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4"/>
    <p:sldMasterId id="2147483744" r:id="rId5"/>
  </p:sldMasterIdLst>
  <p:notesMasterIdLst>
    <p:notesMasterId r:id="rId46"/>
  </p:notesMasterIdLst>
  <p:handoutMasterIdLst>
    <p:handoutMasterId r:id="rId47"/>
  </p:handoutMasterIdLst>
  <p:sldIdLst>
    <p:sldId id="258" r:id="rId6"/>
    <p:sldId id="372" r:id="rId7"/>
    <p:sldId id="368" r:id="rId8"/>
    <p:sldId id="346" r:id="rId9"/>
    <p:sldId id="271" r:id="rId10"/>
    <p:sldId id="262" r:id="rId11"/>
    <p:sldId id="351" r:id="rId12"/>
    <p:sldId id="366" r:id="rId13"/>
    <p:sldId id="329" r:id="rId14"/>
    <p:sldId id="363" r:id="rId15"/>
    <p:sldId id="361" r:id="rId16"/>
    <p:sldId id="365" r:id="rId17"/>
    <p:sldId id="335" r:id="rId18"/>
    <p:sldId id="261" r:id="rId19"/>
    <p:sldId id="293" r:id="rId20"/>
    <p:sldId id="336" r:id="rId21"/>
    <p:sldId id="356" r:id="rId22"/>
    <p:sldId id="358" r:id="rId23"/>
    <p:sldId id="280" r:id="rId24"/>
    <p:sldId id="322" r:id="rId25"/>
    <p:sldId id="360" r:id="rId26"/>
    <p:sldId id="263" r:id="rId27"/>
    <p:sldId id="264" r:id="rId28"/>
    <p:sldId id="316" r:id="rId29"/>
    <p:sldId id="289" r:id="rId30"/>
    <p:sldId id="353" r:id="rId31"/>
    <p:sldId id="352" r:id="rId32"/>
    <p:sldId id="323" r:id="rId33"/>
    <p:sldId id="354" r:id="rId34"/>
    <p:sldId id="362" r:id="rId35"/>
    <p:sldId id="291" r:id="rId36"/>
    <p:sldId id="295" r:id="rId37"/>
    <p:sldId id="320" r:id="rId38"/>
    <p:sldId id="324" r:id="rId39"/>
    <p:sldId id="380" r:id="rId40"/>
    <p:sldId id="379" r:id="rId41"/>
    <p:sldId id="364" r:id="rId42"/>
    <p:sldId id="301" r:id="rId43"/>
    <p:sldId id="304" r:id="rId44"/>
    <p:sldId id="300" r:id="rId45"/>
  </p:sldIdLst>
  <p:sldSz cx="12192000" cy="6858000"/>
  <p:notesSz cx="6858000" cy="9144000"/>
  <p:defaultTex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8C5"/>
    <a:srgbClr val="6FBDB9"/>
    <a:srgbClr val="61B7B3"/>
    <a:srgbClr val="86C8C5"/>
    <a:srgbClr val="F2F3F5"/>
    <a:srgbClr val="F2F3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80" y="36"/>
      </p:cViewPr>
      <p:guideLst>
        <p:guide orient="horz" pos="2160"/>
        <p:guide pos="3841"/>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handoutMasters/_rels/handoutMaster1.xml.rels><?xml version="1.0" encoding="UTF-8"?><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E83F4A-7ABF-014B-AE4D-37A0A42C2F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O"/>
          </a:p>
        </p:txBody>
      </p:sp>
      <p:sp>
        <p:nvSpPr>
          <p:cNvPr id="3" name="Date Placeholder 2">
            <a:extLst>
              <a:ext uri="{FF2B5EF4-FFF2-40B4-BE49-F238E27FC236}">
                <a16:creationId xmlns:a16="http://schemas.microsoft.com/office/drawing/2014/main" id="{77E161CC-56EF-6249-8EA4-E76FE3088EA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2ED357-D303-AF49-B0F5-9D098BFA32A4}" type="datetimeFigureOut">
              <a:t>17.04.2026</a:t>
            </a:fld>
            <a:endParaRPr lang="en-NO"/>
          </a:p>
        </p:txBody>
      </p:sp>
      <p:sp>
        <p:nvSpPr>
          <p:cNvPr id="4" name="Footer Placeholder 3">
            <a:extLst>
              <a:ext uri="{FF2B5EF4-FFF2-40B4-BE49-F238E27FC236}">
                <a16:creationId xmlns:a16="http://schemas.microsoft.com/office/drawing/2014/main" id="{F8987FF3-DF18-2045-9C84-DFA09AB126E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NO"/>
          </a:p>
        </p:txBody>
      </p:sp>
      <p:sp>
        <p:nvSpPr>
          <p:cNvPr id="5" name="Slide Number Placeholder 4">
            <a:extLst>
              <a:ext uri="{FF2B5EF4-FFF2-40B4-BE49-F238E27FC236}">
                <a16:creationId xmlns:a16="http://schemas.microsoft.com/office/drawing/2014/main" id="{00B2CD36-9A7C-8043-80FF-0157C8E7C4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F8D4C6-56A0-A64A-A30C-B03FDC767820}" type="slidenum">
              <a:t>‹#›</a:t>
            </a:fld>
            <a:endParaRPr lang="en-NO"/>
          </a:p>
        </p:txBody>
      </p:sp>
    </p:spTree>
    <p:extLst>
      <p:ext uri="{BB962C8B-B14F-4D97-AF65-F5344CB8AC3E}">
        <p14:creationId xmlns:p14="http://schemas.microsoft.com/office/powerpoint/2010/main" val="3040115848"/>
      </p:ext>
    </p:extLst>
  </p:cSld>
  <p:clrMap bg1="lt1" tx1="dk1" bg2="lt2" tx2="dk2" accent1="accent1" accent2="accent2" accent3="accent3" accent4="accent4" accent5="accent5" accent6="accent6" hlink="hlink" folHlink="folHlink"/>
</p:handoutMaster>
</file>

<file path=ppt/notesMasters/_rels/notesMaster1.xml.rels><?xml version="1.0" encoding="UTF-8"?><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494E8A-B685-4287-A795-5CB00364EA6F}" type="datetimeFigureOut">
              <a:rPr lang="nb-NO" smtClean="0"/>
              <a:t>17.04.2026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D58D79-07C7-46D1-A976-591A1E22E71D}" type="slidenum">
              <a:rPr lang="nb-NO" smtClean="0"/>
              <a:t>‹#›</a:t>
            </a:fld>
            <a:endParaRPr lang="nb-NO"/>
          </a:p>
        </p:txBody>
      </p:sp>
    </p:spTree>
    <p:extLst>
      <p:ext uri="{BB962C8B-B14F-4D97-AF65-F5344CB8AC3E}">
        <p14:creationId xmlns:p14="http://schemas.microsoft.com/office/powerpoint/2010/main" val="2559771032"/>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b-NO"/>
          </a:p>
        </p:txBody>
      </p:sp>
      <p:sp>
        <p:nvSpPr>
          <p:cNvPr id="3" name="Notes Placeholder 2"/>
          <p:cNvSpPr>
            <a:spLocks noGrp="1"/>
          </p:cNvSpPr>
          <p:nvPr>
            <p:ph type="body" idx="1"/>
          </p:nvPr>
        </p:nvSpPr>
        <p:spPr/>
        <p:txBody>
          <a:bodyPr/>
          <a:lstStyle/>
          <a:p>
            <a:endParaRPr lang="en-NO"/>
          </a:p>
        </p:txBody>
      </p:sp>
      <p:sp>
        <p:nvSpPr>
          <p:cNvPr id="4" name="Slide Number Placeholder 3"/>
          <p:cNvSpPr>
            <a:spLocks noGrp="1"/>
          </p:cNvSpPr>
          <p:nvPr>
            <p:ph type="sldNum" sz="quarter" idx="5"/>
          </p:nvPr>
        </p:nvSpPr>
        <p:spPr/>
        <p:txBody>
          <a:bodyPr/>
          <a:lstStyle/>
          <a:p>
            <a:fld id="{6BD58D79-07C7-46D1-A976-591A1E22E71D}" type="slidenum">
              <a:rPr lang="nb-NO" smtClean="0"/>
              <a:t>7</a:t>
            </a:fld>
            <a:endParaRPr lang="nb-NO"/>
          </a:p>
        </p:txBody>
      </p:sp>
    </p:spTree>
    <p:extLst>
      <p:ext uri="{BB962C8B-B14F-4D97-AF65-F5344CB8AC3E}">
        <p14:creationId xmlns:p14="http://schemas.microsoft.com/office/powerpoint/2010/main" val="3421774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b-NO" dirty="0"/>
          </a:p>
        </p:txBody>
      </p:sp>
      <p:sp>
        <p:nvSpPr>
          <p:cNvPr id="3" name="Notes Placeholder 2"/>
          <p:cNvSpPr>
            <a:spLocks noGrp="1"/>
          </p:cNvSpPr>
          <p:nvPr>
            <p:ph type="body" idx="1"/>
          </p:nvPr>
        </p:nvSpPr>
        <p:spPr/>
        <p:txBody>
          <a:bodyPr/>
          <a:lstStyle/>
          <a:p>
            <a:endParaRPr lang="en-NO"/>
          </a:p>
        </p:txBody>
      </p:sp>
      <p:sp>
        <p:nvSpPr>
          <p:cNvPr id="4" name="Slide Number Placeholder 3"/>
          <p:cNvSpPr>
            <a:spLocks noGrp="1"/>
          </p:cNvSpPr>
          <p:nvPr>
            <p:ph type="sldNum" sz="quarter" idx="5"/>
          </p:nvPr>
        </p:nvSpPr>
        <p:spPr/>
        <p:txBody>
          <a:bodyPr/>
          <a:lstStyle/>
          <a:p>
            <a:fld id="{6BD58D79-07C7-46D1-A976-591A1E22E71D}" type="slidenum">
              <a:rPr lang="nb-NO" smtClean="0"/>
              <a:t>23</a:t>
            </a:fld>
            <a:endParaRPr lang="nb-NO" dirty="0"/>
          </a:p>
        </p:txBody>
      </p:sp>
    </p:spTree>
    <p:extLst>
      <p:ext uri="{BB962C8B-B14F-4D97-AF65-F5344CB8AC3E}">
        <p14:creationId xmlns:p14="http://schemas.microsoft.com/office/powerpoint/2010/main" val="1945084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b-NO" dirty="0"/>
          </a:p>
        </p:txBody>
      </p:sp>
      <p:sp>
        <p:nvSpPr>
          <p:cNvPr id="3" name="Notes Placeholder 2"/>
          <p:cNvSpPr>
            <a:spLocks noGrp="1"/>
          </p:cNvSpPr>
          <p:nvPr>
            <p:ph type="body" idx="1"/>
          </p:nvPr>
        </p:nvSpPr>
        <p:spPr/>
        <p:txBody>
          <a:bodyPr/>
          <a:lstStyle/>
          <a:p>
            <a:endParaRPr lang="en-NO"/>
          </a:p>
        </p:txBody>
      </p:sp>
      <p:sp>
        <p:nvSpPr>
          <p:cNvPr id="4" name="Slide Number Placeholder 3"/>
          <p:cNvSpPr>
            <a:spLocks noGrp="1"/>
          </p:cNvSpPr>
          <p:nvPr>
            <p:ph type="sldNum" sz="quarter" idx="5"/>
          </p:nvPr>
        </p:nvSpPr>
        <p:spPr/>
        <p:txBody>
          <a:bodyPr/>
          <a:lstStyle/>
          <a:p>
            <a:fld id="{6BD58D79-07C7-46D1-A976-591A1E22E71D}" type="slidenum">
              <a:rPr lang="nb-NO" smtClean="0"/>
              <a:t>33</a:t>
            </a:fld>
            <a:endParaRPr lang="nb-NO" dirty="0"/>
          </a:p>
        </p:txBody>
      </p:sp>
    </p:spTree>
    <p:extLst>
      <p:ext uri="{BB962C8B-B14F-4D97-AF65-F5344CB8AC3E}">
        <p14:creationId xmlns:p14="http://schemas.microsoft.com/office/powerpoint/2010/main" val="2381889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b-NO" dirty="0"/>
          </a:p>
        </p:txBody>
      </p:sp>
      <p:sp>
        <p:nvSpPr>
          <p:cNvPr id="3" name="Notes Placeholder 2"/>
          <p:cNvSpPr>
            <a:spLocks noGrp="1"/>
          </p:cNvSpPr>
          <p:nvPr>
            <p:ph type="body" idx="1"/>
          </p:nvPr>
        </p:nvSpPr>
        <p:spPr/>
        <p:txBody>
          <a:bodyPr/>
          <a:lstStyle/>
          <a:p>
            <a:endParaRPr lang="en-NO"/>
          </a:p>
        </p:txBody>
      </p:sp>
      <p:sp>
        <p:nvSpPr>
          <p:cNvPr id="4" name="Slide Number Placeholder 3"/>
          <p:cNvSpPr>
            <a:spLocks noGrp="1"/>
          </p:cNvSpPr>
          <p:nvPr>
            <p:ph type="sldNum" sz="quarter" idx="5"/>
          </p:nvPr>
        </p:nvSpPr>
        <p:spPr/>
        <p:txBody>
          <a:bodyPr/>
          <a:lstStyle/>
          <a:p>
            <a:fld id="{6BD58D79-07C7-46D1-A976-591A1E22E71D}" type="slidenum">
              <a:rPr lang="nb-NO" smtClean="0"/>
              <a:t>34</a:t>
            </a:fld>
            <a:endParaRPr lang="nb-NO" dirty="0"/>
          </a:p>
        </p:txBody>
      </p:sp>
    </p:spTree>
    <p:extLst>
      <p:ext uri="{BB962C8B-B14F-4D97-AF65-F5344CB8AC3E}">
        <p14:creationId xmlns:p14="http://schemas.microsoft.com/office/powerpoint/2010/main" val="423244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b-NO" dirty="0"/>
          </a:p>
        </p:txBody>
      </p:sp>
      <p:sp>
        <p:nvSpPr>
          <p:cNvPr id="3" name="Notes Placeholder 2"/>
          <p:cNvSpPr>
            <a:spLocks noGrp="1"/>
          </p:cNvSpPr>
          <p:nvPr>
            <p:ph type="body" idx="1"/>
          </p:nvPr>
        </p:nvSpPr>
        <p:spPr/>
        <p:txBody>
          <a:bodyPr/>
          <a:lstStyle/>
          <a:p>
            <a:endParaRPr lang="en-NO"/>
          </a:p>
        </p:txBody>
      </p:sp>
      <p:sp>
        <p:nvSpPr>
          <p:cNvPr id="4" name="Slide Number Placeholder 3"/>
          <p:cNvSpPr>
            <a:spLocks noGrp="1"/>
          </p:cNvSpPr>
          <p:nvPr>
            <p:ph type="sldNum" sz="quarter" idx="5"/>
          </p:nvPr>
        </p:nvSpPr>
        <p:spPr/>
        <p:txBody>
          <a:bodyPr/>
          <a:lstStyle/>
          <a:p>
            <a:fld id="{6BD58D79-07C7-46D1-A976-591A1E22E71D}" type="slidenum">
              <a:rPr lang="nb-NO" smtClean="0"/>
              <a:t>40</a:t>
            </a:fld>
            <a:endParaRPr lang="nb-NO" dirty="0"/>
          </a:p>
        </p:txBody>
      </p:sp>
    </p:spTree>
    <p:extLst>
      <p:ext uri="{BB962C8B-B14F-4D97-AF65-F5344CB8AC3E}">
        <p14:creationId xmlns:p14="http://schemas.microsoft.com/office/powerpoint/2010/main" val="2271016037"/>
      </p:ext>
    </p:extLst>
  </p:cSld>
  <p:clrMapOvr>
    <a:masterClrMapping/>
  </p:clrMapOvr>
</p:notes>
</file>

<file path=ppt/slideLayouts/_rels/slideLayout1.xml.rels><?xml version="1.0" encoding="UTF-8"?><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8.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9.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1.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2.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3.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4.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5.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6.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7.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8.xml.rels><?xml version="1.0" encoding="UTF-8"?><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9.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1.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2.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3.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5.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med bilde">
    <p:bg>
      <p:bgPr>
        <a:solidFill>
          <a:schemeClr val="accent6"/>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F5CC4DDE-E45F-41EF-AD07-5FDE98D0AFF3}"/>
              </a:ext>
            </a:extLst>
          </p:cNvPr>
          <p:cNvSpPr/>
          <p:nvPr userDrawn="1"/>
        </p:nvSpPr>
        <p:spPr>
          <a:xfrm flipH="1" flipV="1">
            <a:off x="5187593" y="254127"/>
            <a:ext cx="6755641" cy="5909344"/>
          </a:xfrm>
          <a:custGeom>
            <a:avLst/>
            <a:gdLst>
              <a:gd name="connsiteX0" fmla="*/ 13510403 w 13510403"/>
              <a:gd name="connsiteY0" fmla="*/ 11818689 h 11818689"/>
              <a:gd name="connsiteX1" fmla="*/ 0 w 13510403"/>
              <a:gd name="connsiteY1" fmla="*/ 11818689 h 11818689"/>
              <a:gd name="connsiteX2" fmla="*/ 0 w 13510403"/>
              <a:gd name="connsiteY2" fmla="*/ 0 h 11818689"/>
              <a:gd name="connsiteX3" fmla="*/ 1191470 w 13510403"/>
              <a:gd name="connsiteY3" fmla="*/ 0 h 11818689"/>
              <a:gd name="connsiteX4" fmla="*/ 11353231 w 13510403"/>
              <a:gd name="connsiteY4" fmla="*/ 10170455 h 11818689"/>
              <a:gd name="connsiteX5" fmla="*/ 11829241 w 13510403"/>
              <a:gd name="connsiteY5" fmla="*/ 10170455 h 11818689"/>
              <a:gd name="connsiteX6" fmla="*/ 11831545 w 13510403"/>
              <a:gd name="connsiteY6" fmla="*/ 10172761 h 11818689"/>
              <a:gd name="connsiteX7" fmla="*/ 11864736 w 13510403"/>
              <a:gd name="connsiteY7" fmla="*/ 10172761 h 1181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10403" h="11818689">
                <a:moveTo>
                  <a:pt x="13510403" y="11818689"/>
                </a:moveTo>
                <a:lnTo>
                  <a:pt x="0" y="11818689"/>
                </a:lnTo>
                <a:lnTo>
                  <a:pt x="0" y="0"/>
                </a:lnTo>
                <a:lnTo>
                  <a:pt x="1191470" y="0"/>
                </a:lnTo>
                <a:lnTo>
                  <a:pt x="11353231" y="10170455"/>
                </a:lnTo>
                <a:lnTo>
                  <a:pt x="11829241" y="10170455"/>
                </a:lnTo>
                <a:lnTo>
                  <a:pt x="11831545" y="10172761"/>
                </a:lnTo>
                <a:lnTo>
                  <a:pt x="11864736" y="1017276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900" dirty="0"/>
          </a:p>
        </p:txBody>
      </p:sp>
      <p:sp>
        <p:nvSpPr>
          <p:cNvPr id="119" name="Frihåndsform: figur 118">
            <a:extLst>
              <a:ext uri="{FF2B5EF4-FFF2-40B4-BE49-F238E27FC236}">
                <a16:creationId xmlns:a16="http://schemas.microsoft.com/office/drawing/2014/main" id="{D3D9A427-2025-4AF7-AF45-B1117257F88D}"/>
              </a:ext>
            </a:extLst>
          </p:cNvPr>
          <p:cNvSpPr/>
          <p:nvPr userDrawn="1"/>
        </p:nvSpPr>
        <p:spPr>
          <a:xfrm>
            <a:off x="-1" y="0"/>
            <a:ext cx="12192000" cy="6858000"/>
          </a:xfrm>
          <a:custGeom>
            <a:avLst/>
            <a:gdLst>
              <a:gd name="connsiteX0" fmla="*/ 8967020 w 24382413"/>
              <a:gd name="connsiteY0" fmla="*/ 1327355 h 13716000"/>
              <a:gd name="connsiteX1" fmla="*/ 8967020 w 24382413"/>
              <a:gd name="connsiteY1" fmla="*/ 12326943 h 13716000"/>
              <a:gd name="connsiteX2" fmla="*/ 23361445 w 24382413"/>
              <a:gd name="connsiteY2" fmla="*/ 12326943 h 13716000"/>
              <a:gd name="connsiteX3" fmla="*/ 23361445 w 24382413"/>
              <a:gd name="connsiteY3" fmla="*/ 1327355 h 13716000"/>
              <a:gd name="connsiteX4" fmla="*/ 0 w 24382413"/>
              <a:gd name="connsiteY4" fmla="*/ 0 h 13716000"/>
              <a:gd name="connsiteX5" fmla="*/ 24382413 w 24382413"/>
              <a:gd name="connsiteY5" fmla="*/ 0 h 13716000"/>
              <a:gd name="connsiteX6" fmla="*/ 24382413 w 24382413"/>
              <a:gd name="connsiteY6" fmla="*/ 13716000 h 13716000"/>
              <a:gd name="connsiteX7" fmla="*/ 0 w 24382413"/>
              <a:gd name="connsiteY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82413" h="13716000">
                <a:moveTo>
                  <a:pt x="8967020" y="1327355"/>
                </a:moveTo>
                <a:lnTo>
                  <a:pt x="8967020" y="12326943"/>
                </a:lnTo>
                <a:lnTo>
                  <a:pt x="23361445" y="12326943"/>
                </a:lnTo>
                <a:lnTo>
                  <a:pt x="23361445" y="1327355"/>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dirty="0"/>
          </a:p>
        </p:txBody>
      </p:sp>
      <p:sp>
        <p:nvSpPr>
          <p:cNvPr id="128" name="Plassholder for bilde 127">
            <a:extLst>
              <a:ext uri="{FF2B5EF4-FFF2-40B4-BE49-F238E27FC236}">
                <a16:creationId xmlns:a16="http://schemas.microsoft.com/office/drawing/2014/main" id="{A9D9C1DC-6F25-4366-83B2-9B529C93EFF1}"/>
              </a:ext>
            </a:extLst>
          </p:cNvPr>
          <p:cNvSpPr>
            <a:spLocks noGrp="1"/>
          </p:cNvSpPr>
          <p:nvPr>
            <p:ph type="pic" sz="quarter" idx="13"/>
          </p:nvPr>
        </p:nvSpPr>
        <p:spPr>
          <a:xfrm>
            <a:off x="255918" y="254128"/>
            <a:ext cx="10994975" cy="5909345"/>
          </a:xfrm>
          <a:custGeom>
            <a:avLst/>
            <a:gdLst>
              <a:gd name="connsiteX0" fmla="*/ 0 w 21988519"/>
              <a:gd name="connsiteY0" fmla="*/ 0 h 11818689"/>
              <a:gd name="connsiteX1" fmla="*/ 9861580 w 21988519"/>
              <a:gd name="connsiteY1" fmla="*/ 0 h 11818689"/>
              <a:gd name="connsiteX2" fmla="*/ 21678387 w 21988519"/>
              <a:gd name="connsiteY2" fmla="*/ 11818686 h 11818689"/>
              <a:gd name="connsiteX3" fmla="*/ 21988519 w 21988519"/>
              <a:gd name="connsiteY3" fmla="*/ 11818686 h 11818689"/>
              <a:gd name="connsiteX4" fmla="*/ 21988519 w 21988519"/>
              <a:gd name="connsiteY4" fmla="*/ 11818689 h 11818689"/>
              <a:gd name="connsiteX5" fmla="*/ 0 w 21988519"/>
              <a:gd name="connsiteY5" fmla="*/ 11818689 h 1181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8519" h="11818689">
                <a:moveTo>
                  <a:pt x="0" y="0"/>
                </a:moveTo>
                <a:lnTo>
                  <a:pt x="9861580" y="0"/>
                </a:lnTo>
                <a:lnTo>
                  <a:pt x="21678387" y="11818686"/>
                </a:lnTo>
                <a:lnTo>
                  <a:pt x="21988519" y="11818686"/>
                </a:lnTo>
                <a:lnTo>
                  <a:pt x="21988519" y="11818689"/>
                </a:lnTo>
                <a:lnTo>
                  <a:pt x="0" y="11818689"/>
                </a:lnTo>
                <a:close/>
              </a:path>
            </a:pathLst>
          </a:custGeom>
          <a:solidFill>
            <a:srgbClr val="F2F3F4"/>
          </a:solidFill>
          <a:ln>
            <a:noFill/>
          </a:ln>
        </p:spPr>
        <p:txBody>
          <a:bodyPr wrap="square">
            <a:noAutofit/>
          </a:bodyPr>
          <a:lstStyle>
            <a:lvl1pPr marL="0" indent="0">
              <a:buNone/>
              <a:defRPr>
                <a:noFill/>
              </a:defRPr>
            </a:lvl1pPr>
          </a:lstStyle>
          <a:p>
            <a:r>
              <a:rPr lang="nb-NO" dirty="0"/>
              <a:t>Klikk på ikonet for å legge til et bilde</a:t>
            </a:r>
          </a:p>
        </p:txBody>
      </p:sp>
      <p:sp>
        <p:nvSpPr>
          <p:cNvPr id="56" name="Tittel 55">
            <a:extLst>
              <a:ext uri="{FF2B5EF4-FFF2-40B4-BE49-F238E27FC236}">
                <a16:creationId xmlns:a16="http://schemas.microsoft.com/office/drawing/2014/main" id="{093B3048-78B7-402D-8048-862D38C64179}"/>
              </a:ext>
            </a:extLst>
          </p:cNvPr>
          <p:cNvSpPr>
            <a:spLocks noGrp="1"/>
          </p:cNvSpPr>
          <p:nvPr>
            <p:ph type="title"/>
          </p:nvPr>
        </p:nvSpPr>
        <p:spPr>
          <a:xfrm>
            <a:off x="253621" y="3517902"/>
            <a:ext cx="8065422" cy="1775618"/>
          </a:xfrm>
          <a:custGeom>
            <a:avLst/>
            <a:gdLst>
              <a:gd name="connsiteX0" fmla="*/ 0 w 16129794"/>
              <a:gd name="connsiteY0" fmla="*/ 0 h 3551236"/>
              <a:gd name="connsiteX1" fmla="*/ 12605410 w 16129794"/>
              <a:gd name="connsiteY1" fmla="*/ 0 h 3551236"/>
              <a:gd name="connsiteX2" fmla="*/ 16129794 w 16129794"/>
              <a:gd name="connsiteY2" fmla="*/ 3524943 h 3551236"/>
              <a:gd name="connsiteX3" fmla="*/ 16129794 w 16129794"/>
              <a:gd name="connsiteY3" fmla="*/ 3551236 h 3551236"/>
              <a:gd name="connsiteX4" fmla="*/ 0 w 16129794"/>
              <a:gd name="connsiteY4" fmla="*/ 3551236 h 3551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29794" h="3551236">
                <a:moveTo>
                  <a:pt x="0" y="0"/>
                </a:moveTo>
                <a:lnTo>
                  <a:pt x="12605410" y="0"/>
                </a:lnTo>
                <a:lnTo>
                  <a:pt x="16129794" y="3524943"/>
                </a:lnTo>
                <a:lnTo>
                  <a:pt x="16129794" y="3551236"/>
                </a:lnTo>
                <a:lnTo>
                  <a:pt x="0" y="3551236"/>
                </a:lnTo>
                <a:close/>
              </a:path>
            </a:pathLst>
          </a:custGeom>
          <a:solidFill>
            <a:schemeClr val="accent1"/>
          </a:solidFill>
        </p:spPr>
        <p:txBody>
          <a:bodyPr wrap="square" lIns="568800" rIns="1944000" bIns="806400">
            <a:noAutofit/>
          </a:bodyPr>
          <a:lstStyle>
            <a:lvl1pPr>
              <a:defRPr sz="4200">
                <a:noFill/>
              </a:defRPr>
            </a:lvl1pPr>
          </a:lstStyle>
          <a:p>
            <a:r>
              <a:rPr lang="nb-NO"/>
              <a:t>Klikk for å redigere tittelstil</a:t>
            </a:r>
          </a:p>
        </p:txBody>
      </p:sp>
      <p:sp>
        <p:nvSpPr>
          <p:cNvPr id="5" name="Footer Placeholder 4"/>
          <p:cNvSpPr>
            <a:spLocks noGrp="1"/>
          </p:cNvSpPr>
          <p:nvPr>
            <p:ph type="ftr" sz="quarter" idx="11"/>
          </p:nvPr>
        </p:nvSpPr>
        <p:spPr/>
        <p:txBody>
          <a:bodyPr/>
          <a:lstStyle/>
          <a:p>
            <a:r>
              <a:rPr lang="nb-NO" dirty="0"/>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dirty="0"/>
          </a:p>
        </p:txBody>
      </p:sp>
      <p:pic>
        <p:nvPicPr>
          <p:cNvPr id="52" name="Bilde 51">
            <a:extLst>
              <a:ext uri="{FF2B5EF4-FFF2-40B4-BE49-F238E27FC236}">
                <a16:creationId xmlns:a16="http://schemas.microsoft.com/office/drawing/2014/main" id="{95449B16-69EC-44DE-ABF2-3BF3E81FABD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10302" y="1177279"/>
            <a:ext cx="2685245" cy="1775618"/>
          </a:xfrm>
          <a:prstGeom prst="rect">
            <a:avLst/>
          </a:prstGeom>
        </p:spPr>
      </p:pic>
      <p:sp>
        <p:nvSpPr>
          <p:cNvPr id="54" name="titleAndBackgroundFill" hidden="1">
            <a:extLst>
              <a:ext uri="{FF2B5EF4-FFF2-40B4-BE49-F238E27FC236}">
                <a16:creationId xmlns:a16="http://schemas.microsoft.com/office/drawing/2014/main" id="{349AF5F1-6F2A-463E-A8F1-BC058D166215}"/>
              </a:ext>
            </a:extLst>
          </p:cNvPr>
          <p:cNvSpPr/>
          <p:nvPr userDrawn="1"/>
        </p:nvSpPr>
        <p:spPr>
          <a:xfrm>
            <a:off x="0" y="-467606"/>
            <a:ext cx="2384522"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dirty="0" err="1"/>
              <a:t>titleAndBackgroundFill</a:t>
            </a:r>
            <a:endParaRPr lang="nb-NO" dirty="0"/>
          </a:p>
        </p:txBody>
      </p:sp>
      <p:sp>
        <p:nvSpPr>
          <p:cNvPr id="57" name="Subtitle 2">
            <a:extLst>
              <a:ext uri="{FF2B5EF4-FFF2-40B4-BE49-F238E27FC236}">
                <a16:creationId xmlns:a16="http://schemas.microsoft.com/office/drawing/2014/main" id="{3C225ECE-D06E-B245-A485-61E17FF11E72}"/>
              </a:ext>
            </a:extLst>
          </p:cNvPr>
          <p:cNvSpPr>
            <a:spLocks noGrp="1"/>
          </p:cNvSpPr>
          <p:nvPr>
            <p:ph type="subTitle" idx="1" hasCustomPrompt="1"/>
          </p:nvPr>
        </p:nvSpPr>
        <p:spPr>
          <a:xfrm>
            <a:off x="818116" y="4584715"/>
            <a:ext cx="6630661" cy="338554"/>
          </a:xfrm>
        </p:spPr>
        <p:txBody>
          <a:bodyPr wrap="square" anchor="ctr" anchorCtr="0">
            <a:spAutoFit/>
          </a:bodyPr>
          <a:lstStyle>
            <a:lvl1pPr marL="0" indent="0" algn="l">
              <a:buNone/>
              <a:defRPr sz="2200" b="0">
                <a:solidFill>
                  <a:schemeClr val="bg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Klikk for å endre undertittel</a:t>
            </a:r>
            <a:endParaRPr lang="en-US"/>
          </a:p>
        </p:txBody>
      </p:sp>
      <p:sp>
        <p:nvSpPr>
          <p:cNvPr id="69" name="Text Placeholder 68">
            <a:extLst>
              <a:ext uri="{FF2B5EF4-FFF2-40B4-BE49-F238E27FC236}">
                <a16:creationId xmlns:a16="http://schemas.microsoft.com/office/drawing/2014/main" id="{E9F65D97-278F-FA43-91F7-C7856A08B54E}"/>
              </a:ext>
            </a:extLst>
          </p:cNvPr>
          <p:cNvSpPr>
            <a:spLocks noGrp="1"/>
          </p:cNvSpPr>
          <p:nvPr>
            <p:ph type="body" sz="quarter" idx="14" hasCustomPrompt="1"/>
          </p:nvPr>
        </p:nvSpPr>
        <p:spPr>
          <a:xfrm>
            <a:off x="817562" y="3955363"/>
            <a:ext cx="6062631" cy="604838"/>
          </a:xfrm>
        </p:spPr>
        <p:txBody>
          <a:bodyPr anchor="ctr" anchorCtr="0"/>
          <a:lstStyle>
            <a:lvl1pPr marL="0" indent="0">
              <a:buFontTx/>
              <a:buNone/>
              <a:defRPr sz="3600" b="1" i="0">
                <a:solidFill>
                  <a:schemeClr val="bg1"/>
                </a:solidFill>
                <a:latin typeface="Titillium Web SemiBold" pitchFamily="2" charset="77"/>
              </a:defRPr>
            </a:lvl1pPr>
            <a:lvl2pPr marL="295200" indent="0">
              <a:buFontTx/>
              <a:buNone/>
              <a:defRPr>
                <a:solidFill>
                  <a:schemeClr val="bg1"/>
                </a:solidFill>
              </a:defRPr>
            </a:lvl2pPr>
            <a:lvl3pPr marL="295200" indent="0">
              <a:buFontTx/>
              <a:buNone/>
              <a:defRPr>
                <a:solidFill>
                  <a:schemeClr val="bg1"/>
                </a:solidFill>
              </a:defRPr>
            </a:lvl3pPr>
            <a:lvl4pPr marL="1371531" indent="0">
              <a:buFontTx/>
              <a:buNone/>
              <a:defRPr>
                <a:solidFill>
                  <a:schemeClr val="bg1"/>
                </a:solidFill>
              </a:defRPr>
            </a:lvl4pPr>
            <a:lvl5pPr marL="1828708" indent="0">
              <a:buFontTx/>
              <a:buNone/>
              <a:defRPr>
                <a:solidFill>
                  <a:schemeClr val="bg1"/>
                </a:solidFill>
              </a:defRPr>
            </a:lvl5pPr>
          </a:lstStyle>
          <a:p>
            <a:pPr lvl="0"/>
            <a:r>
              <a:rPr lang="en-GB"/>
              <a:t>Klikk for å endre tittel</a:t>
            </a:r>
            <a:endParaRPr lang="en-NO"/>
          </a:p>
        </p:txBody>
      </p:sp>
    </p:spTree>
    <p:extLst>
      <p:ext uri="{BB962C8B-B14F-4D97-AF65-F5344CB8AC3E}">
        <p14:creationId xmlns:p14="http://schemas.microsoft.com/office/powerpoint/2010/main" val="3090569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og 1 bilde">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7" name="Plassholder for tekst 6">
            <a:extLst>
              <a:ext uri="{FF2B5EF4-FFF2-40B4-BE49-F238E27FC236}">
                <a16:creationId xmlns:a16="http://schemas.microsoft.com/office/drawing/2014/main" id="{BE4FA14C-4693-41E9-8F57-70C4B8BC2F1B}"/>
              </a:ext>
            </a:extLst>
          </p:cNvPr>
          <p:cNvSpPr>
            <a:spLocks noGrp="1"/>
          </p:cNvSpPr>
          <p:nvPr>
            <p:ph type="body" sz="quarter" idx="15" hasCustomPrompt="1"/>
          </p:nvPr>
        </p:nvSpPr>
        <p:spPr>
          <a:xfrm>
            <a:off x="838255" y="2762250"/>
            <a:ext cx="4893678" cy="2804319"/>
          </a:xfrm>
        </p:spPr>
        <p:txBody>
          <a:bodyPr/>
          <a:lstStyle>
            <a:lvl1pPr marL="0" indent="0">
              <a:buFontTx/>
              <a:buNone/>
              <a:defRPr/>
            </a:lvl1pPr>
          </a:lstStyle>
          <a:p>
            <a:pPr lvl="0"/>
            <a:r>
              <a:rPr lang="nb-NO"/>
              <a:t>Klikk for å sette inn tekst</a:t>
            </a:r>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bilde 2">
            <a:extLst>
              <a:ext uri="{FF2B5EF4-FFF2-40B4-BE49-F238E27FC236}">
                <a16:creationId xmlns:a16="http://schemas.microsoft.com/office/drawing/2014/main" id="{68CF455B-82ED-44CF-9894-2DC87882AA99}"/>
              </a:ext>
            </a:extLst>
          </p:cNvPr>
          <p:cNvSpPr>
            <a:spLocks noGrp="1"/>
          </p:cNvSpPr>
          <p:nvPr>
            <p:ph type="pic" sz="quarter" idx="18" hasCustomPrompt="1"/>
          </p:nvPr>
        </p:nvSpPr>
        <p:spPr>
          <a:xfrm>
            <a:off x="6178380" y="254431"/>
            <a:ext cx="5760000" cy="5923968"/>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4" name="shapeFillSecondary">
            <a:extLst>
              <a:ext uri="{FF2B5EF4-FFF2-40B4-BE49-F238E27FC236}">
                <a16:creationId xmlns:a16="http://schemas.microsoft.com/office/drawing/2014/main" id="{9D456AF5-FAEC-476F-8BDB-C0CB82E2D62D}"/>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3" name="titleTextColor" hidden="1">
            <a:extLst>
              <a:ext uri="{FF2B5EF4-FFF2-40B4-BE49-F238E27FC236}">
                <a16:creationId xmlns:a16="http://schemas.microsoft.com/office/drawing/2014/main" id="{0A57BD04-F593-4134-A9DE-A155A27730D8}"/>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
        <p:nvSpPr>
          <p:cNvPr id="15" name="Tittel 1">
            <a:extLst>
              <a:ext uri="{FF2B5EF4-FFF2-40B4-BE49-F238E27FC236}">
                <a16:creationId xmlns:a16="http://schemas.microsoft.com/office/drawing/2014/main" id="{E9060409-2324-6747-9EF8-4BAC81758D24}"/>
              </a:ext>
            </a:extLst>
          </p:cNvPr>
          <p:cNvSpPr>
            <a:spLocks noGrp="1"/>
          </p:cNvSpPr>
          <p:nvPr>
            <p:ph type="title" hasCustomPrompt="1"/>
          </p:nvPr>
        </p:nvSpPr>
        <p:spPr>
          <a:xfrm>
            <a:off x="838201" y="1341330"/>
            <a:ext cx="4893733" cy="398571"/>
          </a:xfrm>
        </p:spPr>
        <p:txBody>
          <a:bodyPr/>
          <a:lstStyle>
            <a:lvl1pPr>
              <a:defRPr sz="2800"/>
            </a:lvl1pPr>
          </a:lstStyle>
          <a:p>
            <a:r>
              <a:rPr lang="nb-NO"/>
              <a:t>Klikk for å redigere overskrift</a:t>
            </a:r>
          </a:p>
        </p:txBody>
      </p:sp>
      <p:sp>
        <p:nvSpPr>
          <p:cNvPr id="16" name="Plassholder for tekst 10">
            <a:extLst>
              <a:ext uri="{FF2B5EF4-FFF2-40B4-BE49-F238E27FC236}">
                <a16:creationId xmlns:a16="http://schemas.microsoft.com/office/drawing/2014/main" id="{097A2172-DCA6-E844-9B85-43B8F9720DCE}"/>
              </a:ext>
            </a:extLst>
          </p:cNvPr>
          <p:cNvSpPr>
            <a:spLocks noGrp="1"/>
          </p:cNvSpPr>
          <p:nvPr>
            <p:ph type="body" sz="quarter" idx="17" hasCustomPrompt="1"/>
          </p:nvPr>
        </p:nvSpPr>
        <p:spPr>
          <a:xfrm>
            <a:off x="838200" y="1744663"/>
            <a:ext cx="4893733" cy="246221"/>
          </a:xfrm>
        </p:spPr>
        <p:txBody>
          <a:bodyPr wrap="square">
            <a:spAutoFit/>
          </a:bodyPr>
          <a:lstStyle>
            <a:lvl1pPr marL="0" indent="0">
              <a:buNone/>
              <a:defRPr sz="1600" b="0">
                <a:solidFill>
                  <a:schemeClr val="accent1"/>
                </a:solidFill>
                <a:latin typeface="+mn-lt"/>
              </a:defRPr>
            </a:lvl1pPr>
          </a:lstStyle>
          <a:p>
            <a:pPr lvl="0"/>
            <a:r>
              <a:rPr lang="nb-NO"/>
              <a:t>Undertittel</a:t>
            </a:r>
          </a:p>
        </p:txBody>
      </p:sp>
    </p:spTree>
    <p:extLst>
      <p:ext uri="{BB962C8B-B14F-4D97-AF65-F5344CB8AC3E}">
        <p14:creationId xmlns:p14="http://schemas.microsoft.com/office/powerpoint/2010/main" val="2976386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og 3 bilder">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7" name="Plassholder for tekst 6">
            <a:extLst>
              <a:ext uri="{FF2B5EF4-FFF2-40B4-BE49-F238E27FC236}">
                <a16:creationId xmlns:a16="http://schemas.microsoft.com/office/drawing/2014/main" id="{BE4FA14C-4693-41E9-8F57-70C4B8BC2F1B}"/>
              </a:ext>
            </a:extLst>
          </p:cNvPr>
          <p:cNvSpPr>
            <a:spLocks noGrp="1"/>
          </p:cNvSpPr>
          <p:nvPr>
            <p:ph type="body" sz="quarter" idx="15" hasCustomPrompt="1"/>
          </p:nvPr>
        </p:nvSpPr>
        <p:spPr>
          <a:xfrm>
            <a:off x="838255" y="2762250"/>
            <a:ext cx="3314915" cy="2804319"/>
          </a:xfrm>
        </p:spPr>
        <p:txBody>
          <a:bodyPr/>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bilde 2">
            <a:extLst>
              <a:ext uri="{FF2B5EF4-FFF2-40B4-BE49-F238E27FC236}">
                <a16:creationId xmlns:a16="http://schemas.microsoft.com/office/drawing/2014/main" id="{68CF455B-82ED-44CF-9894-2DC87882AA99}"/>
              </a:ext>
            </a:extLst>
          </p:cNvPr>
          <p:cNvSpPr>
            <a:spLocks noGrp="1"/>
          </p:cNvSpPr>
          <p:nvPr>
            <p:ph type="pic" sz="quarter" idx="18" hasCustomPrompt="1"/>
          </p:nvPr>
        </p:nvSpPr>
        <p:spPr>
          <a:xfrm>
            <a:off x="8384927" y="254431"/>
            <a:ext cx="3563002" cy="5923968"/>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3" name="Plassholder for bilde 2">
            <a:extLst>
              <a:ext uri="{FF2B5EF4-FFF2-40B4-BE49-F238E27FC236}">
                <a16:creationId xmlns:a16="http://schemas.microsoft.com/office/drawing/2014/main" id="{5BC1383A-7FC5-48BE-A3FD-3D3AA03BCDCD}"/>
              </a:ext>
            </a:extLst>
          </p:cNvPr>
          <p:cNvSpPr>
            <a:spLocks noGrp="1"/>
          </p:cNvSpPr>
          <p:nvPr>
            <p:ph type="pic" sz="quarter" idx="19" hasCustomPrompt="1"/>
          </p:nvPr>
        </p:nvSpPr>
        <p:spPr>
          <a:xfrm>
            <a:off x="4784243" y="254431"/>
            <a:ext cx="3563002" cy="1841070"/>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4" name="Plassholder for bilde 2">
            <a:extLst>
              <a:ext uri="{FF2B5EF4-FFF2-40B4-BE49-F238E27FC236}">
                <a16:creationId xmlns:a16="http://schemas.microsoft.com/office/drawing/2014/main" id="{8295C3CB-C116-42C6-858F-E067B15305DD}"/>
              </a:ext>
            </a:extLst>
          </p:cNvPr>
          <p:cNvSpPr>
            <a:spLocks noGrp="1"/>
          </p:cNvSpPr>
          <p:nvPr>
            <p:ph type="pic" sz="quarter" idx="20" hasCustomPrompt="1"/>
          </p:nvPr>
        </p:nvSpPr>
        <p:spPr>
          <a:xfrm>
            <a:off x="4784243" y="2145067"/>
            <a:ext cx="3563002" cy="4033332"/>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6" name="shapeFillSecondary">
            <a:extLst>
              <a:ext uri="{FF2B5EF4-FFF2-40B4-BE49-F238E27FC236}">
                <a16:creationId xmlns:a16="http://schemas.microsoft.com/office/drawing/2014/main" id="{4161295F-23BF-4638-98E2-7A97131B816C}"/>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5" name="titleTextColor" hidden="1">
            <a:extLst>
              <a:ext uri="{FF2B5EF4-FFF2-40B4-BE49-F238E27FC236}">
                <a16:creationId xmlns:a16="http://schemas.microsoft.com/office/drawing/2014/main" id="{AAAB364D-EA3D-485C-AB3F-7356D22753F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
        <p:nvSpPr>
          <p:cNvPr id="17" name="Tittel 1">
            <a:extLst>
              <a:ext uri="{FF2B5EF4-FFF2-40B4-BE49-F238E27FC236}">
                <a16:creationId xmlns:a16="http://schemas.microsoft.com/office/drawing/2014/main" id="{33AA4727-17D3-764F-AB2F-7A70EF70E5A8}"/>
              </a:ext>
            </a:extLst>
          </p:cNvPr>
          <p:cNvSpPr>
            <a:spLocks noGrp="1"/>
          </p:cNvSpPr>
          <p:nvPr>
            <p:ph type="title" hasCustomPrompt="1"/>
          </p:nvPr>
        </p:nvSpPr>
        <p:spPr>
          <a:xfrm>
            <a:off x="838201" y="1341330"/>
            <a:ext cx="3309929" cy="398571"/>
          </a:xfrm>
        </p:spPr>
        <p:txBody>
          <a:bodyPr/>
          <a:lstStyle>
            <a:lvl1pPr>
              <a:defRPr sz="2800"/>
            </a:lvl1pPr>
          </a:lstStyle>
          <a:p>
            <a:r>
              <a:rPr lang="nb-NO"/>
              <a:t>Klikk for å redigere overskrift</a:t>
            </a:r>
          </a:p>
        </p:txBody>
      </p:sp>
      <p:sp>
        <p:nvSpPr>
          <p:cNvPr id="18" name="Plassholder for tekst 10">
            <a:extLst>
              <a:ext uri="{FF2B5EF4-FFF2-40B4-BE49-F238E27FC236}">
                <a16:creationId xmlns:a16="http://schemas.microsoft.com/office/drawing/2014/main" id="{3686BB6E-9456-2E42-963B-391843C12D70}"/>
              </a:ext>
            </a:extLst>
          </p:cNvPr>
          <p:cNvSpPr>
            <a:spLocks noGrp="1"/>
          </p:cNvSpPr>
          <p:nvPr>
            <p:ph type="body" sz="quarter" idx="17" hasCustomPrompt="1"/>
          </p:nvPr>
        </p:nvSpPr>
        <p:spPr>
          <a:xfrm>
            <a:off x="838200" y="1744663"/>
            <a:ext cx="3309929" cy="246221"/>
          </a:xfrm>
        </p:spPr>
        <p:txBody>
          <a:bodyPr wrap="square">
            <a:spAutoFit/>
          </a:bodyPr>
          <a:lstStyle>
            <a:lvl1pPr marL="0" indent="0">
              <a:buNone/>
              <a:defRPr sz="1600" b="0">
                <a:solidFill>
                  <a:schemeClr val="accent1"/>
                </a:solidFill>
                <a:latin typeface="+mn-lt"/>
              </a:defRPr>
            </a:lvl1pPr>
          </a:lstStyle>
          <a:p>
            <a:pPr lvl="0"/>
            <a:r>
              <a:rPr lang="nb-NO"/>
              <a:t>Undertittel</a:t>
            </a:r>
          </a:p>
        </p:txBody>
      </p:sp>
    </p:spTree>
    <p:extLst>
      <p:ext uri="{BB962C8B-B14F-4D97-AF65-F5344CB8AC3E}">
        <p14:creationId xmlns:p14="http://schemas.microsoft.com/office/powerpoint/2010/main" val="914928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og 2 smale bilder">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7" name="Plassholder for tekst 6">
            <a:extLst>
              <a:ext uri="{FF2B5EF4-FFF2-40B4-BE49-F238E27FC236}">
                <a16:creationId xmlns:a16="http://schemas.microsoft.com/office/drawing/2014/main" id="{BE4FA14C-4693-41E9-8F57-70C4B8BC2F1B}"/>
              </a:ext>
            </a:extLst>
          </p:cNvPr>
          <p:cNvSpPr>
            <a:spLocks noGrp="1"/>
          </p:cNvSpPr>
          <p:nvPr>
            <p:ph type="body" sz="quarter" idx="15" hasCustomPrompt="1"/>
          </p:nvPr>
        </p:nvSpPr>
        <p:spPr>
          <a:xfrm>
            <a:off x="838255" y="2762250"/>
            <a:ext cx="3314915" cy="2804319"/>
          </a:xfrm>
        </p:spPr>
        <p:txBody>
          <a:bodyPr/>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bilde 2">
            <a:extLst>
              <a:ext uri="{FF2B5EF4-FFF2-40B4-BE49-F238E27FC236}">
                <a16:creationId xmlns:a16="http://schemas.microsoft.com/office/drawing/2014/main" id="{68CF455B-82ED-44CF-9894-2DC87882AA99}"/>
              </a:ext>
            </a:extLst>
          </p:cNvPr>
          <p:cNvSpPr>
            <a:spLocks noGrp="1"/>
          </p:cNvSpPr>
          <p:nvPr>
            <p:ph type="pic" sz="quarter" idx="18" hasCustomPrompt="1"/>
          </p:nvPr>
        </p:nvSpPr>
        <p:spPr>
          <a:xfrm>
            <a:off x="8384927" y="254431"/>
            <a:ext cx="3563002" cy="5923968"/>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3" name="Plassholder for bilde 2">
            <a:extLst>
              <a:ext uri="{FF2B5EF4-FFF2-40B4-BE49-F238E27FC236}">
                <a16:creationId xmlns:a16="http://schemas.microsoft.com/office/drawing/2014/main" id="{5BC1383A-7FC5-48BE-A3FD-3D3AA03BCDCD}"/>
              </a:ext>
            </a:extLst>
          </p:cNvPr>
          <p:cNvSpPr>
            <a:spLocks noGrp="1"/>
          </p:cNvSpPr>
          <p:nvPr>
            <p:ph type="pic" sz="quarter" idx="19" hasCustomPrompt="1"/>
          </p:nvPr>
        </p:nvSpPr>
        <p:spPr>
          <a:xfrm>
            <a:off x="4784243" y="254431"/>
            <a:ext cx="3563002" cy="5923968"/>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4" name="shapeFillSecondary">
            <a:extLst>
              <a:ext uri="{FF2B5EF4-FFF2-40B4-BE49-F238E27FC236}">
                <a16:creationId xmlns:a16="http://schemas.microsoft.com/office/drawing/2014/main" id="{5005B7D6-E1C5-4E63-BD80-619A6E45B934}"/>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5" name="titleTextColor" hidden="1">
            <a:extLst>
              <a:ext uri="{FF2B5EF4-FFF2-40B4-BE49-F238E27FC236}">
                <a16:creationId xmlns:a16="http://schemas.microsoft.com/office/drawing/2014/main" id="{23BD3B86-886D-4512-ADA1-313603A9CBF5}"/>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
        <p:nvSpPr>
          <p:cNvPr id="16" name="Tittel 1">
            <a:extLst>
              <a:ext uri="{FF2B5EF4-FFF2-40B4-BE49-F238E27FC236}">
                <a16:creationId xmlns:a16="http://schemas.microsoft.com/office/drawing/2014/main" id="{51384D39-C834-5843-9AAD-79FA06B2A9F3}"/>
              </a:ext>
            </a:extLst>
          </p:cNvPr>
          <p:cNvSpPr>
            <a:spLocks noGrp="1"/>
          </p:cNvSpPr>
          <p:nvPr>
            <p:ph type="title" hasCustomPrompt="1"/>
          </p:nvPr>
        </p:nvSpPr>
        <p:spPr>
          <a:xfrm>
            <a:off x="838201" y="1341330"/>
            <a:ext cx="3309929" cy="398571"/>
          </a:xfrm>
        </p:spPr>
        <p:txBody>
          <a:bodyPr/>
          <a:lstStyle>
            <a:lvl1pPr>
              <a:defRPr sz="2800"/>
            </a:lvl1pPr>
          </a:lstStyle>
          <a:p>
            <a:r>
              <a:rPr lang="nb-NO"/>
              <a:t>Klikk for å redigere overskrift</a:t>
            </a:r>
          </a:p>
        </p:txBody>
      </p:sp>
      <p:sp>
        <p:nvSpPr>
          <p:cNvPr id="17" name="Plassholder for tekst 10">
            <a:extLst>
              <a:ext uri="{FF2B5EF4-FFF2-40B4-BE49-F238E27FC236}">
                <a16:creationId xmlns:a16="http://schemas.microsoft.com/office/drawing/2014/main" id="{6E2883B7-F9D1-6D48-A7B4-7A56E90CBE33}"/>
              </a:ext>
            </a:extLst>
          </p:cNvPr>
          <p:cNvSpPr>
            <a:spLocks noGrp="1"/>
          </p:cNvSpPr>
          <p:nvPr>
            <p:ph type="body" sz="quarter" idx="17" hasCustomPrompt="1"/>
          </p:nvPr>
        </p:nvSpPr>
        <p:spPr>
          <a:xfrm>
            <a:off x="838200" y="1744663"/>
            <a:ext cx="3309929" cy="246221"/>
          </a:xfrm>
        </p:spPr>
        <p:txBody>
          <a:bodyPr wrap="square">
            <a:spAutoFit/>
          </a:bodyPr>
          <a:lstStyle>
            <a:lvl1pPr marL="0" indent="0">
              <a:buNone/>
              <a:defRPr sz="1600" b="0">
                <a:solidFill>
                  <a:schemeClr val="accent1"/>
                </a:solidFill>
                <a:latin typeface="+mn-lt"/>
              </a:defRPr>
            </a:lvl1pPr>
          </a:lstStyle>
          <a:p>
            <a:pPr lvl="0"/>
            <a:r>
              <a:rPr lang="nb-NO"/>
              <a:t>Undertittel</a:t>
            </a:r>
          </a:p>
        </p:txBody>
      </p:sp>
    </p:spTree>
    <p:extLst>
      <p:ext uri="{BB962C8B-B14F-4D97-AF65-F5344CB8AC3E}">
        <p14:creationId xmlns:p14="http://schemas.microsoft.com/office/powerpoint/2010/main" val="767520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og 2 brede bilder">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7" name="Plassholder for tekst 6">
            <a:extLst>
              <a:ext uri="{FF2B5EF4-FFF2-40B4-BE49-F238E27FC236}">
                <a16:creationId xmlns:a16="http://schemas.microsoft.com/office/drawing/2014/main" id="{BE4FA14C-4693-41E9-8F57-70C4B8BC2F1B}"/>
              </a:ext>
            </a:extLst>
          </p:cNvPr>
          <p:cNvSpPr>
            <a:spLocks noGrp="1"/>
          </p:cNvSpPr>
          <p:nvPr>
            <p:ph type="body" sz="quarter" idx="15" hasCustomPrompt="1"/>
          </p:nvPr>
        </p:nvSpPr>
        <p:spPr>
          <a:xfrm>
            <a:off x="838255" y="2762250"/>
            <a:ext cx="3314915" cy="2804319"/>
          </a:xfrm>
        </p:spPr>
        <p:txBody>
          <a:bodyPr/>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3" name="Plassholder for bilde 2">
            <a:extLst>
              <a:ext uri="{FF2B5EF4-FFF2-40B4-BE49-F238E27FC236}">
                <a16:creationId xmlns:a16="http://schemas.microsoft.com/office/drawing/2014/main" id="{5BC1383A-7FC5-48BE-A3FD-3D3AA03BCDCD}"/>
              </a:ext>
            </a:extLst>
          </p:cNvPr>
          <p:cNvSpPr>
            <a:spLocks noGrp="1"/>
          </p:cNvSpPr>
          <p:nvPr>
            <p:ph type="pic" sz="quarter" idx="19" hasCustomPrompt="1"/>
          </p:nvPr>
        </p:nvSpPr>
        <p:spPr>
          <a:xfrm>
            <a:off x="4784243" y="254431"/>
            <a:ext cx="7165642" cy="2936445"/>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4" name="Plassholder for bilde 2">
            <a:extLst>
              <a:ext uri="{FF2B5EF4-FFF2-40B4-BE49-F238E27FC236}">
                <a16:creationId xmlns:a16="http://schemas.microsoft.com/office/drawing/2014/main" id="{8A778D08-759B-4ECB-B03C-190F5D062D73}"/>
              </a:ext>
            </a:extLst>
          </p:cNvPr>
          <p:cNvSpPr>
            <a:spLocks noGrp="1"/>
          </p:cNvSpPr>
          <p:nvPr>
            <p:ph type="pic" sz="quarter" idx="20" hasCustomPrompt="1"/>
          </p:nvPr>
        </p:nvSpPr>
        <p:spPr>
          <a:xfrm>
            <a:off x="4784243" y="3224768"/>
            <a:ext cx="7165642" cy="2936445"/>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6" name="shapeFillSecondary">
            <a:extLst>
              <a:ext uri="{FF2B5EF4-FFF2-40B4-BE49-F238E27FC236}">
                <a16:creationId xmlns:a16="http://schemas.microsoft.com/office/drawing/2014/main" id="{0335E491-8075-414A-A7DE-6CF8779580C2}"/>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5" name="titleTextColor" hidden="1">
            <a:extLst>
              <a:ext uri="{FF2B5EF4-FFF2-40B4-BE49-F238E27FC236}">
                <a16:creationId xmlns:a16="http://schemas.microsoft.com/office/drawing/2014/main" id="{2B6E2C29-3115-467B-849F-0E90189331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
        <p:nvSpPr>
          <p:cNvPr id="17" name="Tittel 1">
            <a:extLst>
              <a:ext uri="{FF2B5EF4-FFF2-40B4-BE49-F238E27FC236}">
                <a16:creationId xmlns:a16="http://schemas.microsoft.com/office/drawing/2014/main" id="{F4D0BD01-4AF1-9F40-AD41-6945D58CF1F3}"/>
              </a:ext>
            </a:extLst>
          </p:cNvPr>
          <p:cNvSpPr>
            <a:spLocks noGrp="1"/>
          </p:cNvSpPr>
          <p:nvPr>
            <p:ph type="title" hasCustomPrompt="1"/>
          </p:nvPr>
        </p:nvSpPr>
        <p:spPr>
          <a:xfrm>
            <a:off x="838201" y="1341330"/>
            <a:ext cx="3309929" cy="398571"/>
          </a:xfrm>
        </p:spPr>
        <p:txBody>
          <a:bodyPr/>
          <a:lstStyle>
            <a:lvl1pPr>
              <a:defRPr sz="2800"/>
            </a:lvl1pPr>
          </a:lstStyle>
          <a:p>
            <a:r>
              <a:rPr lang="nb-NO"/>
              <a:t>Klikk for å redigere overskrift</a:t>
            </a:r>
          </a:p>
        </p:txBody>
      </p:sp>
      <p:sp>
        <p:nvSpPr>
          <p:cNvPr id="18" name="Plassholder for tekst 10">
            <a:extLst>
              <a:ext uri="{FF2B5EF4-FFF2-40B4-BE49-F238E27FC236}">
                <a16:creationId xmlns:a16="http://schemas.microsoft.com/office/drawing/2014/main" id="{600A5960-C67A-EF4D-BADC-5D30F5A2014C}"/>
              </a:ext>
            </a:extLst>
          </p:cNvPr>
          <p:cNvSpPr>
            <a:spLocks noGrp="1"/>
          </p:cNvSpPr>
          <p:nvPr>
            <p:ph type="body" sz="quarter" idx="17" hasCustomPrompt="1"/>
          </p:nvPr>
        </p:nvSpPr>
        <p:spPr>
          <a:xfrm>
            <a:off x="838200" y="1744663"/>
            <a:ext cx="3309929" cy="246221"/>
          </a:xfrm>
        </p:spPr>
        <p:txBody>
          <a:bodyPr wrap="square">
            <a:spAutoFit/>
          </a:bodyPr>
          <a:lstStyle>
            <a:lvl1pPr marL="0" indent="0">
              <a:buNone/>
              <a:defRPr sz="1600" b="0">
                <a:solidFill>
                  <a:schemeClr val="accent1"/>
                </a:solidFill>
                <a:latin typeface="+mn-lt"/>
              </a:defRPr>
            </a:lvl1pPr>
          </a:lstStyle>
          <a:p>
            <a:pPr lvl="0"/>
            <a:r>
              <a:rPr lang="nb-NO"/>
              <a:t>Undertittel</a:t>
            </a:r>
          </a:p>
        </p:txBody>
      </p:sp>
    </p:spTree>
    <p:extLst>
      <p:ext uri="{BB962C8B-B14F-4D97-AF65-F5344CB8AC3E}">
        <p14:creationId xmlns:p14="http://schemas.microsoft.com/office/powerpoint/2010/main" val="2929772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ldekk bilde">
    <p:bg>
      <p:bgPr>
        <a:solidFill>
          <a:srgbClr val="F2F3F4"/>
        </a:solidFill>
        <a:effectLst/>
      </p:bgPr>
    </p:bg>
    <p:spTree>
      <p:nvGrpSpPr>
        <p:cNvPr id="1" name=""/>
        <p:cNvGrpSpPr/>
        <p:nvPr/>
      </p:nvGrpSpPr>
      <p:grpSpPr>
        <a:xfrm>
          <a:off x="0" y="0"/>
          <a:ext cx="0" cy="0"/>
          <a:chOff x="0" y="0"/>
          <a:chExt cx="0" cy="0"/>
        </a:xfrm>
      </p:grpSpPr>
      <p:sp>
        <p:nvSpPr>
          <p:cNvPr id="9" name="Plassholder for bilde 8">
            <a:extLst>
              <a:ext uri="{FF2B5EF4-FFF2-40B4-BE49-F238E27FC236}">
                <a16:creationId xmlns:a16="http://schemas.microsoft.com/office/drawing/2014/main" id="{3864B9C4-8AE4-4816-8B45-88BD9B861AC1}"/>
              </a:ext>
            </a:extLst>
          </p:cNvPr>
          <p:cNvSpPr>
            <a:spLocks noGrp="1"/>
          </p:cNvSpPr>
          <p:nvPr>
            <p:ph type="pic" sz="quarter" idx="18" hasCustomPrompt="1"/>
          </p:nvPr>
        </p:nvSpPr>
        <p:spPr>
          <a:xfrm>
            <a:off x="253620" y="255621"/>
            <a:ext cx="11694309" cy="5923968"/>
          </a:xfrm>
          <a:custGeom>
            <a:avLst/>
            <a:gdLst>
              <a:gd name="connsiteX0" fmla="*/ 3894510 w 11694309"/>
              <a:gd name="connsiteY0" fmla="*/ 0 h 5923968"/>
              <a:gd name="connsiteX1" fmla="*/ 11694309 w 11694309"/>
              <a:gd name="connsiteY1" fmla="*/ 0 h 5923968"/>
              <a:gd name="connsiteX2" fmla="*/ 11694309 w 11694309"/>
              <a:gd name="connsiteY2" fmla="*/ 5923968 h 5923968"/>
              <a:gd name="connsiteX3" fmla="*/ 0 w 11694309"/>
              <a:gd name="connsiteY3" fmla="*/ 5923968 h 5923968"/>
              <a:gd name="connsiteX4" fmla="*/ 0 w 11694309"/>
              <a:gd name="connsiteY4" fmla="*/ 125379 h 5923968"/>
              <a:gd name="connsiteX5" fmla="*/ 3768216 w 11694309"/>
              <a:gd name="connsiteY5" fmla="*/ 125379 h 5923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94309" h="5923968">
                <a:moveTo>
                  <a:pt x="3894510" y="0"/>
                </a:moveTo>
                <a:lnTo>
                  <a:pt x="11694309" y="0"/>
                </a:lnTo>
                <a:lnTo>
                  <a:pt x="11694309" y="5923968"/>
                </a:lnTo>
                <a:lnTo>
                  <a:pt x="0" y="5923968"/>
                </a:lnTo>
                <a:lnTo>
                  <a:pt x="0" y="125379"/>
                </a:lnTo>
                <a:lnTo>
                  <a:pt x="3768216" y="125379"/>
                </a:lnTo>
                <a:close/>
              </a:path>
            </a:pathLst>
          </a:custGeom>
          <a:solidFill>
            <a:schemeClr val="bg1">
              <a:lumMod val="75000"/>
            </a:schemeClr>
          </a:solidFill>
        </p:spPr>
        <p:txBody>
          <a:bodyPr wrap="square" lIns="0" tIns="0" rIns="0" bIns="0" anchor="ctr" anchorCtr="0">
            <a:noAutofit/>
          </a:bodyPr>
          <a:lstStyle>
            <a:lvl1pPr marL="0" indent="0" algn="ctr">
              <a:buFontTx/>
              <a:buNone/>
              <a:defRPr/>
            </a:lvl1pPr>
          </a:lstStyle>
          <a:p>
            <a:r>
              <a:rPr lang="en-GB"/>
              <a:t>Klikk på ikonet for å sette inn bilde</a:t>
            </a:r>
            <a:endParaRPr lang="nb-NO"/>
          </a:p>
        </p:txBody>
      </p:sp>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0" name="shapeFillSecondary">
            <a:extLst>
              <a:ext uri="{FF2B5EF4-FFF2-40B4-BE49-F238E27FC236}">
                <a16:creationId xmlns:a16="http://schemas.microsoft.com/office/drawing/2014/main" id="{0110BF6C-1CA1-4C9E-9FD1-777B83216258}"/>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Tree>
    <p:extLst>
      <p:ext uri="{BB962C8B-B14F-4D97-AF65-F5344CB8AC3E}">
        <p14:creationId xmlns:p14="http://schemas.microsoft.com/office/powerpoint/2010/main" val="3670431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ldekk bilde med topptekst">
    <p:bg>
      <p:bgPr>
        <a:solidFill>
          <a:srgbClr val="F2F3F4"/>
        </a:solidFill>
        <a:effectLst/>
      </p:bgPr>
    </p:bg>
    <p:spTree>
      <p:nvGrpSpPr>
        <p:cNvPr id="1" name=""/>
        <p:cNvGrpSpPr/>
        <p:nvPr/>
      </p:nvGrpSpPr>
      <p:grpSpPr>
        <a:xfrm>
          <a:off x="0" y="0"/>
          <a:ext cx="0" cy="0"/>
          <a:chOff x="0" y="0"/>
          <a:chExt cx="0" cy="0"/>
        </a:xfrm>
      </p:grpSpPr>
      <p:sp>
        <p:nvSpPr>
          <p:cNvPr id="16" name="Plassholder for bilde 2">
            <a:extLst>
              <a:ext uri="{FF2B5EF4-FFF2-40B4-BE49-F238E27FC236}">
                <a16:creationId xmlns:a16="http://schemas.microsoft.com/office/drawing/2014/main" id="{7157A8AC-412C-4BE8-B26D-8F132D9BFFD7}"/>
              </a:ext>
            </a:extLst>
          </p:cNvPr>
          <p:cNvSpPr>
            <a:spLocks noGrp="1"/>
          </p:cNvSpPr>
          <p:nvPr>
            <p:ph type="pic" sz="quarter" idx="18" hasCustomPrompt="1"/>
          </p:nvPr>
        </p:nvSpPr>
        <p:spPr>
          <a:xfrm>
            <a:off x="253620" y="254431"/>
            <a:ext cx="11694309" cy="5923968"/>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0" name="Text Placeholder 2">
            <a:extLst>
              <a:ext uri="{FF2B5EF4-FFF2-40B4-BE49-F238E27FC236}">
                <a16:creationId xmlns:a16="http://schemas.microsoft.com/office/drawing/2014/main" id="{C21FD3DA-D530-4EAF-A049-4E8F858466D1}"/>
              </a:ext>
            </a:extLst>
          </p:cNvPr>
          <p:cNvSpPr>
            <a:spLocks noGrp="1"/>
          </p:cNvSpPr>
          <p:nvPr>
            <p:ph type="body" sz="quarter" idx="20" hasCustomPrompt="1"/>
          </p:nvPr>
        </p:nvSpPr>
        <p:spPr>
          <a:xfrm>
            <a:off x="253619" y="254431"/>
            <a:ext cx="3209351" cy="630154"/>
          </a:xfrm>
          <a:blipFill dpi="0" rotWithShape="1">
            <a:blip r:embed="rId3"/>
            <a:srcRect/>
            <a:tile tx="0" ty="0" sx="100000" sy="100000" flip="none" algn="tr"/>
          </a:blipFill>
        </p:spPr>
        <p:txBody>
          <a:bodyPr wrap="none" lIns="612000" tIns="108000" rIns="828000" bIns="36000" anchor="ctr">
            <a:spAutoFit/>
          </a:bodyPr>
          <a:lstStyle>
            <a:lvl1pPr marL="0" indent="0">
              <a:buNone/>
              <a:defRPr sz="3150">
                <a:solidFill>
                  <a:schemeClr val="bg1"/>
                </a:solidFill>
                <a:latin typeface="+mj-lt"/>
              </a:defRPr>
            </a:lvl1pPr>
          </a:lstStyle>
          <a:p>
            <a:pPr lvl="0"/>
            <a:r>
              <a:rPr lang="nb-NO"/>
              <a:t>Bildetekst</a:t>
            </a:r>
          </a:p>
        </p:txBody>
      </p:sp>
    </p:spTree>
    <p:extLst>
      <p:ext uri="{BB962C8B-B14F-4D97-AF65-F5344CB8AC3E}">
        <p14:creationId xmlns:p14="http://schemas.microsoft.com/office/powerpoint/2010/main" val="14357628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tel og tekst - hvit bakgrunn">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2" name="Tittel 1">
            <a:extLst>
              <a:ext uri="{FF2B5EF4-FFF2-40B4-BE49-F238E27FC236}">
                <a16:creationId xmlns:a16="http://schemas.microsoft.com/office/drawing/2014/main" id="{2646490C-0C53-485B-91D3-5EFF8383CBF8}"/>
              </a:ext>
            </a:extLst>
          </p:cNvPr>
          <p:cNvSpPr>
            <a:spLocks noGrp="1"/>
          </p:cNvSpPr>
          <p:nvPr>
            <p:ph type="title" hasCustomPrompt="1"/>
          </p:nvPr>
        </p:nvSpPr>
        <p:spPr>
          <a:xfrm>
            <a:off x="838201" y="1341330"/>
            <a:ext cx="10515600" cy="398571"/>
          </a:xfrm>
        </p:spPr>
        <p:txBody>
          <a:bodyPr/>
          <a:lstStyle>
            <a:lvl1pPr>
              <a:defRPr sz="2800"/>
            </a:lvl1pPr>
          </a:lstStyle>
          <a:p>
            <a:r>
              <a:rPr lang="nb-NO"/>
              <a:t>Klikk for å redigere overskrift</a:t>
            </a:r>
          </a:p>
        </p:txBody>
      </p:sp>
      <p:sp>
        <p:nvSpPr>
          <p:cNvPr id="11" name="Plassholder for tekst 10">
            <a:extLst>
              <a:ext uri="{FF2B5EF4-FFF2-40B4-BE49-F238E27FC236}">
                <a16:creationId xmlns:a16="http://schemas.microsoft.com/office/drawing/2014/main" id="{72DB7FC0-DFED-445C-8C10-9500D40C990A}"/>
              </a:ext>
            </a:extLst>
          </p:cNvPr>
          <p:cNvSpPr>
            <a:spLocks noGrp="1"/>
          </p:cNvSpPr>
          <p:nvPr>
            <p:ph type="body" sz="quarter" idx="17" hasCustomPrompt="1"/>
          </p:nvPr>
        </p:nvSpPr>
        <p:spPr>
          <a:xfrm>
            <a:off x="838200" y="1744663"/>
            <a:ext cx="10515601" cy="246221"/>
          </a:xfrm>
        </p:spPr>
        <p:txBody>
          <a:bodyPr>
            <a:spAutoFit/>
          </a:bodyPr>
          <a:lstStyle>
            <a:lvl1pPr marL="0" indent="0">
              <a:buNone/>
              <a:defRPr sz="1600" b="0">
                <a:solidFill>
                  <a:schemeClr val="accent1"/>
                </a:solidFill>
                <a:latin typeface="+mn-lt"/>
              </a:defRPr>
            </a:lvl1pPr>
          </a:lstStyle>
          <a:p>
            <a:pPr lvl="0"/>
            <a:r>
              <a:rPr lang="nb-NO"/>
              <a:t>Undertittel</a:t>
            </a:r>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innhold 2">
            <a:extLst>
              <a:ext uri="{FF2B5EF4-FFF2-40B4-BE49-F238E27FC236}">
                <a16:creationId xmlns:a16="http://schemas.microsoft.com/office/drawing/2014/main" id="{062D662F-8842-434E-9DF8-92B2066FF4C3}"/>
              </a:ext>
            </a:extLst>
          </p:cNvPr>
          <p:cNvSpPr>
            <a:spLocks noGrp="1"/>
          </p:cNvSpPr>
          <p:nvPr>
            <p:ph sz="quarter" idx="18" hasCustomPrompt="1"/>
          </p:nvPr>
        </p:nvSpPr>
        <p:spPr>
          <a:xfrm>
            <a:off x="838255" y="2762250"/>
            <a:ext cx="10515546" cy="2804319"/>
          </a:xfrm>
          <a:prstGeom prst="rect">
            <a:avLst/>
          </a:prstGeom>
        </p:spPr>
        <p:txBody>
          <a:bodyPr lIns="0" tIns="0" rIns="0" bIns="0"/>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1437987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un tittel på hvit bakgrunn">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2" name="Tittel 1">
            <a:extLst>
              <a:ext uri="{FF2B5EF4-FFF2-40B4-BE49-F238E27FC236}">
                <a16:creationId xmlns:a16="http://schemas.microsoft.com/office/drawing/2014/main" id="{2646490C-0C53-485B-91D3-5EFF8383CBF8}"/>
              </a:ext>
            </a:extLst>
          </p:cNvPr>
          <p:cNvSpPr>
            <a:spLocks noGrp="1"/>
          </p:cNvSpPr>
          <p:nvPr>
            <p:ph type="title" hasCustomPrompt="1"/>
          </p:nvPr>
        </p:nvSpPr>
        <p:spPr>
          <a:xfrm>
            <a:off x="838201" y="1341330"/>
            <a:ext cx="10515600" cy="398571"/>
          </a:xfrm>
        </p:spPr>
        <p:txBody>
          <a:bodyPr/>
          <a:lstStyle>
            <a:lvl1pPr>
              <a:defRPr sz="2800"/>
            </a:lvl1pPr>
          </a:lstStyle>
          <a:p>
            <a:r>
              <a:rPr lang="nb-NO"/>
              <a:t>Klikk for å redigere overskrift</a:t>
            </a:r>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1708950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m side">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2565672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ste side - lilla">
    <p:bg>
      <p:bgPr>
        <a:solidFill>
          <a:schemeClr val="accent1"/>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122" name="Title 1">
            <a:extLst>
              <a:ext uri="{FF2B5EF4-FFF2-40B4-BE49-F238E27FC236}">
                <a16:creationId xmlns:a16="http://schemas.microsoft.com/office/drawing/2014/main" id="{B936E8EE-D311-4B04-9302-E48A7E393E29}"/>
              </a:ext>
            </a:extLst>
          </p:cNvPr>
          <p:cNvSpPr>
            <a:spLocks noGrp="1"/>
          </p:cNvSpPr>
          <p:nvPr>
            <p:ph type="ctrTitle" hasCustomPrompt="1"/>
          </p:nvPr>
        </p:nvSpPr>
        <p:spPr>
          <a:xfrm>
            <a:off x="818115" y="3888421"/>
            <a:ext cx="10554285" cy="597856"/>
          </a:xfrm>
        </p:spPr>
        <p:txBody>
          <a:bodyPr wrap="square" anchor="b">
            <a:spAutoFit/>
          </a:bodyPr>
          <a:lstStyle>
            <a:lvl1pPr algn="ctr">
              <a:defRPr sz="4200">
                <a:solidFill>
                  <a:schemeClr val="lt1"/>
                </a:solidFill>
              </a:defRPr>
            </a:lvl1pPr>
          </a:lstStyle>
          <a:p>
            <a:r>
              <a:rPr lang="en-US"/>
              <a:t>Takk for oppmerksomheten!</a:t>
            </a:r>
          </a:p>
        </p:txBody>
      </p:sp>
      <p:sp>
        <p:nvSpPr>
          <p:cNvPr id="123" name="Subtitle 2">
            <a:extLst>
              <a:ext uri="{FF2B5EF4-FFF2-40B4-BE49-F238E27FC236}">
                <a16:creationId xmlns:a16="http://schemas.microsoft.com/office/drawing/2014/main" id="{01F0A2A1-78DD-4528-B0EC-EDD5A74F0657}"/>
              </a:ext>
            </a:extLst>
          </p:cNvPr>
          <p:cNvSpPr>
            <a:spLocks noGrp="1"/>
          </p:cNvSpPr>
          <p:nvPr>
            <p:ph type="subTitle" idx="1" hasCustomPrompt="1"/>
          </p:nvPr>
        </p:nvSpPr>
        <p:spPr>
          <a:xfrm>
            <a:off x="818116" y="4524059"/>
            <a:ext cx="10554284" cy="338554"/>
          </a:xfrm>
        </p:spPr>
        <p:txBody>
          <a:bodyPr wrap="square">
            <a:spAutoFit/>
          </a:bodyPr>
          <a:lstStyle>
            <a:lvl1pPr marL="0" indent="0" algn="ctr">
              <a:buNone/>
              <a:defRPr sz="2200" b="0">
                <a:solidFill>
                  <a:schemeClr val="lt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Navn på foredragsholder</a:t>
            </a:r>
            <a:endParaRPr lang="en-US"/>
          </a:p>
        </p:txBody>
      </p:sp>
      <p:pic>
        <p:nvPicPr>
          <p:cNvPr id="9" name="Bilde 8">
            <a:extLst>
              <a:ext uri="{FF2B5EF4-FFF2-40B4-BE49-F238E27FC236}">
                <a16:creationId xmlns:a16="http://schemas.microsoft.com/office/drawing/2014/main" id="{CB902C4C-FA91-402C-90F3-6429F15C2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1" name="shapeFillSecondary">
            <a:extLst>
              <a:ext uri="{FF2B5EF4-FFF2-40B4-BE49-F238E27FC236}">
                <a16:creationId xmlns:a16="http://schemas.microsoft.com/office/drawing/2014/main" id="{58FA6285-4F0F-4606-8233-F092591FCB4A}"/>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backgroundFillPrimary" hidden="1">
            <a:extLst>
              <a:ext uri="{FF2B5EF4-FFF2-40B4-BE49-F238E27FC236}">
                <a16:creationId xmlns:a16="http://schemas.microsoft.com/office/drawing/2014/main" id="{C4144709-C78E-43F7-ABE1-CE73455CBD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backgroundFillPrimary</a:t>
            </a:r>
            <a:endParaRPr lang="nb-NO"/>
          </a:p>
        </p:txBody>
      </p:sp>
    </p:spTree>
    <p:extLst>
      <p:ext uri="{BB962C8B-B14F-4D97-AF65-F5344CB8AC3E}">
        <p14:creationId xmlns:p14="http://schemas.microsoft.com/office/powerpoint/2010/main" val="691379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uten bilde">
    <p:bg>
      <p:bgPr>
        <a:solidFill>
          <a:schemeClr val="accent6"/>
        </a:solidFill>
        <a:effectLst/>
      </p:bgPr>
    </p:bg>
    <p:spTree>
      <p:nvGrpSpPr>
        <p:cNvPr id="1" name=""/>
        <p:cNvGrpSpPr/>
        <p:nvPr/>
      </p:nvGrpSpPr>
      <p:grpSpPr>
        <a:xfrm>
          <a:off x="0" y="0"/>
          <a:ext cx="0" cy="0"/>
          <a:chOff x="0" y="0"/>
          <a:chExt cx="0" cy="0"/>
        </a:xfrm>
      </p:grpSpPr>
      <p:sp>
        <p:nvSpPr>
          <p:cNvPr id="54" name="Frihåndsform: figur 53">
            <a:extLst>
              <a:ext uri="{FF2B5EF4-FFF2-40B4-BE49-F238E27FC236}">
                <a16:creationId xmlns:a16="http://schemas.microsoft.com/office/drawing/2014/main" id="{7A8D6FD6-F457-40A8-BB35-98B2DBDE50F9}"/>
              </a:ext>
            </a:extLst>
          </p:cNvPr>
          <p:cNvSpPr/>
          <p:nvPr userDrawn="1"/>
        </p:nvSpPr>
        <p:spPr>
          <a:xfrm flipH="1" flipV="1">
            <a:off x="5187595" y="254128"/>
            <a:ext cx="6755641" cy="5909345"/>
          </a:xfrm>
          <a:custGeom>
            <a:avLst/>
            <a:gdLst>
              <a:gd name="connsiteX0" fmla="*/ 13510403 w 13510403"/>
              <a:gd name="connsiteY0" fmla="*/ 11818689 h 11818689"/>
              <a:gd name="connsiteX1" fmla="*/ 0 w 13510403"/>
              <a:gd name="connsiteY1" fmla="*/ 11818689 h 11818689"/>
              <a:gd name="connsiteX2" fmla="*/ 0 w 13510403"/>
              <a:gd name="connsiteY2" fmla="*/ 0 h 11818689"/>
              <a:gd name="connsiteX3" fmla="*/ 1191470 w 13510403"/>
              <a:gd name="connsiteY3" fmla="*/ 0 h 11818689"/>
              <a:gd name="connsiteX4" fmla="*/ 11353231 w 13510403"/>
              <a:gd name="connsiteY4" fmla="*/ 10170455 h 11818689"/>
              <a:gd name="connsiteX5" fmla="*/ 11829241 w 13510403"/>
              <a:gd name="connsiteY5" fmla="*/ 10170455 h 11818689"/>
              <a:gd name="connsiteX6" fmla="*/ 11831545 w 13510403"/>
              <a:gd name="connsiteY6" fmla="*/ 10172761 h 11818689"/>
              <a:gd name="connsiteX7" fmla="*/ 11864736 w 13510403"/>
              <a:gd name="connsiteY7" fmla="*/ 10172761 h 1181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10403" h="11818689">
                <a:moveTo>
                  <a:pt x="13510403" y="11818689"/>
                </a:moveTo>
                <a:lnTo>
                  <a:pt x="0" y="11818689"/>
                </a:lnTo>
                <a:lnTo>
                  <a:pt x="0" y="0"/>
                </a:lnTo>
                <a:lnTo>
                  <a:pt x="1191470" y="0"/>
                </a:lnTo>
                <a:lnTo>
                  <a:pt x="11353231" y="10170455"/>
                </a:lnTo>
                <a:lnTo>
                  <a:pt x="11829241" y="10170455"/>
                </a:lnTo>
                <a:lnTo>
                  <a:pt x="11831545" y="10172761"/>
                </a:lnTo>
                <a:lnTo>
                  <a:pt x="11864736" y="1017276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900"/>
          </a:p>
        </p:txBody>
      </p:sp>
      <p:sp>
        <p:nvSpPr>
          <p:cNvPr id="119" name="Frihåndsform: figur 118">
            <a:extLst>
              <a:ext uri="{FF2B5EF4-FFF2-40B4-BE49-F238E27FC236}">
                <a16:creationId xmlns:a16="http://schemas.microsoft.com/office/drawing/2014/main" id="{D3D9A427-2025-4AF7-AF45-B1117257F88D}"/>
              </a:ext>
            </a:extLst>
          </p:cNvPr>
          <p:cNvSpPr/>
          <p:nvPr userDrawn="1"/>
        </p:nvSpPr>
        <p:spPr>
          <a:xfrm>
            <a:off x="-1" y="0"/>
            <a:ext cx="12192000" cy="6858000"/>
          </a:xfrm>
          <a:custGeom>
            <a:avLst/>
            <a:gdLst>
              <a:gd name="connsiteX0" fmla="*/ 8967020 w 24382413"/>
              <a:gd name="connsiteY0" fmla="*/ 1327355 h 13716000"/>
              <a:gd name="connsiteX1" fmla="*/ 8967020 w 24382413"/>
              <a:gd name="connsiteY1" fmla="*/ 12326943 h 13716000"/>
              <a:gd name="connsiteX2" fmla="*/ 23361445 w 24382413"/>
              <a:gd name="connsiteY2" fmla="*/ 12326943 h 13716000"/>
              <a:gd name="connsiteX3" fmla="*/ 23361445 w 24382413"/>
              <a:gd name="connsiteY3" fmla="*/ 1327355 h 13716000"/>
              <a:gd name="connsiteX4" fmla="*/ 0 w 24382413"/>
              <a:gd name="connsiteY4" fmla="*/ 0 h 13716000"/>
              <a:gd name="connsiteX5" fmla="*/ 24382413 w 24382413"/>
              <a:gd name="connsiteY5" fmla="*/ 0 h 13716000"/>
              <a:gd name="connsiteX6" fmla="*/ 24382413 w 24382413"/>
              <a:gd name="connsiteY6" fmla="*/ 13716000 h 13716000"/>
              <a:gd name="connsiteX7" fmla="*/ 0 w 24382413"/>
              <a:gd name="connsiteY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82413" h="13716000">
                <a:moveTo>
                  <a:pt x="8967020" y="1327355"/>
                </a:moveTo>
                <a:lnTo>
                  <a:pt x="8967020" y="12326943"/>
                </a:lnTo>
                <a:lnTo>
                  <a:pt x="23361445" y="12326943"/>
                </a:lnTo>
                <a:lnTo>
                  <a:pt x="23361445" y="1327355"/>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14" name="shapeFillPrimary">
            <a:extLst>
              <a:ext uri="{FF2B5EF4-FFF2-40B4-BE49-F238E27FC236}">
                <a16:creationId xmlns:a16="http://schemas.microsoft.com/office/drawing/2014/main" id="{5ADA9487-2A4F-47E8-A5FB-38A15129D9B8}"/>
              </a:ext>
            </a:extLst>
          </p:cNvPr>
          <p:cNvSpPr/>
          <p:nvPr userDrawn="1"/>
        </p:nvSpPr>
        <p:spPr>
          <a:xfrm>
            <a:off x="255918" y="254128"/>
            <a:ext cx="10994975" cy="5909345"/>
          </a:xfrm>
          <a:custGeom>
            <a:avLst/>
            <a:gdLst>
              <a:gd name="connsiteX0" fmla="*/ 0 w 21988519"/>
              <a:gd name="connsiteY0" fmla="*/ 0 h 11818689"/>
              <a:gd name="connsiteX1" fmla="*/ 9861580 w 21988519"/>
              <a:gd name="connsiteY1" fmla="*/ 0 h 11818689"/>
              <a:gd name="connsiteX2" fmla="*/ 21678389 w 21988519"/>
              <a:gd name="connsiteY2" fmla="*/ 11818686 h 11818689"/>
              <a:gd name="connsiteX3" fmla="*/ 21988519 w 21988519"/>
              <a:gd name="connsiteY3" fmla="*/ 11818686 h 11818689"/>
              <a:gd name="connsiteX4" fmla="*/ 21988519 w 21988519"/>
              <a:gd name="connsiteY4" fmla="*/ 11818689 h 11818689"/>
              <a:gd name="connsiteX5" fmla="*/ 0 w 21988519"/>
              <a:gd name="connsiteY5" fmla="*/ 11818689 h 1181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8519" h="11818689">
                <a:moveTo>
                  <a:pt x="0" y="0"/>
                </a:moveTo>
                <a:lnTo>
                  <a:pt x="9861580" y="0"/>
                </a:lnTo>
                <a:lnTo>
                  <a:pt x="21678389" y="11818686"/>
                </a:lnTo>
                <a:lnTo>
                  <a:pt x="21988519" y="11818686"/>
                </a:lnTo>
                <a:lnTo>
                  <a:pt x="21988519" y="11818689"/>
                </a:lnTo>
                <a:lnTo>
                  <a:pt x="0" y="118186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55" name="backgroundFillSecondary" hidden="1">
            <a:extLst>
              <a:ext uri="{FF2B5EF4-FFF2-40B4-BE49-F238E27FC236}">
                <a16:creationId xmlns:a16="http://schemas.microsoft.com/office/drawing/2014/main" id="{A008A0B2-E7FC-490A-B8C4-2F035445B26B}"/>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backgroundFillSecondary</a:t>
            </a:r>
            <a:endParaRPr lang="nb-NO"/>
          </a:p>
        </p:txBody>
      </p:sp>
      <p:sp>
        <p:nvSpPr>
          <p:cNvPr id="58" name="Subtitle 2">
            <a:extLst>
              <a:ext uri="{FF2B5EF4-FFF2-40B4-BE49-F238E27FC236}">
                <a16:creationId xmlns:a16="http://schemas.microsoft.com/office/drawing/2014/main" id="{02ED3B2D-7C1E-9941-B4AA-4E29B6F69469}"/>
              </a:ext>
            </a:extLst>
          </p:cNvPr>
          <p:cNvSpPr>
            <a:spLocks noGrp="1"/>
          </p:cNvSpPr>
          <p:nvPr>
            <p:ph type="subTitle" idx="1" hasCustomPrompt="1"/>
          </p:nvPr>
        </p:nvSpPr>
        <p:spPr>
          <a:xfrm>
            <a:off x="818116" y="4584715"/>
            <a:ext cx="7375462" cy="338554"/>
          </a:xfrm>
        </p:spPr>
        <p:txBody>
          <a:bodyPr wrap="square" anchor="ctr" anchorCtr="0">
            <a:spAutoFit/>
          </a:bodyPr>
          <a:lstStyle>
            <a:lvl1pPr marL="0" indent="0" algn="l">
              <a:buNone/>
              <a:defRPr sz="2200" b="0">
                <a:solidFill>
                  <a:schemeClr val="bg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Klikk for å endre undertittel</a:t>
            </a:r>
            <a:endParaRPr lang="en-US"/>
          </a:p>
        </p:txBody>
      </p:sp>
      <p:sp>
        <p:nvSpPr>
          <p:cNvPr id="59" name="Text Placeholder 68">
            <a:extLst>
              <a:ext uri="{FF2B5EF4-FFF2-40B4-BE49-F238E27FC236}">
                <a16:creationId xmlns:a16="http://schemas.microsoft.com/office/drawing/2014/main" id="{D9F1C998-BDB8-BB46-B72C-7893D49C29D3}"/>
              </a:ext>
            </a:extLst>
          </p:cNvPr>
          <p:cNvSpPr>
            <a:spLocks noGrp="1"/>
          </p:cNvSpPr>
          <p:nvPr>
            <p:ph type="body" sz="quarter" idx="14" hasCustomPrompt="1"/>
          </p:nvPr>
        </p:nvSpPr>
        <p:spPr>
          <a:xfrm>
            <a:off x="817562" y="3955363"/>
            <a:ext cx="7375462" cy="604838"/>
          </a:xfrm>
        </p:spPr>
        <p:txBody>
          <a:bodyPr anchor="ctr" anchorCtr="0"/>
          <a:lstStyle>
            <a:lvl1pPr marL="0" indent="0">
              <a:buFontTx/>
              <a:buNone/>
              <a:defRPr sz="3600" b="1" i="0">
                <a:solidFill>
                  <a:schemeClr val="bg1"/>
                </a:solidFill>
                <a:latin typeface="Titillium Web SemiBold" pitchFamily="2" charset="77"/>
              </a:defRPr>
            </a:lvl1pPr>
            <a:lvl2pPr marL="295200" indent="0">
              <a:buFontTx/>
              <a:buNone/>
              <a:defRPr>
                <a:solidFill>
                  <a:schemeClr val="bg1"/>
                </a:solidFill>
              </a:defRPr>
            </a:lvl2pPr>
            <a:lvl3pPr marL="295200" indent="0">
              <a:buFontTx/>
              <a:buNone/>
              <a:defRPr>
                <a:solidFill>
                  <a:schemeClr val="bg1"/>
                </a:solidFill>
              </a:defRPr>
            </a:lvl3pPr>
            <a:lvl4pPr marL="1371531" indent="0">
              <a:buFontTx/>
              <a:buNone/>
              <a:defRPr>
                <a:solidFill>
                  <a:schemeClr val="bg1"/>
                </a:solidFill>
              </a:defRPr>
            </a:lvl4pPr>
            <a:lvl5pPr marL="1828708" indent="0">
              <a:buFontTx/>
              <a:buNone/>
              <a:defRPr>
                <a:solidFill>
                  <a:schemeClr val="bg1"/>
                </a:solidFill>
              </a:defRPr>
            </a:lvl5pPr>
          </a:lstStyle>
          <a:p>
            <a:pPr lvl="0"/>
            <a:r>
              <a:rPr lang="en-GB"/>
              <a:t>Klikk for å endre tittel</a:t>
            </a:r>
            <a:endParaRPr lang="en-NO"/>
          </a:p>
        </p:txBody>
      </p:sp>
      <p:pic>
        <p:nvPicPr>
          <p:cNvPr id="56" name="Bilde 51">
            <a:extLst>
              <a:ext uri="{FF2B5EF4-FFF2-40B4-BE49-F238E27FC236}">
                <a16:creationId xmlns:a16="http://schemas.microsoft.com/office/drawing/2014/main" id="{DE89C676-E322-9447-9221-3004A98448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10302" y="1177279"/>
            <a:ext cx="2685245" cy="1775618"/>
          </a:xfrm>
          <a:prstGeom prst="rect">
            <a:avLst/>
          </a:prstGeom>
        </p:spPr>
      </p:pic>
    </p:spTree>
    <p:extLst>
      <p:ext uri="{BB962C8B-B14F-4D97-AF65-F5344CB8AC3E}">
        <p14:creationId xmlns:p14="http://schemas.microsoft.com/office/powerpoint/2010/main" val="13115960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ste side - grå">
    <p:bg>
      <p:bgPr>
        <a:solidFill>
          <a:srgbClr val="F2F3F5"/>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122" name="Title 1">
            <a:extLst>
              <a:ext uri="{FF2B5EF4-FFF2-40B4-BE49-F238E27FC236}">
                <a16:creationId xmlns:a16="http://schemas.microsoft.com/office/drawing/2014/main" id="{B936E8EE-D311-4B04-9302-E48A7E393E29}"/>
              </a:ext>
            </a:extLst>
          </p:cNvPr>
          <p:cNvSpPr>
            <a:spLocks noGrp="1"/>
          </p:cNvSpPr>
          <p:nvPr>
            <p:ph type="ctrTitle" hasCustomPrompt="1"/>
          </p:nvPr>
        </p:nvSpPr>
        <p:spPr>
          <a:xfrm>
            <a:off x="818115" y="3888421"/>
            <a:ext cx="10554285" cy="597856"/>
          </a:xfrm>
        </p:spPr>
        <p:txBody>
          <a:bodyPr wrap="square" anchor="b">
            <a:spAutoFit/>
          </a:bodyPr>
          <a:lstStyle>
            <a:lvl1pPr algn="ctr">
              <a:defRPr sz="4200">
                <a:solidFill>
                  <a:schemeClr val="accent2"/>
                </a:solidFill>
              </a:defRPr>
            </a:lvl1pPr>
          </a:lstStyle>
          <a:p>
            <a:r>
              <a:rPr lang="en-US"/>
              <a:t>Takk for oppmerksomheten!</a:t>
            </a:r>
          </a:p>
        </p:txBody>
      </p:sp>
      <p:sp>
        <p:nvSpPr>
          <p:cNvPr id="123" name="Subtitle 2">
            <a:extLst>
              <a:ext uri="{FF2B5EF4-FFF2-40B4-BE49-F238E27FC236}">
                <a16:creationId xmlns:a16="http://schemas.microsoft.com/office/drawing/2014/main" id="{01F0A2A1-78DD-4528-B0EC-EDD5A74F0657}"/>
              </a:ext>
            </a:extLst>
          </p:cNvPr>
          <p:cNvSpPr>
            <a:spLocks noGrp="1"/>
          </p:cNvSpPr>
          <p:nvPr>
            <p:ph type="subTitle" idx="1" hasCustomPrompt="1"/>
          </p:nvPr>
        </p:nvSpPr>
        <p:spPr>
          <a:xfrm>
            <a:off x="818116" y="4524059"/>
            <a:ext cx="10554284" cy="338554"/>
          </a:xfrm>
        </p:spPr>
        <p:txBody>
          <a:bodyPr wrap="square">
            <a:spAutoFit/>
          </a:bodyPr>
          <a:lstStyle>
            <a:lvl1pPr marL="0" indent="0" algn="ctr">
              <a:buNone/>
              <a:defRPr sz="2200" b="0">
                <a:solidFill>
                  <a:schemeClr val="tx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Navn på foredragsholder</a:t>
            </a:r>
            <a:endParaRPr lang="en-US"/>
          </a:p>
        </p:txBody>
      </p:sp>
      <p:pic>
        <p:nvPicPr>
          <p:cNvPr id="9" name="Bilde 8">
            <a:extLst>
              <a:ext uri="{FF2B5EF4-FFF2-40B4-BE49-F238E27FC236}">
                <a16:creationId xmlns:a16="http://schemas.microsoft.com/office/drawing/2014/main" id="{CB902C4C-FA91-402C-90F3-6429F15C2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1" name="shapeFillSecondary">
            <a:extLst>
              <a:ext uri="{FF2B5EF4-FFF2-40B4-BE49-F238E27FC236}">
                <a16:creationId xmlns:a16="http://schemas.microsoft.com/office/drawing/2014/main" id="{58FA6285-4F0F-4606-8233-F092591FCB4A}"/>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backgroundFillPrimary" hidden="1">
            <a:extLst>
              <a:ext uri="{FF2B5EF4-FFF2-40B4-BE49-F238E27FC236}">
                <a16:creationId xmlns:a16="http://schemas.microsoft.com/office/drawing/2014/main" id="{C4144709-C78E-43F7-ABE1-CE73455CBD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backgroundFillPrimary</a:t>
            </a:r>
            <a:endParaRPr lang="nb-NO"/>
          </a:p>
        </p:txBody>
      </p:sp>
    </p:spTree>
    <p:extLst>
      <p:ext uri="{BB962C8B-B14F-4D97-AF65-F5344CB8AC3E}">
        <p14:creationId xmlns:p14="http://schemas.microsoft.com/office/powerpoint/2010/main" val="12654336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USE">
    <p:bg>
      <p:bgPr>
        <a:solidFill>
          <a:schemeClr val="bg1"/>
        </a:solidFill>
        <a:effectLst/>
      </p:bgPr>
    </p:bg>
    <p:spTree>
      <p:nvGrpSpPr>
        <p:cNvPr id="1" name=""/>
        <p:cNvGrpSpPr/>
        <p:nvPr/>
      </p:nvGrpSpPr>
      <p:grpSpPr>
        <a:xfrm>
          <a:off x="0" y="0"/>
          <a:ext cx="0" cy="0"/>
          <a:chOff x="0" y="0"/>
          <a:chExt cx="0" cy="0"/>
        </a:xfrm>
      </p:grpSpPr>
      <p:sp>
        <p:nvSpPr>
          <p:cNvPr id="9" name="Plassholder for bilde 127">
            <a:extLst>
              <a:ext uri="{FF2B5EF4-FFF2-40B4-BE49-F238E27FC236}">
                <a16:creationId xmlns:a16="http://schemas.microsoft.com/office/drawing/2014/main" id="{CDC3AF2C-C0DF-0668-4171-08D7ABF6C2DA}"/>
              </a:ext>
            </a:extLst>
          </p:cNvPr>
          <p:cNvSpPr>
            <a:spLocks noGrp="1"/>
          </p:cNvSpPr>
          <p:nvPr>
            <p:ph type="pic" sz="quarter" idx="13"/>
          </p:nvPr>
        </p:nvSpPr>
        <p:spPr>
          <a:xfrm>
            <a:off x="1891279" y="-2192"/>
            <a:ext cx="10306193" cy="6875958"/>
          </a:xfrm>
          <a:custGeom>
            <a:avLst/>
            <a:gdLst>
              <a:gd name="connsiteX0" fmla="*/ 0 w 21988519"/>
              <a:gd name="connsiteY0" fmla="*/ 0 h 11818689"/>
              <a:gd name="connsiteX1" fmla="*/ 9861580 w 21988519"/>
              <a:gd name="connsiteY1" fmla="*/ 0 h 11818689"/>
              <a:gd name="connsiteX2" fmla="*/ 21678387 w 21988519"/>
              <a:gd name="connsiteY2" fmla="*/ 11818686 h 11818689"/>
              <a:gd name="connsiteX3" fmla="*/ 21988519 w 21988519"/>
              <a:gd name="connsiteY3" fmla="*/ 11818686 h 11818689"/>
              <a:gd name="connsiteX4" fmla="*/ 21988519 w 21988519"/>
              <a:gd name="connsiteY4" fmla="*/ 11818689 h 11818689"/>
              <a:gd name="connsiteX5" fmla="*/ 0 w 21988519"/>
              <a:gd name="connsiteY5" fmla="*/ 11818689 h 11818689"/>
              <a:gd name="connsiteX0" fmla="*/ 0 w 21988519"/>
              <a:gd name="connsiteY0" fmla="*/ 27170 h 11845859"/>
              <a:gd name="connsiteX1" fmla="*/ 21434991 w 21988519"/>
              <a:gd name="connsiteY1" fmla="*/ 0 h 11845859"/>
              <a:gd name="connsiteX2" fmla="*/ 21678387 w 21988519"/>
              <a:gd name="connsiteY2" fmla="*/ 11845856 h 11845859"/>
              <a:gd name="connsiteX3" fmla="*/ 21988519 w 21988519"/>
              <a:gd name="connsiteY3" fmla="*/ 11845856 h 11845859"/>
              <a:gd name="connsiteX4" fmla="*/ 21988519 w 21988519"/>
              <a:gd name="connsiteY4" fmla="*/ 11845859 h 11845859"/>
              <a:gd name="connsiteX5" fmla="*/ 0 w 21988519"/>
              <a:gd name="connsiteY5" fmla="*/ 11845859 h 11845859"/>
              <a:gd name="connsiteX6" fmla="*/ 0 w 21988519"/>
              <a:gd name="connsiteY6" fmla="*/ 27170 h 11845859"/>
              <a:gd name="connsiteX0" fmla="*/ 6139885 w 21988519"/>
              <a:gd name="connsiteY0" fmla="*/ 2 h 11845859"/>
              <a:gd name="connsiteX1" fmla="*/ 21434991 w 21988519"/>
              <a:gd name="connsiteY1" fmla="*/ 0 h 11845859"/>
              <a:gd name="connsiteX2" fmla="*/ 21678387 w 21988519"/>
              <a:gd name="connsiteY2" fmla="*/ 11845856 h 11845859"/>
              <a:gd name="connsiteX3" fmla="*/ 21988519 w 21988519"/>
              <a:gd name="connsiteY3" fmla="*/ 11845856 h 11845859"/>
              <a:gd name="connsiteX4" fmla="*/ 21988519 w 21988519"/>
              <a:gd name="connsiteY4" fmla="*/ 11845859 h 11845859"/>
              <a:gd name="connsiteX5" fmla="*/ 0 w 21988519"/>
              <a:gd name="connsiteY5" fmla="*/ 11845859 h 11845859"/>
              <a:gd name="connsiteX6" fmla="*/ 6139885 w 21988519"/>
              <a:gd name="connsiteY6" fmla="*/ 2 h 11845859"/>
              <a:gd name="connsiteX0" fmla="*/ 0 w 15848634"/>
              <a:gd name="connsiteY0" fmla="*/ 2 h 11845859"/>
              <a:gd name="connsiteX1" fmla="*/ 15295106 w 15848634"/>
              <a:gd name="connsiteY1" fmla="*/ 0 h 11845859"/>
              <a:gd name="connsiteX2" fmla="*/ 15538502 w 15848634"/>
              <a:gd name="connsiteY2" fmla="*/ 11845856 h 11845859"/>
              <a:gd name="connsiteX3" fmla="*/ 15848634 w 15848634"/>
              <a:gd name="connsiteY3" fmla="*/ 11845856 h 11845859"/>
              <a:gd name="connsiteX4" fmla="*/ 15848634 w 15848634"/>
              <a:gd name="connsiteY4" fmla="*/ 11845859 h 11845859"/>
              <a:gd name="connsiteX5" fmla="*/ 4020809 w 15848634"/>
              <a:gd name="connsiteY5" fmla="*/ 11845859 h 11845859"/>
              <a:gd name="connsiteX6" fmla="*/ 0 w 15848634"/>
              <a:gd name="connsiteY6" fmla="*/ 2 h 11845859"/>
              <a:gd name="connsiteX0" fmla="*/ 0 w 15848634"/>
              <a:gd name="connsiteY0" fmla="*/ 2 h 11873029"/>
              <a:gd name="connsiteX1" fmla="*/ 15295106 w 15848634"/>
              <a:gd name="connsiteY1" fmla="*/ 0 h 11873029"/>
              <a:gd name="connsiteX2" fmla="*/ 15538502 w 15848634"/>
              <a:gd name="connsiteY2" fmla="*/ 11845856 h 11873029"/>
              <a:gd name="connsiteX3" fmla="*/ 15848634 w 15848634"/>
              <a:gd name="connsiteY3" fmla="*/ 11845856 h 11873029"/>
              <a:gd name="connsiteX4" fmla="*/ 15848634 w 15848634"/>
              <a:gd name="connsiteY4" fmla="*/ 11845859 h 11873029"/>
              <a:gd name="connsiteX5" fmla="*/ 6819074 w 15848634"/>
              <a:gd name="connsiteY5" fmla="*/ 11873029 h 11873029"/>
              <a:gd name="connsiteX6" fmla="*/ 0 w 15848634"/>
              <a:gd name="connsiteY6" fmla="*/ 2 h 11873029"/>
              <a:gd name="connsiteX0" fmla="*/ 0 w 17179849"/>
              <a:gd name="connsiteY0" fmla="*/ 27170 h 11873029"/>
              <a:gd name="connsiteX1" fmla="*/ 16626321 w 17179849"/>
              <a:gd name="connsiteY1" fmla="*/ 0 h 11873029"/>
              <a:gd name="connsiteX2" fmla="*/ 16869717 w 17179849"/>
              <a:gd name="connsiteY2" fmla="*/ 11845856 h 11873029"/>
              <a:gd name="connsiteX3" fmla="*/ 17179849 w 17179849"/>
              <a:gd name="connsiteY3" fmla="*/ 11845856 h 11873029"/>
              <a:gd name="connsiteX4" fmla="*/ 17179849 w 17179849"/>
              <a:gd name="connsiteY4" fmla="*/ 11845859 h 11873029"/>
              <a:gd name="connsiteX5" fmla="*/ 8150289 w 17179849"/>
              <a:gd name="connsiteY5" fmla="*/ 11873029 h 11873029"/>
              <a:gd name="connsiteX6" fmla="*/ 0 w 17179849"/>
              <a:gd name="connsiteY6" fmla="*/ 27170 h 11873029"/>
              <a:gd name="connsiteX0" fmla="*/ 0 w 17886208"/>
              <a:gd name="connsiteY0" fmla="*/ 0 h 11900198"/>
              <a:gd name="connsiteX1" fmla="*/ 17332680 w 17886208"/>
              <a:gd name="connsiteY1" fmla="*/ 27169 h 11900198"/>
              <a:gd name="connsiteX2" fmla="*/ 17576076 w 17886208"/>
              <a:gd name="connsiteY2" fmla="*/ 11873025 h 11900198"/>
              <a:gd name="connsiteX3" fmla="*/ 17886208 w 17886208"/>
              <a:gd name="connsiteY3" fmla="*/ 11873025 h 11900198"/>
              <a:gd name="connsiteX4" fmla="*/ 17886208 w 17886208"/>
              <a:gd name="connsiteY4" fmla="*/ 11873028 h 11900198"/>
              <a:gd name="connsiteX5" fmla="*/ 8856648 w 17886208"/>
              <a:gd name="connsiteY5" fmla="*/ 11900198 h 11900198"/>
              <a:gd name="connsiteX6" fmla="*/ 0 w 17886208"/>
              <a:gd name="connsiteY6" fmla="*/ 0 h 11900198"/>
              <a:gd name="connsiteX0" fmla="*/ 0 w 17886208"/>
              <a:gd name="connsiteY0" fmla="*/ 0 h 11900198"/>
              <a:gd name="connsiteX1" fmla="*/ 17332680 w 17886208"/>
              <a:gd name="connsiteY1" fmla="*/ 27169 h 11900198"/>
              <a:gd name="connsiteX2" fmla="*/ 17576076 w 17886208"/>
              <a:gd name="connsiteY2" fmla="*/ 11873025 h 11900198"/>
              <a:gd name="connsiteX3" fmla="*/ 17886208 w 17886208"/>
              <a:gd name="connsiteY3" fmla="*/ 11873025 h 11900198"/>
              <a:gd name="connsiteX4" fmla="*/ 17886208 w 17886208"/>
              <a:gd name="connsiteY4" fmla="*/ 11873028 h 11900198"/>
              <a:gd name="connsiteX5" fmla="*/ 11383238 w 17886208"/>
              <a:gd name="connsiteY5" fmla="*/ 11900198 h 11900198"/>
              <a:gd name="connsiteX6" fmla="*/ 0 w 17886208"/>
              <a:gd name="connsiteY6" fmla="*/ 0 h 11900198"/>
              <a:gd name="connsiteX0" fmla="*/ 0 w 18456729"/>
              <a:gd name="connsiteY0" fmla="*/ 0 h 11900198"/>
              <a:gd name="connsiteX1" fmla="*/ 17903201 w 18456729"/>
              <a:gd name="connsiteY1" fmla="*/ 27169 h 11900198"/>
              <a:gd name="connsiteX2" fmla="*/ 18146597 w 18456729"/>
              <a:gd name="connsiteY2" fmla="*/ 11873025 h 11900198"/>
              <a:gd name="connsiteX3" fmla="*/ 18456729 w 18456729"/>
              <a:gd name="connsiteY3" fmla="*/ 11873025 h 11900198"/>
              <a:gd name="connsiteX4" fmla="*/ 18456729 w 18456729"/>
              <a:gd name="connsiteY4" fmla="*/ 11873028 h 11900198"/>
              <a:gd name="connsiteX5" fmla="*/ 11953759 w 18456729"/>
              <a:gd name="connsiteY5" fmla="*/ 11900198 h 11900198"/>
              <a:gd name="connsiteX6" fmla="*/ 0 w 18456729"/>
              <a:gd name="connsiteY6" fmla="*/ 0 h 11900198"/>
              <a:gd name="connsiteX0" fmla="*/ 0 w 18456729"/>
              <a:gd name="connsiteY0" fmla="*/ 0 h 11900198"/>
              <a:gd name="connsiteX1" fmla="*/ 17903201 w 18456729"/>
              <a:gd name="connsiteY1" fmla="*/ 27169 h 11900198"/>
              <a:gd name="connsiteX2" fmla="*/ 18146597 w 18456729"/>
              <a:gd name="connsiteY2" fmla="*/ 11873025 h 11900198"/>
              <a:gd name="connsiteX3" fmla="*/ 18456729 w 18456729"/>
              <a:gd name="connsiteY3" fmla="*/ 11873025 h 11900198"/>
              <a:gd name="connsiteX4" fmla="*/ 11953759 w 18456729"/>
              <a:gd name="connsiteY4" fmla="*/ 11900198 h 11900198"/>
              <a:gd name="connsiteX5" fmla="*/ 0 w 18456729"/>
              <a:gd name="connsiteY5" fmla="*/ 0 h 11900198"/>
              <a:gd name="connsiteX0" fmla="*/ 0 w 18146597"/>
              <a:gd name="connsiteY0" fmla="*/ 0 h 11900198"/>
              <a:gd name="connsiteX1" fmla="*/ 17903201 w 18146597"/>
              <a:gd name="connsiteY1" fmla="*/ 27169 h 11900198"/>
              <a:gd name="connsiteX2" fmla="*/ 18146597 w 18146597"/>
              <a:gd name="connsiteY2" fmla="*/ 11873025 h 11900198"/>
              <a:gd name="connsiteX3" fmla="*/ 11953759 w 18146597"/>
              <a:gd name="connsiteY3" fmla="*/ 11900198 h 11900198"/>
              <a:gd name="connsiteX4" fmla="*/ 0 w 18146597"/>
              <a:gd name="connsiteY4" fmla="*/ 0 h 11900198"/>
              <a:gd name="connsiteX0" fmla="*/ 0 w 17903201"/>
              <a:gd name="connsiteY0" fmla="*/ 0 h 11900198"/>
              <a:gd name="connsiteX1" fmla="*/ 17903201 w 17903201"/>
              <a:gd name="connsiteY1" fmla="*/ 27169 h 11900198"/>
              <a:gd name="connsiteX2" fmla="*/ 17834821 w 17903201"/>
              <a:gd name="connsiteY2" fmla="*/ 11873026 h 11900198"/>
              <a:gd name="connsiteX3" fmla="*/ 11953759 w 17903201"/>
              <a:gd name="connsiteY3" fmla="*/ 11900198 h 11900198"/>
              <a:gd name="connsiteX4" fmla="*/ 0 w 17903201"/>
              <a:gd name="connsiteY4" fmla="*/ 0 h 11900198"/>
              <a:gd name="connsiteX0" fmla="*/ 0 w 17903201"/>
              <a:gd name="connsiteY0" fmla="*/ 0 h 11900198"/>
              <a:gd name="connsiteX1" fmla="*/ 17903201 w 17903201"/>
              <a:gd name="connsiteY1" fmla="*/ 27169 h 11900198"/>
              <a:gd name="connsiteX2" fmla="*/ 17421930 w 17903201"/>
              <a:gd name="connsiteY2" fmla="*/ 11839319 h 11900198"/>
              <a:gd name="connsiteX3" fmla="*/ 11953759 w 17903201"/>
              <a:gd name="connsiteY3" fmla="*/ 11900198 h 11900198"/>
              <a:gd name="connsiteX4" fmla="*/ 0 w 17903201"/>
              <a:gd name="connsiteY4" fmla="*/ 0 h 11900198"/>
              <a:gd name="connsiteX0" fmla="*/ 0 w 17903201"/>
              <a:gd name="connsiteY0" fmla="*/ 0 h 11900198"/>
              <a:gd name="connsiteX1" fmla="*/ 17903201 w 17903201"/>
              <a:gd name="connsiteY1" fmla="*/ 27169 h 11900198"/>
              <a:gd name="connsiteX2" fmla="*/ 17860100 w 17903201"/>
              <a:gd name="connsiteY2" fmla="*/ 11889880 h 11900198"/>
              <a:gd name="connsiteX3" fmla="*/ 11953759 w 17903201"/>
              <a:gd name="connsiteY3" fmla="*/ 11900198 h 11900198"/>
              <a:gd name="connsiteX4" fmla="*/ 0 w 17903201"/>
              <a:gd name="connsiteY4" fmla="*/ 0 h 11900198"/>
              <a:gd name="connsiteX0" fmla="*/ 0 w 17860100"/>
              <a:gd name="connsiteY0" fmla="*/ 0 h 11900198"/>
              <a:gd name="connsiteX1" fmla="*/ 17684115 w 17860100"/>
              <a:gd name="connsiteY1" fmla="*/ 414804 h 11900198"/>
              <a:gd name="connsiteX2" fmla="*/ 17860100 w 17860100"/>
              <a:gd name="connsiteY2" fmla="*/ 11889880 h 11900198"/>
              <a:gd name="connsiteX3" fmla="*/ 11953759 w 17860100"/>
              <a:gd name="connsiteY3" fmla="*/ 11900198 h 11900198"/>
              <a:gd name="connsiteX4" fmla="*/ 0 w 17860100"/>
              <a:gd name="connsiteY4" fmla="*/ 0 h 11900198"/>
              <a:gd name="connsiteX0" fmla="*/ 0 w 17861070"/>
              <a:gd name="connsiteY0" fmla="*/ 0 h 11900198"/>
              <a:gd name="connsiteX1" fmla="*/ 17861070 w 17861070"/>
              <a:gd name="connsiteY1" fmla="*/ 52448 h 11900198"/>
              <a:gd name="connsiteX2" fmla="*/ 17860100 w 17861070"/>
              <a:gd name="connsiteY2" fmla="*/ 11889880 h 11900198"/>
              <a:gd name="connsiteX3" fmla="*/ 11953759 w 17861070"/>
              <a:gd name="connsiteY3" fmla="*/ 11900198 h 11900198"/>
              <a:gd name="connsiteX4" fmla="*/ 0 w 17861070"/>
              <a:gd name="connsiteY4" fmla="*/ 0 h 11900198"/>
              <a:gd name="connsiteX0" fmla="*/ 0 w 17759954"/>
              <a:gd name="connsiteY0" fmla="*/ 0 h 11849637"/>
              <a:gd name="connsiteX1" fmla="*/ 17759954 w 17759954"/>
              <a:gd name="connsiteY1" fmla="*/ 1887 h 11849637"/>
              <a:gd name="connsiteX2" fmla="*/ 17758984 w 17759954"/>
              <a:gd name="connsiteY2" fmla="*/ 11839319 h 11849637"/>
              <a:gd name="connsiteX3" fmla="*/ 11852643 w 17759954"/>
              <a:gd name="connsiteY3" fmla="*/ 11849637 h 11849637"/>
              <a:gd name="connsiteX4" fmla="*/ 0 w 17759954"/>
              <a:gd name="connsiteY4" fmla="*/ 0 h 11849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9954" h="11849637">
                <a:moveTo>
                  <a:pt x="0" y="0"/>
                </a:moveTo>
                <a:lnTo>
                  <a:pt x="17759954" y="1887"/>
                </a:lnTo>
                <a:cubicBezTo>
                  <a:pt x="17759631" y="3947698"/>
                  <a:pt x="17759307" y="7893508"/>
                  <a:pt x="17758984" y="11839319"/>
                </a:cubicBezTo>
                <a:lnTo>
                  <a:pt x="11852643" y="11849637"/>
                </a:lnTo>
                <a:lnTo>
                  <a:pt x="0" y="0"/>
                </a:lnTo>
                <a:close/>
              </a:path>
            </a:pathLst>
          </a:custGeom>
          <a:solidFill>
            <a:srgbClr val="F2F3F4"/>
          </a:solidFill>
          <a:ln>
            <a:noFill/>
          </a:ln>
        </p:spPr>
        <p:txBody>
          <a:bodyPr wrap="square">
            <a:noAutofit/>
          </a:bodyPr>
          <a:lstStyle>
            <a:lvl1pPr marL="0" indent="0">
              <a:buNone/>
              <a:defRPr>
                <a:noFill/>
              </a:defRPr>
            </a:lvl1pPr>
          </a:lstStyle>
          <a:p>
            <a:r>
              <a:rPr lang="en-GB"/>
              <a:t>Click icon to add picture</a:t>
            </a:r>
            <a:endParaRPr lang="nb-NO"/>
          </a:p>
        </p:txBody>
      </p:sp>
      <p:sp>
        <p:nvSpPr>
          <p:cNvPr id="54" name="titleAndBackgroundFill" hidden="1">
            <a:extLst>
              <a:ext uri="{FF2B5EF4-FFF2-40B4-BE49-F238E27FC236}">
                <a16:creationId xmlns:a16="http://schemas.microsoft.com/office/drawing/2014/main" id="{349AF5F1-6F2A-463E-A8F1-BC058D166215}"/>
              </a:ext>
            </a:extLst>
          </p:cNvPr>
          <p:cNvSpPr/>
          <p:nvPr userDrawn="1"/>
        </p:nvSpPr>
        <p:spPr>
          <a:xfrm>
            <a:off x="0" y="-398356"/>
            <a:ext cx="2384522" cy="2308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a:t>titleAndBackgroundFill</a:t>
            </a:r>
          </a:p>
        </p:txBody>
      </p:sp>
    </p:spTree>
    <p:extLst>
      <p:ext uri="{BB962C8B-B14F-4D97-AF65-F5344CB8AC3E}">
        <p14:creationId xmlns:p14="http://schemas.microsoft.com/office/powerpoint/2010/main" val="1314481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ekst og 1 bilde">
    <p:bg>
      <p:bgPr>
        <a:solidFill>
          <a:srgbClr val="F2F3F4"/>
        </a:solid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68CF455B-82ED-44CF-9894-2DC87882AA99}"/>
              </a:ext>
            </a:extLst>
          </p:cNvPr>
          <p:cNvSpPr>
            <a:spLocks noGrp="1"/>
          </p:cNvSpPr>
          <p:nvPr>
            <p:ph type="pic" sz="quarter" idx="18" hasCustomPrompt="1"/>
          </p:nvPr>
        </p:nvSpPr>
        <p:spPr>
          <a:xfrm>
            <a:off x="253620" y="254431"/>
            <a:ext cx="5760000" cy="5923968"/>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7" name="Plassholder for tekst 6">
            <a:extLst>
              <a:ext uri="{FF2B5EF4-FFF2-40B4-BE49-F238E27FC236}">
                <a16:creationId xmlns:a16="http://schemas.microsoft.com/office/drawing/2014/main" id="{BE4FA14C-4693-41E9-8F57-70C4B8BC2F1B}"/>
              </a:ext>
            </a:extLst>
          </p:cNvPr>
          <p:cNvSpPr>
            <a:spLocks noGrp="1"/>
          </p:cNvSpPr>
          <p:nvPr>
            <p:ph type="body" sz="quarter" idx="15" hasCustomPrompt="1"/>
          </p:nvPr>
        </p:nvSpPr>
        <p:spPr>
          <a:xfrm>
            <a:off x="6478721" y="2762250"/>
            <a:ext cx="4893678" cy="2804319"/>
          </a:xfrm>
        </p:spPr>
        <p:txBody>
          <a:bodyPr/>
          <a:lstStyle>
            <a:lvl1pPr marL="0" indent="0">
              <a:buFontTx/>
              <a:buNone/>
              <a:defRPr/>
            </a:lvl1pPr>
          </a:lstStyle>
          <a:p>
            <a:pPr lvl="0"/>
            <a:r>
              <a:rPr lang="nb-NO"/>
              <a:t>Klikk for å sette inn tekst</a:t>
            </a:r>
          </a:p>
        </p:txBody>
      </p:sp>
      <p:sp>
        <p:nvSpPr>
          <p:cNvPr id="14" name="shapeFillSecondary">
            <a:extLst>
              <a:ext uri="{FF2B5EF4-FFF2-40B4-BE49-F238E27FC236}">
                <a16:creationId xmlns:a16="http://schemas.microsoft.com/office/drawing/2014/main" id="{9D456AF5-FAEC-476F-8BDB-C0CB82E2D62D}"/>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3" name="titleTextColor" hidden="1">
            <a:extLst>
              <a:ext uri="{FF2B5EF4-FFF2-40B4-BE49-F238E27FC236}">
                <a16:creationId xmlns:a16="http://schemas.microsoft.com/office/drawing/2014/main" id="{0A57BD04-F593-4134-A9DE-A155A27730D8}"/>
              </a:ext>
            </a:extLst>
          </p:cNvPr>
          <p:cNvSpPr/>
          <p:nvPr userDrawn="1"/>
        </p:nvSpPr>
        <p:spPr>
          <a:xfrm>
            <a:off x="0" y="-413784"/>
            <a:ext cx="3048000" cy="2308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a:t>titleTextColor</a:t>
            </a:r>
          </a:p>
        </p:txBody>
      </p:sp>
      <p:sp>
        <p:nvSpPr>
          <p:cNvPr id="15" name="Tittel 1">
            <a:extLst>
              <a:ext uri="{FF2B5EF4-FFF2-40B4-BE49-F238E27FC236}">
                <a16:creationId xmlns:a16="http://schemas.microsoft.com/office/drawing/2014/main" id="{E9060409-2324-6747-9EF8-4BAC81758D24}"/>
              </a:ext>
            </a:extLst>
          </p:cNvPr>
          <p:cNvSpPr>
            <a:spLocks noGrp="1"/>
          </p:cNvSpPr>
          <p:nvPr>
            <p:ph type="title" hasCustomPrompt="1"/>
          </p:nvPr>
        </p:nvSpPr>
        <p:spPr>
          <a:xfrm>
            <a:off x="6478667" y="1341330"/>
            <a:ext cx="4893733" cy="398571"/>
          </a:xfrm>
        </p:spPr>
        <p:txBody>
          <a:bodyPr/>
          <a:lstStyle>
            <a:lvl1pPr>
              <a:defRPr sz="2800">
                <a:solidFill>
                  <a:schemeClr val="accent4"/>
                </a:solidFill>
              </a:defRPr>
            </a:lvl1pPr>
          </a:lstStyle>
          <a:p>
            <a:r>
              <a:rPr lang="nb-NO"/>
              <a:t>Klikk for å redigere overskrift</a:t>
            </a:r>
          </a:p>
        </p:txBody>
      </p:sp>
      <p:sp>
        <p:nvSpPr>
          <p:cNvPr id="16" name="Plassholder for tekst 10">
            <a:extLst>
              <a:ext uri="{FF2B5EF4-FFF2-40B4-BE49-F238E27FC236}">
                <a16:creationId xmlns:a16="http://schemas.microsoft.com/office/drawing/2014/main" id="{097A2172-DCA6-E844-9B85-43B8F9720DCE}"/>
              </a:ext>
            </a:extLst>
          </p:cNvPr>
          <p:cNvSpPr>
            <a:spLocks noGrp="1"/>
          </p:cNvSpPr>
          <p:nvPr>
            <p:ph type="body" sz="quarter" idx="17" hasCustomPrompt="1"/>
          </p:nvPr>
        </p:nvSpPr>
        <p:spPr>
          <a:xfrm>
            <a:off x="6478666" y="1744663"/>
            <a:ext cx="4893733" cy="246221"/>
          </a:xfrm>
        </p:spPr>
        <p:txBody>
          <a:bodyPr wrap="square">
            <a:spAutoFit/>
          </a:bodyPr>
          <a:lstStyle>
            <a:lvl1pPr marL="0" indent="0">
              <a:buNone/>
              <a:defRPr sz="1600" b="0">
                <a:solidFill>
                  <a:schemeClr val="tx1"/>
                </a:solidFill>
                <a:latin typeface="+mn-lt"/>
              </a:defRPr>
            </a:lvl1pPr>
          </a:lstStyle>
          <a:p>
            <a:pPr lvl="0"/>
            <a:r>
              <a:rPr lang="nb-NO"/>
              <a:t>Undertittel</a:t>
            </a:r>
          </a:p>
        </p:txBody>
      </p:sp>
      <p:pic>
        <p:nvPicPr>
          <p:cNvPr id="4" name="Bilde 8">
            <a:extLst>
              <a:ext uri="{FF2B5EF4-FFF2-40B4-BE49-F238E27FC236}">
                <a16:creationId xmlns:a16="http://schemas.microsoft.com/office/drawing/2014/main" id="{D0FEEF14-ECFC-C51B-CC00-4AAA176CD4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552064" y="6337888"/>
            <a:ext cx="1382940" cy="394138"/>
          </a:xfrm>
          <a:prstGeom prst="rect">
            <a:avLst/>
          </a:prstGeom>
        </p:spPr>
      </p:pic>
    </p:spTree>
    <p:extLst>
      <p:ext uri="{BB962C8B-B14F-4D97-AF65-F5344CB8AC3E}">
        <p14:creationId xmlns:p14="http://schemas.microsoft.com/office/powerpoint/2010/main" val="22493022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rside med bilde">
    <p:bg>
      <p:bgPr>
        <a:solidFill>
          <a:schemeClr val="bg1"/>
        </a:solidFill>
        <a:effectLst/>
      </p:bgPr>
    </p:bg>
    <p:spTree>
      <p:nvGrpSpPr>
        <p:cNvPr id="1" name=""/>
        <p:cNvGrpSpPr/>
        <p:nvPr/>
      </p:nvGrpSpPr>
      <p:grpSpPr>
        <a:xfrm>
          <a:off x="0" y="0"/>
          <a:ext cx="0" cy="0"/>
          <a:chOff x="0" y="0"/>
          <a:chExt cx="0" cy="0"/>
        </a:xfrm>
      </p:grpSpPr>
      <p:sp>
        <p:nvSpPr>
          <p:cNvPr id="9" name="Plassholder for bilde 127">
            <a:extLst>
              <a:ext uri="{FF2B5EF4-FFF2-40B4-BE49-F238E27FC236}">
                <a16:creationId xmlns:a16="http://schemas.microsoft.com/office/drawing/2014/main" id="{CDC3AF2C-C0DF-0668-4171-08D7ABF6C2DA}"/>
              </a:ext>
            </a:extLst>
          </p:cNvPr>
          <p:cNvSpPr>
            <a:spLocks noGrp="1"/>
          </p:cNvSpPr>
          <p:nvPr>
            <p:ph type="pic" sz="quarter" idx="13"/>
          </p:nvPr>
        </p:nvSpPr>
        <p:spPr>
          <a:xfrm>
            <a:off x="1891279" y="-2192"/>
            <a:ext cx="10306193" cy="6875958"/>
          </a:xfrm>
          <a:custGeom>
            <a:avLst/>
            <a:gdLst>
              <a:gd name="connsiteX0" fmla="*/ 0 w 21988519"/>
              <a:gd name="connsiteY0" fmla="*/ 0 h 11818689"/>
              <a:gd name="connsiteX1" fmla="*/ 9861580 w 21988519"/>
              <a:gd name="connsiteY1" fmla="*/ 0 h 11818689"/>
              <a:gd name="connsiteX2" fmla="*/ 21678387 w 21988519"/>
              <a:gd name="connsiteY2" fmla="*/ 11818686 h 11818689"/>
              <a:gd name="connsiteX3" fmla="*/ 21988519 w 21988519"/>
              <a:gd name="connsiteY3" fmla="*/ 11818686 h 11818689"/>
              <a:gd name="connsiteX4" fmla="*/ 21988519 w 21988519"/>
              <a:gd name="connsiteY4" fmla="*/ 11818689 h 11818689"/>
              <a:gd name="connsiteX5" fmla="*/ 0 w 21988519"/>
              <a:gd name="connsiteY5" fmla="*/ 11818689 h 11818689"/>
              <a:gd name="connsiteX0" fmla="*/ 0 w 21988519"/>
              <a:gd name="connsiteY0" fmla="*/ 27170 h 11845859"/>
              <a:gd name="connsiteX1" fmla="*/ 21434991 w 21988519"/>
              <a:gd name="connsiteY1" fmla="*/ 0 h 11845859"/>
              <a:gd name="connsiteX2" fmla="*/ 21678387 w 21988519"/>
              <a:gd name="connsiteY2" fmla="*/ 11845856 h 11845859"/>
              <a:gd name="connsiteX3" fmla="*/ 21988519 w 21988519"/>
              <a:gd name="connsiteY3" fmla="*/ 11845856 h 11845859"/>
              <a:gd name="connsiteX4" fmla="*/ 21988519 w 21988519"/>
              <a:gd name="connsiteY4" fmla="*/ 11845859 h 11845859"/>
              <a:gd name="connsiteX5" fmla="*/ 0 w 21988519"/>
              <a:gd name="connsiteY5" fmla="*/ 11845859 h 11845859"/>
              <a:gd name="connsiteX6" fmla="*/ 0 w 21988519"/>
              <a:gd name="connsiteY6" fmla="*/ 27170 h 11845859"/>
              <a:gd name="connsiteX0" fmla="*/ 6139885 w 21988519"/>
              <a:gd name="connsiteY0" fmla="*/ 2 h 11845859"/>
              <a:gd name="connsiteX1" fmla="*/ 21434991 w 21988519"/>
              <a:gd name="connsiteY1" fmla="*/ 0 h 11845859"/>
              <a:gd name="connsiteX2" fmla="*/ 21678387 w 21988519"/>
              <a:gd name="connsiteY2" fmla="*/ 11845856 h 11845859"/>
              <a:gd name="connsiteX3" fmla="*/ 21988519 w 21988519"/>
              <a:gd name="connsiteY3" fmla="*/ 11845856 h 11845859"/>
              <a:gd name="connsiteX4" fmla="*/ 21988519 w 21988519"/>
              <a:gd name="connsiteY4" fmla="*/ 11845859 h 11845859"/>
              <a:gd name="connsiteX5" fmla="*/ 0 w 21988519"/>
              <a:gd name="connsiteY5" fmla="*/ 11845859 h 11845859"/>
              <a:gd name="connsiteX6" fmla="*/ 6139885 w 21988519"/>
              <a:gd name="connsiteY6" fmla="*/ 2 h 11845859"/>
              <a:gd name="connsiteX0" fmla="*/ 0 w 15848634"/>
              <a:gd name="connsiteY0" fmla="*/ 2 h 11845859"/>
              <a:gd name="connsiteX1" fmla="*/ 15295106 w 15848634"/>
              <a:gd name="connsiteY1" fmla="*/ 0 h 11845859"/>
              <a:gd name="connsiteX2" fmla="*/ 15538502 w 15848634"/>
              <a:gd name="connsiteY2" fmla="*/ 11845856 h 11845859"/>
              <a:gd name="connsiteX3" fmla="*/ 15848634 w 15848634"/>
              <a:gd name="connsiteY3" fmla="*/ 11845856 h 11845859"/>
              <a:gd name="connsiteX4" fmla="*/ 15848634 w 15848634"/>
              <a:gd name="connsiteY4" fmla="*/ 11845859 h 11845859"/>
              <a:gd name="connsiteX5" fmla="*/ 4020809 w 15848634"/>
              <a:gd name="connsiteY5" fmla="*/ 11845859 h 11845859"/>
              <a:gd name="connsiteX6" fmla="*/ 0 w 15848634"/>
              <a:gd name="connsiteY6" fmla="*/ 2 h 11845859"/>
              <a:gd name="connsiteX0" fmla="*/ 0 w 15848634"/>
              <a:gd name="connsiteY0" fmla="*/ 2 h 11873029"/>
              <a:gd name="connsiteX1" fmla="*/ 15295106 w 15848634"/>
              <a:gd name="connsiteY1" fmla="*/ 0 h 11873029"/>
              <a:gd name="connsiteX2" fmla="*/ 15538502 w 15848634"/>
              <a:gd name="connsiteY2" fmla="*/ 11845856 h 11873029"/>
              <a:gd name="connsiteX3" fmla="*/ 15848634 w 15848634"/>
              <a:gd name="connsiteY3" fmla="*/ 11845856 h 11873029"/>
              <a:gd name="connsiteX4" fmla="*/ 15848634 w 15848634"/>
              <a:gd name="connsiteY4" fmla="*/ 11845859 h 11873029"/>
              <a:gd name="connsiteX5" fmla="*/ 6819074 w 15848634"/>
              <a:gd name="connsiteY5" fmla="*/ 11873029 h 11873029"/>
              <a:gd name="connsiteX6" fmla="*/ 0 w 15848634"/>
              <a:gd name="connsiteY6" fmla="*/ 2 h 11873029"/>
              <a:gd name="connsiteX0" fmla="*/ 0 w 17179849"/>
              <a:gd name="connsiteY0" fmla="*/ 27170 h 11873029"/>
              <a:gd name="connsiteX1" fmla="*/ 16626321 w 17179849"/>
              <a:gd name="connsiteY1" fmla="*/ 0 h 11873029"/>
              <a:gd name="connsiteX2" fmla="*/ 16869717 w 17179849"/>
              <a:gd name="connsiteY2" fmla="*/ 11845856 h 11873029"/>
              <a:gd name="connsiteX3" fmla="*/ 17179849 w 17179849"/>
              <a:gd name="connsiteY3" fmla="*/ 11845856 h 11873029"/>
              <a:gd name="connsiteX4" fmla="*/ 17179849 w 17179849"/>
              <a:gd name="connsiteY4" fmla="*/ 11845859 h 11873029"/>
              <a:gd name="connsiteX5" fmla="*/ 8150289 w 17179849"/>
              <a:gd name="connsiteY5" fmla="*/ 11873029 h 11873029"/>
              <a:gd name="connsiteX6" fmla="*/ 0 w 17179849"/>
              <a:gd name="connsiteY6" fmla="*/ 27170 h 11873029"/>
              <a:gd name="connsiteX0" fmla="*/ 0 w 17886208"/>
              <a:gd name="connsiteY0" fmla="*/ 0 h 11900198"/>
              <a:gd name="connsiteX1" fmla="*/ 17332680 w 17886208"/>
              <a:gd name="connsiteY1" fmla="*/ 27169 h 11900198"/>
              <a:gd name="connsiteX2" fmla="*/ 17576076 w 17886208"/>
              <a:gd name="connsiteY2" fmla="*/ 11873025 h 11900198"/>
              <a:gd name="connsiteX3" fmla="*/ 17886208 w 17886208"/>
              <a:gd name="connsiteY3" fmla="*/ 11873025 h 11900198"/>
              <a:gd name="connsiteX4" fmla="*/ 17886208 w 17886208"/>
              <a:gd name="connsiteY4" fmla="*/ 11873028 h 11900198"/>
              <a:gd name="connsiteX5" fmla="*/ 8856648 w 17886208"/>
              <a:gd name="connsiteY5" fmla="*/ 11900198 h 11900198"/>
              <a:gd name="connsiteX6" fmla="*/ 0 w 17886208"/>
              <a:gd name="connsiteY6" fmla="*/ 0 h 11900198"/>
              <a:gd name="connsiteX0" fmla="*/ 0 w 17886208"/>
              <a:gd name="connsiteY0" fmla="*/ 0 h 11900198"/>
              <a:gd name="connsiteX1" fmla="*/ 17332680 w 17886208"/>
              <a:gd name="connsiteY1" fmla="*/ 27169 h 11900198"/>
              <a:gd name="connsiteX2" fmla="*/ 17576076 w 17886208"/>
              <a:gd name="connsiteY2" fmla="*/ 11873025 h 11900198"/>
              <a:gd name="connsiteX3" fmla="*/ 17886208 w 17886208"/>
              <a:gd name="connsiteY3" fmla="*/ 11873025 h 11900198"/>
              <a:gd name="connsiteX4" fmla="*/ 17886208 w 17886208"/>
              <a:gd name="connsiteY4" fmla="*/ 11873028 h 11900198"/>
              <a:gd name="connsiteX5" fmla="*/ 11383238 w 17886208"/>
              <a:gd name="connsiteY5" fmla="*/ 11900198 h 11900198"/>
              <a:gd name="connsiteX6" fmla="*/ 0 w 17886208"/>
              <a:gd name="connsiteY6" fmla="*/ 0 h 11900198"/>
              <a:gd name="connsiteX0" fmla="*/ 0 w 18456729"/>
              <a:gd name="connsiteY0" fmla="*/ 0 h 11900198"/>
              <a:gd name="connsiteX1" fmla="*/ 17903201 w 18456729"/>
              <a:gd name="connsiteY1" fmla="*/ 27169 h 11900198"/>
              <a:gd name="connsiteX2" fmla="*/ 18146597 w 18456729"/>
              <a:gd name="connsiteY2" fmla="*/ 11873025 h 11900198"/>
              <a:gd name="connsiteX3" fmla="*/ 18456729 w 18456729"/>
              <a:gd name="connsiteY3" fmla="*/ 11873025 h 11900198"/>
              <a:gd name="connsiteX4" fmla="*/ 18456729 w 18456729"/>
              <a:gd name="connsiteY4" fmla="*/ 11873028 h 11900198"/>
              <a:gd name="connsiteX5" fmla="*/ 11953759 w 18456729"/>
              <a:gd name="connsiteY5" fmla="*/ 11900198 h 11900198"/>
              <a:gd name="connsiteX6" fmla="*/ 0 w 18456729"/>
              <a:gd name="connsiteY6" fmla="*/ 0 h 11900198"/>
              <a:gd name="connsiteX0" fmla="*/ 0 w 18456729"/>
              <a:gd name="connsiteY0" fmla="*/ 0 h 11900198"/>
              <a:gd name="connsiteX1" fmla="*/ 17903201 w 18456729"/>
              <a:gd name="connsiteY1" fmla="*/ 27169 h 11900198"/>
              <a:gd name="connsiteX2" fmla="*/ 18146597 w 18456729"/>
              <a:gd name="connsiteY2" fmla="*/ 11873025 h 11900198"/>
              <a:gd name="connsiteX3" fmla="*/ 18456729 w 18456729"/>
              <a:gd name="connsiteY3" fmla="*/ 11873025 h 11900198"/>
              <a:gd name="connsiteX4" fmla="*/ 11953759 w 18456729"/>
              <a:gd name="connsiteY4" fmla="*/ 11900198 h 11900198"/>
              <a:gd name="connsiteX5" fmla="*/ 0 w 18456729"/>
              <a:gd name="connsiteY5" fmla="*/ 0 h 11900198"/>
              <a:gd name="connsiteX0" fmla="*/ 0 w 18146597"/>
              <a:gd name="connsiteY0" fmla="*/ 0 h 11900198"/>
              <a:gd name="connsiteX1" fmla="*/ 17903201 w 18146597"/>
              <a:gd name="connsiteY1" fmla="*/ 27169 h 11900198"/>
              <a:gd name="connsiteX2" fmla="*/ 18146597 w 18146597"/>
              <a:gd name="connsiteY2" fmla="*/ 11873025 h 11900198"/>
              <a:gd name="connsiteX3" fmla="*/ 11953759 w 18146597"/>
              <a:gd name="connsiteY3" fmla="*/ 11900198 h 11900198"/>
              <a:gd name="connsiteX4" fmla="*/ 0 w 18146597"/>
              <a:gd name="connsiteY4" fmla="*/ 0 h 11900198"/>
              <a:gd name="connsiteX0" fmla="*/ 0 w 17903201"/>
              <a:gd name="connsiteY0" fmla="*/ 0 h 11900198"/>
              <a:gd name="connsiteX1" fmla="*/ 17903201 w 17903201"/>
              <a:gd name="connsiteY1" fmla="*/ 27169 h 11900198"/>
              <a:gd name="connsiteX2" fmla="*/ 17834821 w 17903201"/>
              <a:gd name="connsiteY2" fmla="*/ 11873026 h 11900198"/>
              <a:gd name="connsiteX3" fmla="*/ 11953759 w 17903201"/>
              <a:gd name="connsiteY3" fmla="*/ 11900198 h 11900198"/>
              <a:gd name="connsiteX4" fmla="*/ 0 w 17903201"/>
              <a:gd name="connsiteY4" fmla="*/ 0 h 11900198"/>
              <a:gd name="connsiteX0" fmla="*/ 0 w 17903201"/>
              <a:gd name="connsiteY0" fmla="*/ 0 h 11900198"/>
              <a:gd name="connsiteX1" fmla="*/ 17903201 w 17903201"/>
              <a:gd name="connsiteY1" fmla="*/ 27169 h 11900198"/>
              <a:gd name="connsiteX2" fmla="*/ 17421930 w 17903201"/>
              <a:gd name="connsiteY2" fmla="*/ 11839319 h 11900198"/>
              <a:gd name="connsiteX3" fmla="*/ 11953759 w 17903201"/>
              <a:gd name="connsiteY3" fmla="*/ 11900198 h 11900198"/>
              <a:gd name="connsiteX4" fmla="*/ 0 w 17903201"/>
              <a:gd name="connsiteY4" fmla="*/ 0 h 11900198"/>
              <a:gd name="connsiteX0" fmla="*/ 0 w 17903201"/>
              <a:gd name="connsiteY0" fmla="*/ 0 h 11900198"/>
              <a:gd name="connsiteX1" fmla="*/ 17903201 w 17903201"/>
              <a:gd name="connsiteY1" fmla="*/ 27169 h 11900198"/>
              <a:gd name="connsiteX2" fmla="*/ 17860100 w 17903201"/>
              <a:gd name="connsiteY2" fmla="*/ 11889880 h 11900198"/>
              <a:gd name="connsiteX3" fmla="*/ 11953759 w 17903201"/>
              <a:gd name="connsiteY3" fmla="*/ 11900198 h 11900198"/>
              <a:gd name="connsiteX4" fmla="*/ 0 w 17903201"/>
              <a:gd name="connsiteY4" fmla="*/ 0 h 11900198"/>
              <a:gd name="connsiteX0" fmla="*/ 0 w 17860100"/>
              <a:gd name="connsiteY0" fmla="*/ 0 h 11900198"/>
              <a:gd name="connsiteX1" fmla="*/ 17684115 w 17860100"/>
              <a:gd name="connsiteY1" fmla="*/ 414804 h 11900198"/>
              <a:gd name="connsiteX2" fmla="*/ 17860100 w 17860100"/>
              <a:gd name="connsiteY2" fmla="*/ 11889880 h 11900198"/>
              <a:gd name="connsiteX3" fmla="*/ 11953759 w 17860100"/>
              <a:gd name="connsiteY3" fmla="*/ 11900198 h 11900198"/>
              <a:gd name="connsiteX4" fmla="*/ 0 w 17860100"/>
              <a:gd name="connsiteY4" fmla="*/ 0 h 11900198"/>
              <a:gd name="connsiteX0" fmla="*/ 0 w 17861070"/>
              <a:gd name="connsiteY0" fmla="*/ 0 h 11900198"/>
              <a:gd name="connsiteX1" fmla="*/ 17861070 w 17861070"/>
              <a:gd name="connsiteY1" fmla="*/ 52448 h 11900198"/>
              <a:gd name="connsiteX2" fmla="*/ 17860100 w 17861070"/>
              <a:gd name="connsiteY2" fmla="*/ 11889880 h 11900198"/>
              <a:gd name="connsiteX3" fmla="*/ 11953759 w 17861070"/>
              <a:gd name="connsiteY3" fmla="*/ 11900198 h 11900198"/>
              <a:gd name="connsiteX4" fmla="*/ 0 w 17861070"/>
              <a:gd name="connsiteY4" fmla="*/ 0 h 11900198"/>
              <a:gd name="connsiteX0" fmla="*/ 0 w 17759954"/>
              <a:gd name="connsiteY0" fmla="*/ 0 h 11849637"/>
              <a:gd name="connsiteX1" fmla="*/ 17759954 w 17759954"/>
              <a:gd name="connsiteY1" fmla="*/ 1887 h 11849637"/>
              <a:gd name="connsiteX2" fmla="*/ 17758984 w 17759954"/>
              <a:gd name="connsiteY2" fmla="*/ 11839319 h 11849637"/>
              <a:gd name="connsiteX3" fmla="*/ 11852643 w 17759954"/>
              <a:gd name="connsiteY3" fmla="*/ 11849637 h 11849637"/>
              <a:gd name="connsiteX4" fmla="*/ 0 w 17759954"/>
              <a:gd name="connsiteY4" fmla="*/ 0 h 11849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9954" h="11849637">
                <a:moveTo>
                  <a:pt x="0" y="0"/>
                </a:moveTo>
                <a:lnTo>
                  <a:pt x="17759954" y="1887"/>
                </a:lnTo>
                <a:cubicBezTo>
                  <a:pt x="17759631" y="3947698"/>
                  <a:pt x="17759307" y="7893508"/>
                  <a:pt x="17758984" y="11839319"/>
                </a:cubicBezTo>
                <a:lnTo>
                  <a:pt x="11852643" y="11849637"/>
                </a:lnTo>
                <a:lnTo>
                  <a:pt x="0" y="0"/>
                </a:lnTo>
                <a:close/>
              </a:path>
            </a:pathLst>
          </a:custGeom>
          <a:solidFill>
            <a:srgbClr val="F2F3F4"/>
          </a:solidFill>
          <a:ln>
            <a:noFill/>
          </a:ln>
        </p:spPr>
        <p:txBody>
          <a:bodyPr wrap="square">
            <a:noAutofit/>
          </a:bodyPr>
          <a:lstStyle>
            <a:lvl1pPr marL="0" indent="0">
              <a:buNone/>
              <a:defRPr>
                <a:noFill/>
              </a:defRPr>
            </a:lvl1pPr>
          </a:lstStyle>
          <a:p>
            <a:r>
              <a:rPr lang="en-GB"/>
              <a:t>Click icon to add picture</a:t>
            </a:r>
            <a:endParaRPr lang="nb-NO"/>
          </a:p>
        </p:txBody>
      </p:sp>
      <p:sp>
        <p:nvSpPr>
          <p:cNvPr id="54" name="titleAndBackgroundFill" hidden="1">
            <a:extLst>
              <a:ext uri="{FF2B5EF4-FFF2-40B4-BE49-F238E27FC236}">
                <a16:creationId xmlns:a16="http://schemas.microsoft.com/office/drawing/2014/main" id="{349AF5F1-6F2A-463E-A8F1-BC058D166215}"/>
              </a:ext>
            </a:extLst>
          </p:cNvPr>
          <p:cNvSpPr/>
          <p:nvPr userDrawn="1"/>
        </p:nvSpPr>
        <p:spPr>
          <a:xfrm>
            <a:off x="0" y="-398356"/>
            <a:ext cx="2384522" cy="2308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a:t>titleAndBackgroundFill</a:t>
            </a:r>
          </a:p>
        </p:txBody>
      </p:sp>
      <p:sp>
        <p:nvSpPr>
          <p:cNvPr id="3" name="object 6">
            <a:extLst>
              <a:ext uri="{FF2B5EF4-FFF2-40B4-BE49-F238E27FC236}">
                <a16:creationId xmlns:a16="http://schemas.microsoft.com/office/drawing/2014/main" id="{BDECF678-BE61-AF42-5808-85FFFFEDE3D5}"/>
              </a:ext>
            </a:extLst>
          </p:cNvPr>
          <p:cNvSpPr txBox="1"/>
          <p:nvPr userDrawn="1"/>
        </p:nvSpPr>
        <p:spPr>
          <a:xfrm>
            <a:off x="945979" y="4955742"/>
            <a:ext cx="1647825" cy="889987"/>
          </a:xfrm>
          <a:prstGeom prst="rect">
            <a:avLst/>
          </a:prstGeom>
        </p:spPr>
        <p:txBody>
          <a:bodyPr vert="horz" wrap="square" lIns="0" tIns="12700" rIns="0" bIns="0" rtlCol="0">
            <a:spAutoFit/>
          </a:bodyPr>
          <a:lstStyle/>
          <a:p>
            <a:pPr marL="12700">
              <a:lnSpc>
                <a:spcPct val="100000"/>
              </a:lnSpc>
              <a:spcBef>
                <a:spcPts val="100"/>
              </a:spcBef>
            </a:pPr>
            <a:r>
              <a:rPr lang="nb-NO" sz="5700" b="1" spc="-20">
                <a:solidFill>
                  <a:srgbClr val="66559A"/>
                </a:solidFill>
                <a:latin typeface="Titillium Web"/>
                <a:cs typeface="Titillium Web"/>
              </a:rPr>
              <a:t>2025</a:t>
            </a:r>
            <a:endParaRPr sz="5700">
              <a:latin typeface="Titillium Web"/>
              <a:cs typeface="Titillium Web"/>
            </a:endParaRPr>
          </a:p>
        </p:txBody>
      </p:sp>
      <p:sp>
        <p:nvSpPr>
          <p:cNvPr id="4" name="object 7">
            <a:extLst>
              <a:ext uri="{FF2B5EF4-FFF2-40B4-BE49-F238E27FC236}">
                <a16:creationId xmlns:a16="http://schemas.microsoft.com/office/drawing/2014/main" id="{0CA8C83B-7267-00FC-4E4B-029BA5E2EBED}"/>
              </a:ext>
            </a:extLst>
          </p:cNvPr>
          <p:cNvSpPr txBox="1">
            <a:spLocks noGrp="1"/>
          </p:cNvSpPr>
          <p:nvPr>
            <p:ph type="title"/>
          </p:nvPr>
        </p:nvSpPr>
        <p:spPr>
          <a:xfrm>
            <a:off x="980179" y="4351843"/>
            <a:ext cx="2632710" cy="721995"/>
          </a:xfrm>
          <a:prstGeom prst="rect">
            <a:avLst/>
          </a:prstGeom>
        </p:spPr>
        <p:txBody>
          <a:bodyPr vert="horz" wrap="square" lIns="0" tIns="14604" rIns="0" bIns="0" rtlCol="0">
            <a:spAutoFit/>
          </a:bodyPr>
          <a:lstStyle/>
          <a:p>
            <a:pPr marL="12700">
              <a:lnSpc>
                <a:spcPct val="100000"/>
              </a:lnSpc>
              <a:spcBef>
                <a:spcPts val="114"/>
              </a:spcBef>
            </a:pPr>
            <a:r>
              <a:rPr sz="4550" b="0" spc="-10">
                <a:latin typeface="TitilliumWeb-Light"/>
                <a:cs typeface="TitilliumWeb-Light"/>
              </a:rPr>
              <a:t>Årsrapport</a:t>
            </a:r>
            <a:endParaRPr sz="4550">
              <a:latin typeface="TitilliumWeb-Light"/>
              <a:cs typeface="TitilliumWeb-Light"/>
            </a:endParaRPr>
          </a:p>
        </p:txBody>
      </p:sp>
    </p:spTree>
    <p:extLst>
      <p:ext uri="{BB962C8B-B14F-4D97-AF65-F5344CB8AC3E}">
        <p14:creationId xmlns:p14="http://schemas.microsoft.com/office/powerpoint/2010/main" val="14187813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rside med bilde">
    <p:bg>
      <p:bgPr>
        <a:solidFill>
          <a:srgbClr val="86C8C5"/>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F5CC4DDE-E45F-41EF-AD07-5FDE98D0AFF3}"/>
              </a:ext>
            </a:extLst>
          </p:cNvPr>
          <p:cNvSpPr/>
          <p:nvPr userDrawn="1"/>
        </p:nvSpPr>
        <p:spPr>
          <a:xfrm flipH="1" flipV="1">
            <a:off x="5187593" y="254127"/>
            <a:ext cx="6755641" cy="5909344"/>
          </a:xfrm>
          <a:custGeom>
            <a:avLst/>
            <a:gdLst>
              <a:gd name="connsiteX0" fmla="*/ 13510403 w 13510403"/>
              <a:gd name="connsiteY0" fmla="*/ 11818689 h 11818689"/>
              <a:gd name="connsiteX1" fmla="*/ 0 w 13510403"/>
              <a:gd name="connsiteY1" fmla="*/ 11818689 h 11818689"/>
              <a:gd name="connsiteX2" fmla="*/ 0 w 13510403"/>
              <a:gd name="connsiteY2" fmla="*/ 0 h 11818689"/>
              <a:gd name="connsiteX3" fmla="*/ 1191470 w 13510403"/>
              <a:gd name="connsiteY3" fmla="*/ 0 h 11818689"/>
              <a:gd name="connsiteX4" fmla="*/ 11353231 w 13510403"/>
              <a:gd name="connsiteY4" fmla="*/ 10170455 h 11818689"/>
              <a:gd name="connsiteX5" fmla="*/ 11829241 w 13510403"/>
              <a:gd name="connsiteY5" fmla="*/ 10170455 h 11818689"/>
              <a:gd name="connsiteX6" fmla="*/ 11831545 w 13510403"/>
              <a:gd name="connsiteY6" fmla="*/ 10172761 h 11818689"/>
              <a:gd name="connsiteX7" fmla="*/ 11864736 w 13510403"/>
              <a:gd name="connsiteY7" fmla="*/ 10172761 h 1181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10403" h="11818689">
                <a:moveTo>
                  <a:pt x="13510403" y="11818689"/>
                </a:moveTo>
                <a:lnTo>
                  <a:pt x="0" y="11818689"/>
                </a:lnTo>
                <a:lnTo>
                  <a:pt x="0" y="0"/>
                </a:lnTo>
                <a:lnTo>
                  <a:pt x="1191470" y="0"/>
                </a:lnTo>
                <a:lnTo>
                  <a:pt x="11353231" y="10170455"/>
                </a:lnTo>
                <a:lnTo>
                  <a:pt x="11829241" y="10170455"/>
                </a:lnTo>
                <a:lnTo>
                  <a:pt x="11831545" y="10172761"/>
                </a:lnTo>
                <a:lnTo>
                  <a:pt x="11864736" y="1017276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900"/>
          </a:p>
        </p:txBody>
      </p:sp>
      <p:sp>
        <p:nvSpPr>
          <p:cNvPr id="119" name="Frihåndsform: figur 118">
            <a:extLst>
              <a:ext uri="{FF2B5EF4-FFF2-40B4-BE49-F238E27FC236}">
                <a16:creationId xmlns:a16="http://schemas.microsoft.com/office/drawing/2014/main" id="{D3D9A427-2025-4AF7-AF45-B1117257F88D}"/>
              </a:ext>
            </a:extLst>
          </p:cNvPr>
          <p:cNvSpPr/>
          <p:nvPr userDrawn="1"/>
        </p:nvSpPr>
        <p:spPr>
          <a:xfrm>
            <a:off x="-1" y="0"/>
            <a:ext cx="12192000" cy="6858000"/>
          </a:xfrm>
          <a:custGeom>
            <a:avLst/>
            <a:gdLst>
              <a:gd name="connsiteX0" fmla="*/ 8967020 w 24382413"/>
              <a:gd name="connsiteY0" fmla="*/ 1327355 h 13716000"/>
              <a:gd name="connsiteX1" fmla="*/ 8967020 w 24382413"/>
              <a:gd name="connsiteY1" fmla="*/ 12326943 h 13716000"/>
              <a:gd name="connsiteX2" fmla="*/ 23361445 w 24382413"/>
              <a:gd name="connsiteY2" fmla="*/ 12326943 h 13716000"/>
              <a:gd name="connsiteX3" fmla="*/ 23361445 w 24382413"/>
              <a:gd name="connsiteY3" fmla="*/ 1327355 h 13716000"/>
              <a:gd name="connsiteX4" fmla="*/ 0 w 24382413"/>
              <a:gd name="connsiteY4" fmla="*/ 0 h 13716000"/>
              <a:gd name="connsiteX5" fmla="*/ 24382413 w 24382413"/>
              <a:gd name="connsiteY5" fmla="*/ 0 h 13716000"/>
              <a:gd name="connsiteX6" fmla="*/ 24382413 w 24382413"/>
              <a:gd name="connsiteY6" fmla="*/ 13716000 h 13716000"/>
              <a:gd name="connsiteX7" fmla="*/ 0 w 24382413"/>
              <a:gd name="connsiteY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82413" h="13716000">
                <a:moveTo>
                  <a:pt x="8967020" y="1327355"/>
                </a:moveTo>
                <a:lnTo>
                  <a:pt x="8967020" y="12326943"/>
                </a:lnTo>
                <a:lnTo>
                  <a:pt x="23361445" y="12326943"/>
                </a:lnTo>
                <a:lnTo>
                  <a:pt x="23361445" y="1327355"/>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8" name="Plassholder for bilde 127">
            <a:extLst>
              <a:ext uri="{FF2B5EF4-FFF2-40B4-BE49-F238E27FC236}">
                <a16:creationId xmlns:a16="http://schemas.microsoft.com/office/drawing/2014/main" id="{A9D9C1DC-6F25-4366-83B2-9B529C93EFF1}"/>
              </a:ext>
            </a:extLst>
          </p:cNvPr>
          <p:cNvSpPr>
            <a:spLocks noGrp="1"/>
          </p:cNvSpPr>
          <p:nvPr>
            <p:ph type="pic" sz="quarter" idx="13"/>
          </p:nvPr>
        </p:nvSpPr>
        <p:spPr>
          <a:xfrm>
            <a:off x="255918" y="254128"/>
            <a:ext cx="10994975" cy="5909345"/>
          </a:xfrm>
          <a:custGeom>
            <a:avLst/>
            <a:gdLst>
              <a:gd name="connsiteX0" fmla="*/ 0 w 21988519"/>
              <a:gd name="connsiteY0" fmla="*/ 0 h 11818689"/>
              <a:gd name="connsiteX1" fmla="*/ 9861580 w 21988519"/>
              <a:gd name="connsiteY1" fmla="*/ 0 h 11818689"/>
              <a:gd name="connsiteX2" fmla="*/ 21678387 w 21988519"/>
              <a:gd name="connsiteY2" fmla="*/ 11818686 h 11818689"/>
              <a:gd name="connsiteX3" fmla="*/ 21988519 w 21988519"/>
              <a:gd name="connsiteY3" fmla="*/ 11818686 h 11818689"/>
              <a:gd name="connsiteX4" fmla="*/ 21988519 w 21988519"/>
              <a:gd name="connsiteY4" fmla="*/ 11818689 h 11818689"/>
              <a:gd name="connsiteX5" fmla="*/ 0 w 21988519"/>
              <a:gd name="connsiteY5" fmla="*/ 11818689 h 1181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8519" h="11818689">
                <a:moveTo>
                  <a:pt x="0" y="0"/>
                </a:moveTo>
                <a:lnTo>
                  <a:pt x="9861580" y="0"/>
                </a:lnTo>
                <a:lnTo>
                  <a:pt x="21678387" y="11818686"/>
                </a:lnTo>
                <a:lnTo>
                  <a:pt x="21988519" y="11818686"/>
                </a:lnTo>
                <a:lnTo>
                  <a:pt x="21988519" y="11818689"/>
                </a:lnTo>
                <a:lnTo>
                  <a:pt x="0" y="11818689"/>
                </a:lnTo>
                <a:close/>
              </a:path>
            </a:pathLst>
          </a:custGeom>
          <a:solidFill>
            <a:srgbClr val="F2F3F4"/>
          </a:solidFill>
          <a:ln>
            <a:noFill/>
          </a:ln>
        </p:spPr>
        <p:txBody>
          <a:bodyPr wrap="square">
            <a:noAutofit/>
          </a:bodyPr>
          <a:lstStyle>
            <a:lvl1pPr marL="0" indent="0">
              <a:buNone/>
              <a:defRPr>
                <a:noFill/>
              </a:defRPr>
            </a:lvl1pPr>
          </a:lstStyle>
          <a:p>
            <a:r>
              <a:rPr lang="en-GB"/>
              <a:t>Click icon to add picture</a:t>
            </a:r>
            <a:endParaRPr lang="nb-NO"/>
          </a:p>
        </p:txBody>
      </p:sp>
      <p:sp>
        <p:nvSpPr>
          <p:cNvPr id="56" name="Tittel 55">
            <a:extLst>
              <a:ext uri="{FF2B5EF4-FFF2-40B4-BE49-F238E27FC236}">
                <a16:creationId xmlns:a16="http://schemas.microsoft.com/office/drawing/2014/main" id="{093B3048-78B7-402D-8048-862D38C64179}"/>
              </a:ext>
            </a:extLst>
          </p:cNvPr>
          <p:cNvSpPr>
            <a:spLocks noGrp="1"/>
          </p:cNvSpPr>
          <p:nvPr>
            <p:ph type="title"/>
          </p:nvPr>
        </p:nvSpPr>
        <p:spPr>
          <a:xfrm>
            <a:off x="253621" y="3517902"/>
            <a:ext cx="8065422" cy="1775618"/>
          </a:xfrm>
          <a:custGeom>
            <a:avLst/>
            <a:gdLst>
              <a:gd name="connsiteX0" fmla="*/ 0 w 16129794"/>
              <a:gd name="connsiteY0" fmla="*/ 0 h 3551236"/>
              <a:gd name="connsiteX1" fmla="*/ 12605410 w 16129794"/>
              <a:gd name="connsiteY1" fmla="*/ 0 h 3551236"/>
              <a:gd name="connsiteX2" fmla="*/ 16129794 w 16129794"/>
              <a:gd name="connsiteY2" fmla="*/ 3524943 h 3551236"/>
              <a:gd name="connsiteX3" fmla="*/ 16129794 w 16129794"/>
              <a:gd name="connsiteY3" fmla="*/ 3551236 h 3551236"/>
              <a:gd name="connsiteX4" fmla="*/ 0 w 16129794"/>
              <a:gd name="connsiteY4" fmla="*/ 3551236 h 3551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29794" h="3551236">
                <a:moveTo>
                  <a:pt x="0" y="0"/>
                </a:moveTo>
                <a:lnTo>
                  <a:pt x="12605410" y="0"/>
                </a:lnTo>
                <a:lnTo>
                  <a:pt x="16129794" y="3524943"/>
                </a:lnTo>
                <a:lnTo>
                  <a:pt x="16129794" y="3551236"/>
                </a:lnTo>
                <a:lnTo>
                  <a:pt x="0" y="3551236"/>
                </a:lnTo>
                <a:close/>
              </a:path>
            </a:pathLst>
          </a:custGeom>
          <a:solidFill>
            <a:schemeClr val="accent4"/>
          </a:solidFill>
        </p:spPr>
        <p:txBody>
          <a:bodyPr wrap="square" lIns="568800" rIns="1944000" bIns="806400">
            <a:noAutofit/>
          </a:bodyPr>
          <a:lstStyle>
            <a:lvl1pPr>
              <a:defRPr sz="4200">
                <a:noFill/>
              </a:defRPr>
            </a:lvl1pPr>
          </a:lstStyle>
          <a:p>
            <a:r>
              <a:rPr lang="en-GB"/>
              <a:t>Click to edit Master title style</a:t>
            </a:r>
            <a:endParaRPr lang="nb-NO"/>
          </a:p>
        </p:txBody>
      </p:sp>
      <p:sp>
        <p:nvSpPr>
          <p:cNvPr id="5" name="Footer Placeholder 4"/>
          <p:cNvSpPr>
            <a:spLocks noGrp="1"/>
          </p:cNvSpPr>
          <p:nvPr>
            <p:ph type="ftr" sz="quarter" idx="11"/>
          </p:nvPr>
        </p:nvSpPr>
        <p:spPr/>
        <p:txBody>
          <a:body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54" name="titleAndBackgroundFill" hidden="1">
            <a:extLst>
              <a:ext uri="{FF2B5EF4-FFF2-40B4-BE49-F238E27FC236}">
                <a16:creationId xmlns:a16="http://schemas.microsoft.com/office/drawing/2014/main" id="{349AF5F1-6F2A-463E-A8F1-BC058D166215}"/>
              </a:ext>
            </a:extLst>
          </p:cNvPr>
          <p:cNvSpPr/>
          <p:nvPr userDrawn="1"/>
        </p:nvSpPr>
        <p:spPr>
          <a:xfrm>
            <a:off x="0" y="-467606"/>
            <a:ext cx="2384522"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titleAndBackgroundFill</a:t>
            </a:r>
            <a:endParaRPr lang="nb-NO"/>
          </a:p>
        </p:txBody>
      </p:sp>
      <p:sp>
        <p:nvSpPr>
          <p:cNvPr id="57" name="Subtitle 2">
            <a:extLst>
              <a:ext uri="{FF2B5EF4-FFF2-40B4-BE49-F238E27FC236}">
                <a16:creationId xmlns:a16="http://schemas.microsoft.com/office/drawing/2014/main" id="{3C225ECE-D06E-B245-A485-61E17FF11E72}"/>
              </a:ext>
            </a:extLst>
          </p:cNvPr>
          <p:cNvSpPr>
            <a:spLocks noGrp="1"/>
          </p:cNvSpPr>
          <p:nvPr>
            <p:ph type="subTitle" idx="1" hasCustomPrompt="1"/>
          </p:nvPr>
        </p:nvSpPr>
        <p:spPr>
          <a:xfrm>
            <a:off x="818116" y="4584715"/>
            <a:ext cx="6630661" cy="338554"/>
          </a:xfrm>
        </p:spPr>
        <p:txBody>
          <a:bodyPr wrap="square" anchor="ctr" anchorCtr="0">
            <a:spAutoFit/>
          </a:bodyPr>
          <a:lstStyle>
            <a:lvl1pPr marL="0" indent="0" algn="l">
              <a:buNone/>
              <a:defRPr sz="2200" b="0">
                <a:solidFill>
                  <a:schemeClr val="bg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Klikk for å endre undertittel</a:t>
            </a:r>
            <a:endParaRPr lang="en-US"/>
          </a:p>
        </p:txBody>
      </p:sp>
      <p:sp>
        <p:nvSpPr>
          <p:cNvPr id="69" name="Text Placeholder 68">
            <a:extLst>
              <a:ext uri="{FF2B5EF4-FFF2-40B4-BE49-F238E27FC236}">
                <a16:creationId xmlns:a16="http://schemas.microsoft.com/office/drawing/2014/main" id="{E9F65D97-278F-FA43-91F7-C7856A08B54E}"/>
              </a:ext>
            </a:extLst>
          </p:cNvPr>
          <p:cNvSpPr>
            <a:spLocks noGrp="1"/>
          </p:cNvSpPr>
          <p:nvPr>
            <p:ph type="body" sz="quarter" idx="14" hasCustomPrompt="1"/>
          </p:nvPr>
        </p:nvSpPr>
        <p:spPr>
          <a:xfrm>
            <a:off x="817562" y="3955363"/>
            <a:ext cx="6062631" cy="604838"/>
          </a:xfrm>
        </p:spPr>
        <p:txBody>
          <a:bodyPr anchor="ctr" anchorCtr="0"/>
          <a:lstStyle>
            <a:lvl1pPr marL="0" indent="0">
              <a:buFontTx/>
              <a:buNone/>
              <a:defRPr sz="3600" b="1" i="0">
                <a:solidFill>
                  <a:schemeClr val="bg1"/>
                </a:solidFill>
                <a:latin typeface="Titillium Web SemiBold" pitchFamily="2" charset="77"/>
              </a:defRPr>
            </a:lvl1pPr>
            <a:lvl2pPr marL="295200" indent="0">
              <a:buFontTx/>
              <a:buNone/>
              <a:defRPr>
                <a:solidFill>
                  <a:schemeClr val="bg1"/>
                </a:solidFill>
              </a:defRPr>
            </a:lvl2pPr>
            <a:lvl3pPr marL="295200" indent="0">
              <a:buFontTx/>
              <a:buNone/>
              <a:defRPr>
                <a:solidFill>
                  <a:schemeClr val="bg1"/>
                </a:solidFill>
              </a:defRPr>
            </a:lvl3pPr>
            <a:lvl4pPr marL="1371531" indent="0">
              <a:buFontTx/>
              <a:buNone/>
              <a:defRPr>
                <a:solidFill>
                  <a:schemeClr val="bg1"/>
                </a:solidFill>
              </a:defRPr>
            </a:lvl4pPr>
            <a:lvl5pPr marL="1828708" indent="0">
              <a:buFontTx/>
              <a:buNone/>
              <a:defRPr>
                <a:solidFill>
                  <a:schemeClr val="bg1"/>
                </a:solidFill>
              </a:defRPr>
            </a:lvl5pPr>
          </a:lstStyle>
          <a:p>
            <a:pPr lvl="0"/>
            <a:r>
              <a:rPr lang="en-GB"/>
              <a:t>Klikk for å endre tittel</a:t>
            </a:r>
            <a:endParaRPr lang="en-NO"/>
          </a:p>
        </p:txBody>
      </p:sp>
      <p:pic>
        <p:nvPicPr>
          <p:cNvPr id="55" name="Bilde 51">
            <a:extLst>
              <a:ext uri="{FF2B5EF4-FFF2-40B4-BE49-F238E27FC236}">
                <a16:creationId xmlns:a16="http://schemas.microsoft.com/office/drawing/2014/main" id="{C190C2DE-034E-AD4F-99AB-00DB7484EBA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10302" y="1177279"/>
            <a:ext cx="2685245" cy="1775618"/>
          </a:xfrm>
          <a:prstGeom prst="rect">
            <a:avLst/>
          </a:prstGeom>
        </p:spPr>
      </p:pic>
    </p:spTree>
    <p:extLst>
      <p:ext uri="{BB962C8B-B14F-4D97-AF65-F5344CB8AC3E}">
        <p14:creationId xmlns:p14="http://schemas.microsoft.com/office/powerpoint/2010/main" val="2198759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rside uten bilde">
    <p:bg>
      <p:bgPr>
        <a:solidFill>
          <a:srgbClr val="86C8C5"/>
        </a:solidFill>
        <a:effectLst/>
      </p:bgPr>
    </p:bg>
    <p:spTree>
      <p:nvGrpSpPr>
        <p:cNvPr id="1" name=""/>
        <p:cNvGrpSpPr/>
        <p:nvPr/>
      </p:nvGrpSpPr>
      <p:grpSpPr>
        <a:xfrm>
          <a:off x="0" y="0"/>
          <a:ext cx="0" cy="0"/>
          <a:chOff x="0" y="0"/>
          <a:chExt cx="0" cy="0"/>
        </a:xfrm>
      </p:grpSpPr>
      <p:sp>
        <p:nvSpPr>
          <p:cNvPr id="54" name="Frihåndsform: figur 53">
            <a:extLst>
              <a:ext uri="{FF2B5EF4-FFF2-40B4-BE49-F238E27FC236}">
                <a16:creationId xmlns:a16="http://schemas.microsoft.com/office/drawing/2014/main" id="{7A8D6FD6-F457-40A8-BB35-98B2DBDE50F9}"/>
              </a:ext>
            </a:extLst>
          </p:cNvPr>
          <p:cNvSpPr/>
          <p:nvPr userDrawn="1"/>
        </p:nvSpPr>
        <p:spPr>
          <a:xfrm flipH="1" flipV="1">
            <a:off x="5187595" y="254128"/>
            <a:ext cx="6755641" cy="5909345"/>
          </a:xfrm>
          <a:custGeom>
            <a:avLst/>
            <a:gdLst>
              <a:gd name="connsiteX0" fmla="*/ 13510403 w 13510403"/>
              <a:gd name="connsiteY0" fmla="*/ 11818689 h 11818689"/>
              <a:gd name="connsiteX1" fmla="*/ 0 w 13510403"/>
              <a:gd name="connsiteY1" fmla="*/ 11818689 h 11818689"/>
              <a:gd name="connsiteX2" fmla="*/ 0 w 13510403"/>
              <a:gd name="connsiteY2" fmla="*/ 0 h 11818689"/>
              <a:gd name="connsiteX3" fmla="*/ 1191470 w 13510403"/>
              <a:gd name="connsiteY3" fmla="*/ 0 h 11818689"/>
              <a:gd name="connsiteX4" fmla="*/ 11353231 w 13510403"/>
              <a:gd name="connsiteY4" fmla="*/ 10170455 h 11818689"/>
              <a:gd name="connsiteX5" fmla="*/ 11829241 w 13510403"/>
              <a:gd name="connsiteY5" fmla="*/ 10170455 h 11818689"/>
              <a:gd name="connsiteX6" fmla="*/ 11831545 w 13510403"/>
              <a:gd name="connsiteY6" fmla="*/ 10172761 h 11818689"/>
              <a:gd name="connsiteX7" fmla="*/ 11864736 w 13510403"/>
              <a:gd name="connsiteY7" fmla="*/ 10172761 h 1181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10403" h="11818689">
                <a:moveTo>
                  <a:pt x="13510403" y="11818689"/>
                </a:moveTo>
                <a:lnTo>
                  <a:pt x="0" y="11818689"/>
                </a:lnTo>
                <a:lnTo>
                  <a:pt x="0" y="0"/>
                </a:lnTo>
                <a:lnTo>
                  <a:pt x="1191470" y="0"/>
                </a:lnTo>
                <a:lnTo>
                  <a:pt x="11353231" y="10170455"/>
                </a:lnTo>
                <a:lnTo>
                  <a:pt x="11829241" y="10170455"/>
                </a:lnTo>
                <a:lnTo>
                  <a:pt x="11831545" y="10172761"/>
                </a:lnTo>
                <a:lnTo>
                  <a:pt x="11864736" y="1017276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b-NO" sz="900"/>
          </a:p>
        </p:txBody>
      </p:sp>
      <p:sp>
        <p:nvSpPr>
          <p:cNvPr id="119" name="Frihåndsform: figur 118">
            <a:extLst>
              <a:ext uri="{FF2B5EF4-FFF2-40B4-BE49-F238E27FC236}">
                <a16:creationId xmlns:a16="http://schemas.microsoft.com/office/drawing/2014/main" id="{D3D9A427-2025-4AF7-AF45-B1117257F88D}"/>
              </a:ext>
            </a:extLst>
          </p:cNvPr>
          <p:cNvSpPr/>
          <p:nvPr userDrawn="1"/>
        </p:nvSpPr>
        <p:spPr>
          <a:xfrm>
            <a:off x="-1" y="0"/>
            <a:ext cx="12192000" cy="6858000"/>
          </a:xfrm>
          <a:custGeom>
            <a:avLst/>
            <a:gdLst>
              <a:gd name="connsiteX0" fmla="*/ 8967020 w 24382413"/>
              <a:gd name="connsiteY0" fmla="*/ 1327355 h 13716000"/>
              <a:gd name="connsiteX1" fmla="*/ 8967020 w 24382413"/>
              <a:gd name="connsiteY1" fmla="*/ 12326943 h 13716000"/>
              <a:gd name="connsiteX2" fmla="*/ 23361445 w 24382413"/>
              <a:gd name="connsiteY2" fmla="*/ 12326943 h 13716000"/>
              <a:gd name="connsiteX3" fmla="*/ 23361445 w 24382413"/>
              <a:gd name="connsiteY3" fmla="*/ 1327355 h 13716000"/>
              <a:gd name="connsiteX4" fmla="*/ 0 w 24382413"/>
              <a:gd name="connsiteY4" fmla="*/ 0 h 13716000"/>
              <a:gd name="connsiteX5" fmla="*/ 24382413 w 24382413"/>
              <a:gd name="connsiteY5" fmla="*/ 0 h 13716000"/>
              <a:gd name="connsiteX6" fmla="*/ 24382413 w 24382413"/>
              <a:gd name="connsiteY6" fmla="*/ 13716000 h 13716000"/>
              <a:gd name="connsiteX7" fmla="*/ 0 w 24382413"/>
              <a:gd name="connsiteY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82413" h="13716000">
                <a:moveTo>
                  <a:pt x="8967020" y="1327355"/>
                </a:moveTo>
                <a:lnTo>
                  <a:pt x="8967020" y="12326943"/>
                </a:lnTo>
                <a:lnTo>
                  <a:pt x="23361445" y="12326943"/>
                </a:lnTo>
                <a:lnTo>
                  <a:pt x="23361445" y="1327355"/>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14" name="shapeFillPrimary">
            <a:extLst>
              <a:ext uri="{FF2B5EF4-FFF2-40B4-BE49-F238E27FC236}">
                <a16:creationId xmlns:a16="http://schemas.microsoft.com/office/drawing/2014/main" id="{5ADA9487-2A4F-47E8-A5FB-38A15129D9B8}"/>
              </a:ext>
            </a:extLst>
          </p:cNvPr>
          <p:cNvSpPr/>
          <p:nvPr userDrawn="1"/>
        </p:nvSpPr>
        <p:spPr>
          <a:xfrm>
            <a:off x="255918" y="254128"/>
            <a:ext cx="10994975" cy="5909345"/>
          </a:xfrm>
          <a:custGeom>
            <a:avLst/>
            <a:gdLst>
              <a:gd name="connsiteX0" fmla="*/ 0 w 21988519"/>
              <a:gd name="connsiteY0" fmla="*/ 0 h 11818689"/>
              <a:gd name="connsiteX1" fmla="*/ 9861580 w 21988519"/>
              <a:gd name="connsiteY1" fmla="*/ 0 h 11818689"/>
              <a:gd name="connsiteX2" fmla="*/ 21678389 w 21988519"/>
              <a:gd name="connsiteY2" fmla="*/ 11818686 h 11818689"/>
              <a:gd name="connsiteX3" fmla="*/ 21988519 w 21988519"/>
              <a:gd name="connsiteY3" fmla="*/ 11818686 h 11818689"/>
              <a:gd name="connsiteX4" fmla="*/ 21988519 w 21988519"/>
              <a:gd name="connsiteY4" fmla="*/ 11818689 h 11818689"/>
              <a:gd name="connsiteX5" fmla="*/ 0 w 21988519"/>
              <a:gd name="connsiteY5" fmla="*/ 11818689 h 1181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8519" h="11818689">
                <a:moveTo>
                  <a:pt x="0" y="0"/>
                </a:moveTo>
                <a:lnTo>
                  <a:pt x="9861580" y="0"/>
                </a:lnTo>
                <a:lnTo>
                  <a:pt x="21678389" y="11818686"/>
                </a:lnTo>
                <a:lnTo>
                  <a:pt x="21988519" y="11818686"/>
                </a:lnTo>
                <a:lnTo>
                  <a:pt x="21988519" y="11818689"/>
                </a:lnTo>
                <a:lnTo>
                  <a:pt x="0" y="118186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55" name="backgroundFillSecondary" hidden="1">
            <a:extLst>
              <a:ext uri="{FF2B5EF4-FFF2-40B4-BE49-F238E27FC236}">
                <a16:creationId xmlns:a16="http://schemas.microsoft.com/office/drawing/2014/main" id="{A008A0B2-E7FC-490A-B8C4-2F035445B26B}"/>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backgroundFillSecondary</a:t>
            </a:r>
            <a:endParaRPr lang="nb-NO"/>
          </a:p>
        </p:txBody>
      </p:sp>
      <p:sp>
        <p:nvSpPr>
          <p:cNvPr id="58" name="Subtitle 2">
            <a:extLst>
              <a:ext uri="{FF2B5EF4-FFF2-40B4-BE49-F238E27FC236}">
                <a16:creationId xmlns:a16="http://schemas.microsoft.com/office/drawing/2014/main" id="{02ED3B2D-7C1E-9941-B4AA-4E29B6F69469}"/>
              </a:ext>
            </a:extLst>
          </p:cNvPr>
          <p:cNvSpPr>
            <a:spLocks noGrp="1"/>
          </p:cNvSpPr>
          <p:nvPr>
            <p:ph type="subTitle" idx="1" hasCustomPrompt="1"/>
          </p:nvPr>
        </p:nvSpPr>
        <p:spPr>
          <a:xfrm>
            <a:off x="818116" y="4584715"/>
            <a:ext cx="7375462" cy="338554"/>
          </a:xfrm>
        </p:spPr>
        <p:txBody>
          <a:bodyPr wrap="square" anchor="ctr" anchorCtr="0">
            <a:spAutoFit/>
          </a:bodyPr>
          <a:lstStyle>
            <a:lvl1pPr marL="0" indent="0" algn="l">
              <a:buNone/>
              <a:defRPr sz="2200" b="0">
                <a:solidFill>
                  <a:schemeClr val="bg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Klikk for å endre undertittel</a:t>
            </a:r>
            <a:endParaRPr lang="en-US"/>
          </a:p>
        </p:txBody>
      </p:sp>
      <p:sp>
        <p:nvSpPr>
          <p:cNvPr id="59" name="Text Placeholder 68">
            <a:extLst>
              <a:ext uri="{FF2B5EF4-FFF2-40B4-BE49-F238E27FC236}">
                <a16:creationId xmlns:a16="http://schemas.microsoft.com/office/drawing/2014/main" id="{D9F1C998-BDB8-BB46-B72C-7893D49C29D3}"/>
              </a:ext>
            </a:extLst>
          </p:cNvPr>
          <p:cNvSpPr>
            <a:spLocks noGrp="1"/>
          </p:cNvSpPr>
          <p:nvPr>
            <p:ph type="body" sz="quarter" idx="14" hasCustomPrompt="1"/>
          </p:nvPr>
        </p:nvSpPr>
        <p:spPr>
          <a:xfrm>
            <a:off x="817562" y="3955363"/>
            <a:ext cx="7375462" cy="604838"/>
          </a:xfrm>
        </p:spPr>
        <p:txBody>
          <a:bodyPr anchor="ctr" anchorCtr="0"/>
          <a:lstStyle>
            <a:lvl1pPr marL="0" indent="0">
              <a:buFontTx/>
              <a:buNone/>
              <a:defRPr sz="3600" b="1" i="0">
                <a:solidFill>
                  <a:schemeClr val="bg1"/>
                </a:solidFill>
                <a:latin typeface="Titillium Web SemiBold" pitchFamily="2" charset="77"/>
              </a:defRPr>
            </a:lvl1pPr>
            <a:lvl2pPr marL="295200" indent="0">
              <a:buFontTx/>
              <a:buNone/>
              <a:defRPr>
                <a:solidFill>
                  <a:schemeClr val="bg1"/>
                </a:solidFill>
              </a:defRPr>
            </a:lvl2pPr>
            <a:lvl3pPr marL="295200" indent="0">
              <a:buFontTx/>
              <a:buNone/>
              <a:defRPr>
                <a:solidFill>
                  <a:schemeClr val="bg1"/>
                </a:solidFill>
              </a:defRPr>
            </a:lvl3pPr>
            <a:lvl4pPr marL="1371531" indent="0">
              <a:buFontTx/>
              <a:buNone/>
              <a:defRPr>
                <a:solidFill>
                  <a:schemeClr val="bg1"/>
                </a:solidFill>
              </a:defRPr>
            </a:lvl4pPr>
            <a:lvl5pPr marL="1828708" indent="0">
              <a:buFontTx/>
              <a:buNone/>
              <a:defRPr>
                <a:solidFill>
                  <a:schemeClr val="bg1"/>
                </a:solidFill>
              </a:defRPr>
            </a:lvl5pPr>
          </a:lstStyle>
          <a:p>
            <a:pPr lvl="0"/>
            <a:r>
              <a:rPr lang="en-GB"/>
              <a:t>Klikk for å endre tittel</a:t>
            </a:r>
            <a:endParaRPr lang="en-NO"/>
          </a:p>
        </p:txBody>
      </p:sp>
      <p:pic>
        <p:nvPicPr>
          <p:cNvPr id="56" name="Bilde 51">
            <a:extLst>
              <a:ext uri="{FF2B5EF4-FFF2-40B4-BE49-F238E27FC236}">
                <a16:creationId xmlns:a16="http://schemas.microsoft.com/office/drawing/2014/main" id="{C44D621F-065D-1F47-A0E7-E080599B450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10302" y="1177279"/>
            <a:ext cx="2685245" cy="1775618"/>
          </a:xfrm>
          <a:prstGeom prst="rect">
            <a:avLst/>
          </a:prstGeom>
        </p:spPr>
      </p:pic>
    </p:spTree>
    <p:extLst>
      <p:ext uri="{BB962C8B-B14F-4D97-AF65-F5344CB8AC3E}">
        <p14:creationId xmlns:p14="http://schemas.microsoft.com/office/powerpoint/2010/main" val="12296881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Innhold_Turkis">
    <p:bg>
      <p:bgPr>
        <a:solidFill>
          <a:schemeClr val="accent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pic>
        <p:nvPicPr>
          <p:cNvPr id="9" name="Bilde 8">
            <a:extLst>
              <a:ext uri="{FF2B5EF4-FFF2-40B4-BE49-F238E27FC236}">
                <a16:creationId xmlns:a16="http://schemas.microsoft.com/office/drawing/2014/main" id="{CB902C4C-FA91-402C-90F3-6429F15C2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1" name="shapeFillSecondary">
            <a:extLst>
              <a:ext uri="{FF2B5EF4-FFF2-40B4-BE49-F238E27FC236}">
                <a16:creationId xmlns:a16="http://schemas.microsoft.com/office/drawing/2014/main" id="{58FA6285-4F0F-4606-8233-F092591FCB4A}"/>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backgroundFillPrimary" hidden="1">
            <a:extLst>
              <a:ext uri="{FF2B5EF4-FFF2-40B4-BE49-F238E27FC236}">
                <a16:creationId xmlns:a16="http://schemas.microsoft.com/office/drawing/2014/main" id="{C4144709-C78E-43F7-ABE1-CE73455CBD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backgroundFillPrimary</a:t>
            </a:r>
            <a:endParaRPr lang="nb-NO"/>
          </a:p>
        </p:txBody>
      </p:sp>
      <p:sp>
        <p:nvSpPr>
          <p:cNvPr id="13" name="Tittel 1">
            <a:extLst>
              <a:ext uri="{FF2B5EF4-FFF2-40B4-BE49-F238E27FC236}">
                <a16:creationId xmlns:a16="http://schemas.microsoft.com/office/drawing/2014/main" id="{8FA8F898-A958-C341-BB85-F992D53BA398}"/>
              </a:ext>
            </a:extLst>
          </p:cNvPr>
          <p:cNvSpPr>
            <a:spLocks noGrp="1"/>
          </p:cNvSpPr>
          <p:nvPr>
            <p:ph type="title" hasCustomPrompt="1"/>
          </p:nvPr>
        </p:nvSpPr>
        <p:spPr>
          <a:xfrm>
            <a:off x="838201" y="1341330"/>
            <a:ext cx="10515600" cy="398571"/>
          </a:xfrm>
        </p:spPr>
        <p:txBody>
          <a:bodyPr/>
          <a:lstStyle>
            <a:lvl1pPr>
              <a:defRPr sz="2800">
                <a:solidFill>
                  <a:schemeClr val="bg1"/>
                </a:solidFill>
              </a:defRPr>
            </a:lvl1pPr>
          </a:lstStyle>
          <a:p>
            <a:r>
              <a:rPr lang="nb-NO"/>
              <a:t>Innhold</a:t>
            </a:r>
          </a:p>
        </p:txBody>
      </p:sp>
      <p:sp>
        <p:nvSpPr>
          <p:cNvPr id="14" name="Subtitle 4">
            <a:extLst>
              <a:ext uri="{FF2B5EF4-FFF2-40B4-BE49-F238E27FC236}">
                <a16:creationId xmlns:a16="http://schemas.microsoft.com/office/drawing/2014/main" id="{36973FDF-2A85-D747-97CA-46A4957A5FB4}"/>
              </a:ext>
            </a:extLst>
          </p:cNvPr>
          <p:cNvSpPr>
            <a:spLocks noGrp="1"/>
          </p:cNvSpPr>
          <p:nvPr>
            <p:ph type="subTitle" idx="1" hasCustomPrompt="1"/>
          </p:nvPr>
        </p:nvSpPr>
        <p:spPr>
          <a:xfrm>
            <a:off x="818115" y="2099357"/>
            <a:ext cx="10515599" cy="3479251"/>
          </a:xfrm>
        </p:spPr>
        <p:txBody>
          <a:bodyPr/>
          <a:lstStyle>
            <a:lvl1pPr marL="342900" indent="-342900">
              <a:buFont typeface="+mj-lt"/>
              <a:buAutoNum type="arabicPeriod"/>
              <a:defRPr lang="en-GB" b="0" i="0" u="none" strike="noStrike">
                <a:solidFill>
                  <a:schemeClr val="bg1"/>
                </a:solidFill>
                <a:effectLst/>
                <a:latin typeface="Titillium Web Light" pitchFamily="2" charset="77"/>
              </a:defRPr>
            </a:lvl1pPr>
          </a:lstStyle>
          <a:p>
            <a:r>
              <a:rPr lang="en-NO" sz="1800"/>
              <a:t>Klikk for å legge inn en innholdsfortegnelse				Side 4</a:t>
            </a:r>
          </a:p>
        </p:txBody>
      </p:sp>
    </p:spTree>
    <p:extLst>
      <p:ext uri="{BB962C8B-B14F-4D97-AF65-F5344CB8AC3E}">
        <p14:creationId xmlns:p14="http://schemas.microsoft.com/office/powerpoint/2010/main" val="41675660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nhold_Grå_Med_Turkis">
    <p:bg>
      <p:bgPr>
        <a:solidFill>
          <a:srgbClr val="F2F3F5"/>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pic>
        <p:nvPicPr>
          <p:cNvPr id="9" name="Bilde 8">
            <a:extLst>
              <a:ext uri="{FF2B5EF4-FFF2-40B4-BE49-F238E27FC236}">
                <a16:creationId xmlns:a16="http://schemas.microsoft.com/office/drawing/2014/main" id="{CB902C4C-FA91-402C-90F3-6429F15C2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1" name="shapeFillSecondary">
            <a:extLst>
              <a:ext uri="{FF2B5EF4-FFF2-40B4-BE49-F238E27FC236}">
                <a16:creationId xmlns:a16="http://schemas.microsoft.com/office/drawing/2014/main" id="{58FA6285-4F0F-4606-8233-F092591FCB4A}"/>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backgroundFillPrimary" hidden="1">
            <a:extLst>
              <a:ext uri="{FF2B5EF4-FFF2-40B4-BE49-F238E27FC236}">
                <a16:creationId xmlns:a16="http://schemas.microsoft.com/office/drawing/2014/main" id="{C4144709-C78E-43F7-ABE1-CE73455CBD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backgroundFillPrimary</a:t>
            </a:r>
            <a:endParaRPr lang="nb-NO"/>
          </a:p>
        </p:txBody>
      </p:sp>
      <p:sp>
        <p:nvSpPr>
          <p:cNvPr id="13" name="Tittel 1">
            <a:extLst>
              <a:ext uri="{FF2B5EF4-FFF2-40B4-BE49-F238E27FC236}">
                <a16:creationId xmlns:a16="http://schemas.microsoft.com/office/drawing/2014/main" id="{8FA8F898-A958-C341-BB85-F992D53BA398}"/>
              </a:ext>
            </a:extLst>
          </p:cNvPr>
          <p:cNvSpPr>
            <a:spLocks noGrp="1"/>
          </p:cNvSpPr>
          <p:nvPr>
            <p:ph type="title" hasCustomPrompt="1"/>
          </p:nvPr>
        </p:nvSpPr>
        <p:spPr>
          <a:xfrm>
            <a:off x="838201" y="1341330"/>
            <a:ext cx="10515600" cy="398571"/>
          </a:xfrm>
        </p:spPr>
        <p:txBody>
          <a:bodyPr/>
          <a:lstStyle>
            <a:lvl1pPr>
              <a:defRPr sz="2800">
                <a:solidFill>
                  <a:schemeClr val="accent4"/>
                </a:solidFill>
              </a:defRPr>
            </a:lvl1pPr>
          </a:lstStyle>
          <a:p>
            <a:r>
              <a:rPr lang="nb-NO"/>
              <a:t>Innhold</a:t>
            </a:r>
          </a:p>
        </p:txBody>
      </p:sp>
      <p:sp>
        <p:nvSpPr>
          <p:cNvPr id="14" name="Subtitle 4">
            <a:extLst>
              <a:ext uri="{FF2B5EF4-FFF2-40B4-BE49-F238E27FC236}">
                <a16:creationId xmlns:a16="http://schemas.microsoft.com/office/drawing/2014/main" id="{36973FDF-2A85-D747-97CA-46A4957A5FB4}"/>
              </a:ext>
            </a:extLst>
          </p:cNvPr>
          <p:cNvSpPr>
            <a:spLocks noGrp="1"/>
          </p:cNvSpPr>
          <p:nvPr>
            <p:ph type="subTitle" idx="1" hasCustomPrompt="1"/>
          </p:nvPr>
        </p:nvSpPr>
        <p:spPr>
          <a:xfrm>
            <a:off x="818115" y="2099357"/>
            <a:ext cx="10515599" cy="3479251"/>
          </a:xfrm>
        </p:spPr>
        <p:txBody>
          <a:bodyPr/>
          <a:lstStyle>
            <a:lvl1pPr marL="342900" indent="-342900">
              <a:buFont typeface="+mj-lt"/>
              <a:buAutoNum type="arabicPeriod"/>
              <a:defRPr lang="en-GB" b="0" i="0" u="none" strike="noStrike">
                <a:solidFill>
                  <a:schemeClr val="tx1"/>
                </a:solidFill>
                <a:effectLst/>
                <a:latin typeface="Titillium Web Light" pitchFamily="2" charset="77"/>
              </a:defRPr>
            </a:lvl1pPr>
          </a:lstStyle>
          <a:p>
            <a:r>
              <a:rPr lang="en-NO" sz="1800"/>
              <a:t>Klikk for å legge inn en innholdsfortegnelse				Side 4</a:t>
            </a:r>
          </a:p>
        </p:txBody>
      </p:sp>
    </p:spTree>
    <p:extLst>
      <p:ext uri="{BB962C8B-B14F-4D97-AF65-F5344CB8AC3E}">
        <p14:creationId xmlns:p14="http://schemas.microsoft.com/office/powerpoint/2010/main" val="1232573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apittelside Grå">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122" name="Title 1">
            <a:extLst>
              <a:ext uri="{FF2B5EF4-FFF2-40B4-BE49-F238E27FC236}">
                <a16:creationId xmlns:a16="http://schemas.microsoft.com/office/drawing/2014/main" id="{B936E8EE-D311-4B04-9302-E48A7E393E29}"/>
              </a:ext>
            </a:extLst>
          </p:cNvPr>
          <p:cNvSpPr>
            <a:spLocks noGrp="1"/>
          </p:cNvSpPr>
          <p:nvPr>
            <p:ph type="ctrTitle" hasCustomPrompt="1"/>
          </p:nvPr>
        </p:nvSpPr>
        <p:spPr>
          <a:xfrm>
            <a:off x="818115" y="3973829"/>
            <a:ext cx="10554285" cy="512448"/>
          </a:xfrm>
        </p:spPr>
        <p:txBody>
          <a:bodyPr wrap="square" anchor="b">
            <a:spAutoFit/>
          </a:bodyPr>
          <a:lstStyle>
            <a:lvl1pPr algn="l">
              <a:defRPr sz="3600">
                <a:solidFill>
                  <a:schemeClr val="accent4"/>
                </a:solidFill>
              </a:defRPr>
            </a:lvl1pPr>
          </a:lstStyle>
          <a:p>
            <a:r>
              <a:rPr lang="en-US" err="1"/>
              <a:t>Klikk for å endre kapittelnavn</a:t>
            </a:r>
            <a:endParaRPr lang="en-US"/>
          </a:p>
        </p:txBody>
      </p:sp>
      <p:sp>
        <p:nvSpPr>
          <p:cNvPr id="123" name="Subtitle 2">
            <a:extLst>
              <a:ext uri="{FF2B5EF4-FFF2-40B4-BE49-F238E27FC236}">
                <a16:creationId xmlns:a16="http://schemas.microsoft.com/office/drawing/2014/main" id="{01F0A2A1-78DD-4528-B0EC-EDD5A74F0657}"/>
              </a:ext>
            </a:extLst>
          </p:cNvPr>
          <p:cNvSpPr>
            <a:spLocks noGrp="1"/>
          </p:cNvSpPr>
          <p:nvPr>
            <p:ph type="subTitle" idx="1" hasCustomPrompt="1"/>
          </p:nvPr>
        </p:nvSpPr>
        <p:spPr>
          <a:xfrm>
            <a:off x="818116" y="4524059"/>
            <a:ext cx="10554285" cy="338554"/>
          </a:xfrm>
        </p:spPr>
        <p:txBody>
          <a:bodyPr wrap="square">
            <a:spAutoFit/>
          </a:bodyPr>
          <a:lstStyle>
            <a:lvl1pPr marL="0" indent="0" algn="l">
              <a:buNone/>
              <a:defRPr sz="2200" b="0">
                <a:solidFill>
                  <a:schemeClr val="tx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Undertittel</a:t>
            </a:r>
            <a:endParaRPr lang="en-US"/>
          </a:p>
        </p:txBody>
      </p:sp>
      <p:pic>
        <p:nvPicPr>
          <p:cNvPr id="12" name="Bilde 11">
            <a:extLst>
              <a:ext uri="{FF2B5EF4-FFF2-40B4-BE49-F238E27FC236}">
                <a16:creationId xmlns:a16="http://schemas.microsoft.com/office/drawing/2014/main" id="{D02A66EC-8522-4DFF-BA28-B3B97CB76F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0" name="shapeFillSecondary">
            <a:extLst>
              <a:ext uri="{FF2B5EF4-FFF2-40B4-BE49-F238E27FC236}">
                <a16:creationId xmlns:a16="http://schemas.microsoft.com/office/drawing/2014/main" id="{A3001DC7-EA1E-4A5E-AED5-EAD10406ACF8}"/>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1" name="titleTextColor" hidden="1">
            <a:extLst>
              <a:ext uri="{FF2B5EF4-FFF2-40B4-BE49-F238E27FC236}">
                <a16:creationId xmlns:a16="http://schemas.microsoft.com/office/drawing/2014/main" id="{8BD18109-A314-49AB-851F-E8FF855FBD54}"/>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16325074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Kapittelside Turkis">
    <p:bg>
      <p:bgPr>
        <a:solidFill>
          <a:schemeClr val="accent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122" name="Title 1">
            <a:extLst>
              <a:ext uri="{FF2B5EF4-FFF2-40B4-BE49-F238E27FC236}">
                <a16:creationId xmlns:a16="http://schemas.microsoft.com/office/drawing/2014/main" id="{B936E8EE-D311-4B04-9302-E48A7E393E29}"/>
              </a:ext>
            </a:extLst>
          </p:cNvPr>
          <p:cNvSpPr>
            <a:spLocks noGrp="1"/>
          </p:cNvSpPr>
          <p:nvPr>
            <p:ph type="ctrTitle" hasCustomPrompt="1"/>
          </p:nvPr>
        </p:nvSpPr>
        <p:spPr>
          <a:xfrm>
            <a:off x="818115" y="3973829"/>
            <a:ext cx="10554285" cy="512448"/>
          </a:xfrm>
        </p:spPr>
        <p:txBody>
          <a:bodyPr wrap="square" anchor="b">
            <a:spAutoFit/>
          </a:bodyPr>
          <a:lstStyle>
            <a:lvl1pPr algn="l">
              <a:defRPr sz="3600">
                <a:solidFill>
                  <a:schemeClr val="lt1"/>
                </a:solidFill>
              </a:defRPr>
            </a:lvl1pPr>
          </a:lstStyle>
          <a:p>
            <a:r>
              <a:rPr lang="en-US" err="1"/>
              <a:t>Klikk for å endre kapittelnavn</a:t>
            </a:r>
            <a:endParaRPr lang="en-US"/>
          </a:p>
        </p:txBody>
      </p:sp>
      <p:sp>
        <p:nvSpPr>
          <p:cNvPr id="123" name="Subtitle 2">
            <a:extLst>
              <a:ext uri="{FF2B5EF4-FFF2-40B4-BE49-F238E27FC236}">
                <a16:creationId xmlns:a16="http://schemas.microsoft.com/office/drawing/2014/main" id="{01F0A2A1-78DD-4528-B0EC-EDD5A74F0657}"/>
              </a:ext>
            </a:extLst>
          </p:cNvPr>
          <p:cNvSpPr>
            <a:spLocks noGrp="1"/>
          </p:cNvSpPr>
          <p:nvPr>
            <p:ph type="subTitle" idx="1" hasCustomPrompt="1"/>
          </p:nvPr>
        </p:nvSpPr>
        <p:spPr>
          <a:xfrm>
            <a:off x="818116" y="4524059"/>
            <a:ext cx="10554285" cy="338554"/>
          </a:xfrm>
        </p:spPr>
        <p:txBody>
          <a:bodyPr wrap="square">
            <a:spAutoFit/>
          </a:bodyPr>
          <a:lstStyle>
            <a:lvl1pPr marL="0" indent="0" algn="l">
              <a:buNone/>
              <a:defRPr sz="2200" b="0">
                <a:solidFill>
                  <a:schemeClr val="lt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Undertittel</a:t>
            </a:r>
            <a:endParaRPr lang="en-US"/>
          </a:p>
        </p:txBody>
      </p:sp>
      <p:pic>
        <p:nvPicPr>
          <p:cNvPr id="9" name="Bilde 8">
            <a:extLst>
              <a:ext uri="{FF2B5EF4-FFF2-40B4-BE49-F238E27FC236}">
                <a16:creationId xmlns:a16="http://schemas.microsoft.com/office/drawing/2014/main" id="{CB902C4C-FA91-402C-90F3-6429F15C2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1" name="shapeFillSecondary">
            <a:extLst>
              <a:ext uri="{FF2B5EF4-FFF2-40B4-BE49-F238E27FC236}">
                <a16:creationId xmlns:a16="http://schemas.microsoft.com/office/drawing/2014/main" id="{58FA6285-4F0F-4606-8233-F092591FCB4A}"/>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backgroundFillPrimary" hidden="1">
            <a:extLst>
              <a:ext uri="{FF2B5EF4-FFF2-40B4-BE49-F238E27FC236}">
                <a16:creationId xmlns:a16="http://schemas.microsoft.com/office/drawing/2014/main" id="{C4144709-C78E-43F7-ABE1-CE73455CBD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backgroundFillPrimary</a:t>
            </a:r>
            <a:endParaRPr lang="nb-NO"/>
          </a:p>
        </p:txBody>
      </p:sp>
    </p:spTree>
    <p:extLst>
      <p:ext uri="{BB962C8B-B14F-4D97-AF65-F5344CB8AC3E}">
        <p14:creationId xmlns:p14="http://schemas.microsoft.com/office/powerpoint/2010/main" val="1546611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nhold_Lilla">
    <p:bg>
      <p:bgPr>
        <a:solidFill>
          <a:schemeClr val="accent1"/>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pic>
        <p:nvPicPr>
          <p:cNvPr id="9" name="Bilde 8">
            <a:extLst>
              <a:ext uri="{FF2B5EF4-FFF2-40B4-BE49-F238E27FC236}">
                <a16:creationId xmlns:a16="http://schemas.microsoft.com/office/drawing/2014/main" id="{CB902C4C-FA91-402C-90F3-6429F15C2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1" name="shapeFillSecondary">
            <a:extLst>
              <a:ext uri="{FF2B5EF4-FFF2-40B4-BE49-F238E27FC236}">
                <a16:creationId xmlns:a16="http://schemas.microsoft.com/office/drawing/2014/main" id="{58FA6285-4F0F-4606-8233-F092591FCB4A}"/>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backgroundFillPrimary" hidden="1">
            <a:extLst>
              <a:ext uri="{FF2B5EF4-FFF2-40B4-BE49-F238E27FC236}">
                <a16:creationId xmlns:a16="http://schemas.microsoft.com/office/drawing/2014/main" id="{C4144709-C78E-43F7-ABE1-CE73455CBD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backgroundFillPrimary</a:t>
            </a:r>
            <a:endParaRPr lang="nb-NO"/>
          </a:p>
        </p:txBody>
      </p:sp>
      <p:sp>
        <p:nvSpPr>
          <p:cNvPr id="13" name="Tittel 1">
            <a:extLst>
              <a:ext uri="{FF2B5EF4-FFF2-40B4-BE49-F238E27FC236}">
                <a16:creationId xmlns:a16="http://schemas.microsoft.com/office/drawing/2014/main" id="{8FA8F898-A958-C341-BB85-F992D53BA398}"/>
              </a:ext>
            </a:extLst>
          </p:cNvPr>
          <p:cNvSpPr>
            <a:spLocks noGrp="1"/>
          </p:cNvSpPr>
          <p:nvPr>
            <p:ph type="title" hasCustomPrompt="1"/>
          </p:nvPr>
        </p:nvSpPr>
        <p:spPr>
          <a:xfrm>
            <a:off x="838201" y="1341330"/>
            <a:ext cx="10515600" cy="398571"/>
          </a:xfrm>
        </p:spPr>
        <p:txBody>
          <a:bodyPr/>
          <a:lstStyle>
            <a:lvl1pPr>
              <a:defRPr sz="2800">
                <a:solidFill>
                  <a:schemeClr val="bg1"/>
                </a:solidFill>
              </a:defRPr>
            </a:lvl1pPr>
          </a:lstStyle>
          <a:p>
            <a:r>
              <a:rPr lang="nb-NO"/>
              <a:t>Innhold</a:t>
            </a:r>
          </a:p>
        </p:txBody>
      </p:sp>
      <p:sp>
        <p:nvSpPr>
          <p:cNvPr id="14" name="Subtitle 4">
            <a:extLst>
              <a:ext uri="{FF2B5EF4-FFF2-40B4-BE49-F238E27FC236}">
                <a16:creationId xmlns:a16="http://schemas.microsoft.com/office/drawing/2014/main" id="{36973FDF-2A85-D747-97CA-46A4957A5FB4}"/>
              </a:ext>
            </a:extLst>
          </p:cNvPr>
          <p:cNvSpPr>
            <a:spLocks noGrp="1"/>
          </p:cNvSpPr>
          <p:nvPr>
            <p:ph type="subTitle" idx="1" hasCustomPrompt="1"/>
          </p:nvPr>
        </p:nvSpPr>
        <p:spPr>
          <a:xfrm>
            <a:off x="818115" y="2099357"/>
            <a:ext cx="10515599" cy="3479251"/>
          </a:xfrm>
        </p:spPr>
        <p:txBody>
          <a:bodyPr/>
          <a:lstStyle>
            <a:lvl1pPr marL="342900" indent="-342900">
              <a:buFont typeface="+mj-lt"/>
              <a:buAutoNum type="arabicPeriod"/>
              <a:defRPr lang="en-GB" b="0" i="0" u="none" strike="noStrike">
                <a:solidFill>
                  <a:schemeClr val="bg1"/>
                </a:solidFill>
                <a:effectLst/>
                <a:latin typeface="Titillium Web Light" pitchFamily="2" charset="77"/>
              </a:defRPr>
            </a:lvl1pPr>
          </a:lstStyle>
          <a:p>
            <a:r>
              <a:rPr lang="en-NO" sz="1800"/>
              <a:t>Klikk for å legge inn en innholdsfortegnelse				Side 4</a:t>
            </a:r>
          </a:p>
        </p:txBody>
      </p:sp>
    </p:spTree>
    <p:extLst>
      <p:ext uri="{BB962C8B-B14F-4D97-AF65-F5344CB8AC3E}">
        <p14:creationId xmlns:p14="http://schemas.microsoft.com/office/powerpoint/2010/main" val="28484921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tel og tekst">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2" name="Tittel 1">
            <a:extLst>
              <a:ext uri="{FF2B5EF4-FFF2-40B4-BE49-F238E27FC236}">
                <a16:creationId xmlns:a16="http://schemas.microsoft.com/office/drawing/2014/main" id="{2646490C-0C53-485B-91D3-5EFF8383CBF8}"/>
              </a:ext>
            </a:extLst>
          </p:cNvPr>
          <p:cNvSpPr>
            <a:spLocks noGrp="1"/>
          </p:cNvSpPr>
          <p:nvPr>
            <p:ph type="title" hasCustomPrompt="1"/>
          </p:nvPr>
        </p:nvSpPr>
        <p:spPr>
          <a:xfrm>
            <a:off x="838201" y="1341330"/>
            <a:ext cx="10515600" cy="398571"/>
          </a:xfrm>
        </p:spPr>
        <p:txBody>
          <a:bodyPr/>
          <a:lstStyle>
            <a:lvl1pPr>
              <a:defRPr sz="2800">
                <a:solidFill>
                  <a:schemeClr val="accent4"/>
                </a:solidFill>
              </a:defRPr>
            </a:lvl1pPr>
          </a:lstStyle>
          <a:p>
            <a:r>
              <a:rPr lang="nb-NO"/>
              <a:t>Klikk for å redigere overskrift</a:t>
            </a:r>
          </a:p>
        </p:txBody>
      </p:sp>
      <p:sp>
        <p:nvSpPr>
          <p:cNvPr id="11" name="Plassholder for tekst 10">
            <a:extLst>
              <a:ext uri="{FF2B5EF4-FFF2-40B4-BE49-F238E27FC236}">
                <a16:creationId xmlns:a16="http://schemas.microsoft.com/office/drawing/2014/main" id="{72DB7FC0-DFED-445C-8C10-9500D40C990A}"/>
              </a:ext>
            </a:extLst>
          </p:cNvPr>
          <p:cNvSpPr>
            <a:spLocks noGrp="1"/>
          </p:cNvSpPr>
          <p:nvPr>
            <p:ph type="body" sz="quarter" idx="17" hasCustomPrompt="1"/>
          </p:nvPr>
        </p:nvSpPr>
        <p:spPr>
          <a:xfrm>
            <a:off x="838200" y="1744663"/>
            <a:ext cx="10515601" cy="246221"/>
          </a:xfrm>
        </p:spPr>
        <p:txBody>
          <a:bodyPr>
            <a:spAutoFit/>
          </a:bodyPr>
          <a:lstStyle>
            <a:lvl1pPr marL="0" indent="0">
              <a:buNone/>
              <a:defRPr sz="1600" b="0">
                <a:solidFill>
                  <a:schemeClr val="accent1"/>
                </a:solidFill>
                <a:latin typeface="+mn-lt"/>
              </a:defRPr>
            </a:lvl1pPr>
          </a:lstStyle>
          <a:p>
            <a:pPr lvl="0"/>
            <a:r>
              <a:rPr lang="nb-NO"/>
              <a:t>Undertittel</a:t>
            </a:r>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innhold 2">
            <a:extLst>
              <a:ext uri="{FF2B5EF4-FFF2-40B4-BE49-F238E27FC236}">
                <a16:creationId xmlns:a16="http://schemas.microsoft.com/office/drawing/2014/main" id="{062D662F-8842-434E-9DF8-92B2066FF4C3}"/>
              </a:ext>
            </a:extLst>
          </p:cNvPr>
          <p:cNvSpPr>
            <a:spLocks noGrp="1"/>
          </p:cNvSpPr>
          <p:nvPr>
            <p:ph sz="quarter" idx="18" hasCustomPrompt="1"/>
          </p:nvPr>
        </p:nvSpPr>
        <p:spPr>
          <a:xfrm>
            <a:off x="838255" y="2762250"/>
            <a:ext cx="10515546" cy="2804319"/>
          </a:xfrm>
          <a:prstGeom prst="rect">
            <a:avLst/>
          </a:prstGeom>
        </p:spPr>
        <p:txBody>
          <a:bodyPr lIns="0" tIns="0" rIns="0" bIns="0"/>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24144944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tel og tekstspalter">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2" name="Tittel 1">
            <a:extLst>
              <a:ext uri="{FF2B5EF4-FFF2-40B4-BE49-F238E27FC236}">
                <a16:creationId xmlns:a16="http://schemas.microsoft.com/office/drawing/2014/main" id="{2646490C-0C53-485B-91D3-5EFF8383CBF8}"/>
              </a:ext>
            </a:extLst>
          </p:cNvPr>
          <p:cNvSpPr>
            <a:spLocks noGrp="1"/>
          </p:cNvSpPr>
          <p:nvPr>
            <p:ph type="title" hasCustomPrompt="1"/>
          </p:nvPr>
        </p:nvSpPr>
        <p:spPr>
          <a:xfrm>
            <a:off x="838201" y="1341330"/>
            <a:ext cx="10515600" cy="398571"/>
          </a:xfrm>
        </p:spPr>
        <p:txBody>
          <a:bodyPr/>
          <a:lstStyle>
            <a:lvl1pPr>
              <a:defRPr sz="2800">
                <a:solidFill>
                  <a:schemeClr val="accent4"/>
                </a:solidFill>
              </a:defRPr>
            </a:lvl1pPr>
          </a:lstStyle>
          <a:p>
            <a:r>
              <a:rPr lang="nb-NO"/>
              <a:t>Klikk for å redigere overskrift</a:t>
            </a:r>
          </a:p>
        </p:txBody>
      </p:sp>
      <p:sp>
        <p:nvSpPr>
          <p:cNvPr id="11" name="Plassholder for tekst 10">
            <a:extLst>
              <a:ext uri="{FF2B5EF4-FFF2-40B4-BE49-F238E27FC236}">
                <a16:creationId xmlns:a16="http://schemas.microsoft.com/office/drawing/2014/main" id="{72DB7FC0-DFED-445C-8C10-9500D40C990A}"/>
              </a:ext>
            </a:extLst>
          </p:cNvPr>
          <p:cNvSpPr>
            <a:spLocks noGrp="1"/>
          </p:cNvSpPr>
          <p:nvPr>
            <p:ph type="body" sz="quarter" idx="17" hasCustomPrompt="1"/>
          </p:nvPr>
        </p:nvSpPr>
        <p:spPr>
          <a:xfrm>
            <a:off x="838200" y="1744663"/>
            <a:ext cx="10515601" cy="246221"/>
          </a:xfrm>
        </p:spPr>
        <p:txBody>
          <a:bodyPr>
            <a:spAutoFit/>
          </a:bodyPr>
          <a:lstStyle>
            <a:lvl1pPr marL="0" indent="0">
              <a:buNone/>
              <a:defRPr sz="1600" b="0">
                <a:solidFill>
                  <a:schemeClr val="accent1"/>
                </a:solidFill>
                <a:latin typeface="+mn-lt"/>
              </a:defRPr>
            </a:lvl1pPr>
          </a:lstStyle>
          <a:p>
            <a:pPr lvl="0"/>
            <a:r>
              <a:rPr lang="nb-NO"/>
              <a:t>Undertittel</a:t>
            </a:r>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innhold 2">
            <a:extLst>
              <a:ext uri="{FF2B5EF4-FFF2-40B4-BE49-F238E27FC236}">
                <a16:creationId xmlns:a16="http://schemas.microsoft.com/office/drawing/2014/main" id="{062D662F-8842-434E-9DF8-92B2066FF4C3}"/>
              </a:ext>
            </a:extLst>
          </p:cNvPr>
          <p:cNvSpPr>
            <a:spLocks noGrp="1"/>
          </p:cNvSpPr>
          <p:nvPr>
            <p:ph sz="quarter" idx="18" hasCustomPrompt="1"/>
          </p:nvPr>
        </p:nvSpPr>
        <p:spPr>
          <a:xfrm>
            <a:off x="838255" y="2762250"/>
            <a:ext cx="5010476" cy="2804319"/>
          </a:xfrm>
          <a:prstGeom prst="rect">
            <a:avLst/>
          </a:prstGeom>
        </p:spPr>
        <p:txBody>
          <a:bodyPr lIns="0" tIns="0" rIns="0" bIns="0"/>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sp>
        <p:nvSpPr>
          <p:cNvPr id="8" name="Plassholder for innhold 7">
            <a:extLst>
              <a:ext uri="{FF2B5EF4-FFF2-40B4-BE49-F238E27FC236}">
                <a16:creationId xmlns:a16="http://schemas.microsoft.com/office/drawing/2014/main" id="{1ACC2195-BCB1-42D3-AB63-4C1D4A17314C}"/>
              </a:ext>
            </a:extLst>
          </p:cNvPr>
          <p:cNvSpPr>
            <a:spLocks noGrp="1"/>
          </p:cNvSpPr>
          <p:nvPr>
            <p:ph sz="quarter" idx="19" hasCustomPrompt="1"/>
          </p:nvPr>
        </p:nvSpPr>
        <p:spPr>
          <a:xfrm>
            <a:off x="6401217" y="2762250"/>
            <a:ext cx="4952529" cy="2804319"/>
          </a:xfrm>
          <a:prstGeom prst="rect">
            <a:avLst/>
          </a:prstGeom>
        </p:spPr>
        <p:txBody>
          <a:bodyPr lIns="0" tIns="0" rIns="0" bIns="0"/>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3488382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un tittel">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2" name="Tittel 1">
            <a:extLst>
              <a:ext uri="{FF2B5EF4-FFF2-40B4-BE49-F238E27FC236}">
                <a16:creationId xmlns:a16="http://schemas.microsoft.com/office/drawing/2014/main" id="{2646490C-0C53-485B-91D3-5EFF8383CBF8}"/>
              </a:ext>
            </a:extLst>
          </p:cNvPr>
          <p:cNvSpPr>
            <a:spLocks noGrp="1"/>
          </p:cNvSpPr>
          <p:nvPr>
            <p:ph type="title" hasCustomPrompt="1"/>
          </p:nvPr>
        </p:nvSpPr>
        <p:spPr>
          <a:xfrm>
            <a:off x="838201" y="1341330"/>
            <a:ext cx="10515600" cy="398571"/>
          </a:xfrm>
        </p:spPr>
        <p:txBody>
          <a:bodyPr/>
          <a:lstStyle>
            <a:lvl1pPr>
              <a:defRPr sz="2800">
                <a:solidFill>
                  <a:schemeClr val="accent4"/>
                </a:solidFill>
              </a:defRPr>
            </a:lvl1pPr>
          </a:lstStyle>
          <a:p>
            <a:r>
              <a:rPr lang="nb-NO"/>
              <a:t>Klikk for å redigere overskrift</a:t>
            </a:r>
          </a:p>
        </p:txBody>
      </p:sp>
      <p:sp>
        <p:nvSpPr>
          <p:cNvPr id="11" name="Plassholder for tekst 10">
            <a:extLst>
              <a:ext uri="{FF2B5EF4-FFF2-40B4-BE49-F238E27FC236}">
                <a16:creationId xmlns:a16="http://schemas.microsoft.com/office/drawing/2014/main" id="{72DB7FC0-DFED-445C-8C10-9500D40C990A}"/>
              </a:ext>
            </a:extLst>
          </p:cNvPr>
          <p:cNvSpPr>
            <a:spLocks noGrp="1"/>
          </p:cNvSpPr>
          <p:nvPr>
            <p:ph type="body" sz="quarter" idx="17" hasCustomPrompt="1"/>
          </p:nvPr>
        </p:nvSpPr>
        <p:spPr>
          <a:xfrm>
            <a:off x="838200" y="1744663"/>
            <a:ext cx="10515601" cy="246221"/>
          </a:xfrm>
        </p:spPr>
        <p:txBody>
          <a:bodyPr>
            <a:spAutoFit/>
          </a:bodyPr>
          <a:lstStyle>
            <a:lvl1pPr marL="0" indent="0">
              <a:buNone/>
              <a:defRPr sz="1600" b="0">
                <a:solidFill>
                  <a:schemeClr val="accent1"/>
                </a:solidFill>
                <a:latin typeface="+mn-lt"/>
              </a:defRPr>
            </a:lvl1pPr>
          </a:lstStyle>
          <a:p>
            <a:pPr lvl="0"/>
            <a:r>
              <a:rPr lang="nb-NO"/>
              <a:t>Undertittel</a:t>
            </a:r>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40346932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kst og 1 bilde">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7" name="Plassholder for tekst 6">
            <a:extLst>
              <a:ext uri="{FF2B5EF4-FFF2-40B4-BE49-F238E27FC236}">
                <a16:creationId xmlns:a16="http://schemas.microsoft.com/office/drawing/2014/main" id="{BE4FA14C-4693-41E9-8F57-70C4B8BC2F1B}"/>
              </a:ext>
            </a:extLst>
          </p:cNvPr>
          <p:cNvSpPr>
            <a:spLocks noGrp="1"/>
          </p:cNvSpPr>
          <p:nvPr>
            <p:ph type="body" sz="quarter" idx="15" hasCustomPrompt="1"/>
          </p:nvPr>
        </p:nvSpPr>
        <p:spPr>
          <a:xfrm>
            <a:off x="838255" y="2762250"/>
            <a:ext cx="4893678" cy="2804319"/>
          </a:xfrm>
        </p:spPr>
        <p:txBody>
          <a:bodyPr/>
          <a:lstStyle>
            <a:lvl1pPr marL="0" indent="0">
              <a:buFontTx/>
              <a:buNone/>
              <a:defRPr/>
            </a:lvl1pPr>
          </a:lstStyle>
          <a:p>
            <a:pPr lvl="0"/>
            <a:r>
              <a:rPr lang="nb-NO"/>
              <a:t>Klikk for å sette inn tekst</a:t>
            </a:r>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bilde 2">
            <a:extLst>
              <a:ext uri="{FF2B5EF4-FFF2-40B4-BE49-F238E27FC236}">
                <a16:creationId xmlns:a16="http://schemas.microsoft.com/office/drawing/2014/main" id="{68CF455B-82ED-44CF-9894-2DC87882AA99}"/>
              </a:ext>
            </a:extLst>
          </p:cNvPr>
          <p:cNvSpPr>
            <a:spLocks noGrp="1"/>
          </p:cNvSpPr>
          <p:nvPr>
            <p:ph type="pic" sz="quarter" idx="18" hasCustomPrompt="1"/>
          </p:nvPr>
        </p:nvSpPr>
        <p:spPr>
          <a:xfrm>
            <a:off x="6178380" y="254431"/>
            <a:ext cx="5760000" cy="5923968"/>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4" name="shapeFillSecondary">
            <a:extLst>
              <a:ext uri="{FF2B5EF4-FFF2-40B4-BE49-F238E27FC236}">
                <a16:creationId xmlns:a16="http://schemas.microsoft.com/office/drawing/2014/main" id="{9D456AF5-FAEC-476F-8BDB-C0CB82E2D62D}"/>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3" name="titleTextColor" hidden="1">
            <a:extLst>
              <a:ext uri="{FF2B5EF4-FFF2-40B4-BE49-F238E27FC236}">
                <a16:creationId xmlns:a16="http://schemas.microsoft.com/office/drawing/2014/main" id="{0A57BD04-F593-4134-A9DE-A155A27730D8}"/>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
        <p:nvSpPr>
          <p:cNvPr id="15" name="Tittel 1">
            <a:extLst>
              <a:ext uri="{FF2B5EF4-FFF2-40B4-BE49-F238E27FC236}">
                <a16:creationId xmlns:a16="http://schemas.microsoft.com/office/drawing/2014/main" id="{E9060409-2324-6747-9EF8-4BAC81758D24}"/>
              </a:ext>
            </a:extLst>
          </p:cNvPr>
          <p:cNvSpPr>
            <a:spLocks noGrp="1"/>
          </p:cNvSpPr>
          <p:nvPr>
            <p:ph type="title" hasCustomPrompt="1"/>
          </p:nvPr>
        </p:nvSpPr>
        <p:spPr>
          <a:xfrm>
            <a:off x="838201" y="1341330"/>
            <a:ext cx="4893733" cy="398571"/>
          </a:xfrm>
        </p:spPr>
        <p:txBody>
          <a:bodyPr/>
          <a:lstStyle>
            <a:lvl1pPr>
              <a:defRPr sz="2800">
                <a:solidFill>
                  <a:schemeClr val="accent4"/>
                </a:solidFill>
              </a:defRPr>
            </a:lvl1pPr>
          </a:lstStyle>
          <a:p>
            <a:r>
              <a:rPr lang="nb-NO"/>
              <a:t>Klikk for å redigere overskrift</a:t>
            </a:r>
          </a:p>
        </p:txBody>
      </p:sp>
      <p:sp>
        <p:nvSpPr>
          <p:cNvPr id="16" name="Plassholder for tekst 10">
            <a:extLst>
              <a:ext uri="{FF2B5EF4-FFF2-40B4-BE49-F238E27FC236}">
                <a16:creationId xmlns:a16="http://schemas.microsoft.com/office/drawing/2014/main" id="{097A2172-DCA6-E844-9B85-43B8F9720DCE}"/>
              </a:ext>
            </a:extLst>
          </p:cNvPr>
          <p:cNvSpPr>
            <a:spLocks noGrp="1"/>
          </p:cNvSpPr>
          <p:nvPr>
            <p:ph type="body" sz="quarter" idx="17" hasCustomPrompt="1"/>
          </p:nvPr>
        </p:nvSpPr>
        <p:spPr>
          <a:xfrm>
            <a:off x="838200" y="1744663"/>
            <a:ext cx="4893733" cy="246221"/>
          </a:xfrm>
        </p:spPr>
        <p:txBody>
          <a:bodyPr wrap="square">
            <a:spAutoFit/>
          </a:bodyPr>
          <a:lstStyle>
            <a:lvl1pPr marL="0" indent="0">
              <a:buNone/>
              <a:defRPr sz="1600" b="0">
                <a:solidFill>
                  <a:schemeClr val="accent1"/>
                </a:solidFill>
                <a:latin typeface="+mn-lt"/>
              </a:defRPr>
            </a:lvl1pPr>
          </a:lstStyle>
          <a:p>
            <a:pPr lvl="0"/>
            <a:r>
              <a:rPr lang="nb-NO"/>
              <a:t>Undertittel</a:t>
            </a:r>
          </a:p>
        </p:txBody>
      </p:sp>
    </p:spTree>
    <p:extLst>
      <p:ext uri="{BB962C8B-B14F-4D97-AF65-F5344CB8AC3E}">
        <p14:creationId xmlns:p14="http://schemas.microsoft.com/office/powerpoint/2010/main" val="25880929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kst og 3 bilder">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7" name="Plassholder for tekst 6">
            <a:extLst>
              <a:ext uri="{FF2B5EF4-FFF2-40B4-BE49-F238E27FC236}">
                <a16:creationId xmlns:a16="http://schemas.microsoft.com/office/drawing/2014/main" id="{BE4FA14C-4693-41E9-8F57-70C4B8BC2F1B}"/>
              </a:ext>
            </a:extLst>
          </p:cNvPr>
          <p:cNvSpPr>
            <a:spLocks noGrp="1"/>
          </p:cNvSpPr>
          <p:nvPr>
            <p:ph type="body" sz="quarter" idx="15" hasCustomPrompt="1"/>
          </p:nvPr>
        </p:nvSpPr>
        <p:spPr>
          <a:xfrm>
            <a:off x="838255" y="2762250"/>
            <a:ext cx="3314915" cy="2804319"/>
          </a:xfrm>
        </p:spPr>
        <p:txBody>
          <a:bodyPr/>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bilde 2">
            <a:extLst>
              <a:ext uri="{FF2B5EF4-FFF2-40B4-BE49-F238E27FC236}">
                <a16:creationId xmlns:a16="http://schemas.microsoft.com/office/drawing/2014/main" id="{68CF455B-82ED-44CF-9894-2DC87882AA99}"/>
              </a:ext>
            </a:extLst>
          </p:cNvPr>
          <p:cNvSpPr>
            <a:spLocks noGrp="1"/>
          </p:cNvSpPr>
          <p:nvPr>
            <p:ph type="pic" sz="quarter" idx="18" hasCustomPrompt="1"/>
          </p:nvPr>
        </p:nvSpPr>
        <p:spPr>
          <a:xfrm>
            <a:off x="8384927" y="254431"/>
            <a:ext cx="3563002" cy="5923968"/>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3" name="Plassholder for bilde 2">
            <a:extLst>
              <a:ext uri="{FF2B5EF4-FFF2-40B4-BE49-F238E27FC236}">
                <a16:creationId xmlns:a16="http://schemas.microsoft.com/office/drawing/2014/main" id="{5BC1383A-7FC5-48BE-A3FD-3D3AA03BCDCD}"/>
              </a:ext>
            </a:extLst>
          </p:cNvPr>
          <p:cNvSpPr>
            <a:spLocks noGrp="1"/>
          </p:cNvSpPr>
          <p:nvPr>
            <p:ph type="pic" sz="quarter" idx="19" hasCustomPrompt="1"/>
          </p:nvPr>
        </p:nvSpPr>
        <p:spPr>
          <a:xfrm>
            <a:off x="4784243" y="254431"/>
            <a:ext cx="3563002" cy="1841070"/>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4" name="Plassholder for bilde 2">
            <a:extLst>
              <a:ext uri="{FF2B5EF4-FFF2-40B4-BE49-F238E27FC236}">
                <a16:creationId xmlns:a16="http://schemas.microsoft.com/office/drawing/2014/main" id="{8295C3CB-C116-42C6-858F-E067B15305DD}"/>
              </a:ext>
            </a:extLst>
          </p:cNvPr>
          <p:cNvSpPr>
            <a:spLocks noGrp="1"/>
          </p:cNvSpPr>
          <p:nvPr>
            <p:ph type="pic" sz="quarter" idx="20" hasCustomPrompt="1"/>
          </p:nvPr>
        </p:nvSpPr>
        <p:spPr>
          <a:xfrm>
            <a:off x="4784243" y="2145067"/>
            <a:ext cx="3563002" cy="4033332"/>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6" name="shapeFillSecondary">
            <a:extLst>
              <a:ext uri="{FF2B5EF4-FFF2-40B4-BE49-F238E27FC236}">
                <a16:creationId xmlns:a16="http://schemas.microsoft.com/office/drawing/2014/main" id="{4161295F-23BF-4638-98E2-7A97131B816C}"/>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5" name="titleTextColor" hidden="1">
            <a:extLst>
              <a:ext uri="{FF2B5EF4-FFF2-40B4-BE49-F238E27FC236}">
                <a16:creationId xmlns:a16="http://schemas.microsoft.com/office/drawing/2014/main" id="{AAAB364D-EA3D-485C-AB3F-7356D22753F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
        <p:nvSpPr>
          <p:cNvPr id="17" name="Tittel 1">
            <a:extLst>
              <a:ext uri="{FF2B5EF4-FFF2-40B4-BE49-F238E27FC236}">
                <a16:creationId xmlns:a16="http://schemas.microsoft.com/office/drawing/2014/main" id="{33AA4727-17D3-764F-AB2F-7A70EF70E5A8}"/>
              </a:ext>
            </a:extLst>
          </p:cNvPr>
          <p:cNvSpPr>
            <a:spLocks noGrp="1"/>
          </p:cNvSpPr>
          <p:nvPr>
            <p:ph type="title" hasCustomPrompt="1"/>
          </p:nvPr>
        </p:nvSpPr>
        <p:spPr>
          <a:xfrm>
            <a:off x="838201" y="953532"/>
            <a:ext cx="3309929" cy="786369"/>
          </a:xfrm>
        </p:spPr>
        <p:txBody>
          <a:bodyPr/>
          <a:lstStyle>
            <a:lvl1pPr>
              <a:defRPr sz="2800">
                <a:solidFill>
                  <a:schemeClr val="accent4"/>
                </a:solidFill>
              </a:defRPr>
            </a:lvl1pPr>
          </a:lstStyle>
          <a:p>
            <a:r>
              <a:rPr lang="nb-NO"/>
              <a:t>Klikk for å redigere overskrift</a:t>
            </a:r>
          </a:p>
        </p:txBody>
      </p:sp>
      <p:sp>
        <p:nvSpPr>
          <p:cNvPr id="18" name="Plassholder for tekst 10">
            <a:extLst>
              <a:ext uri="{FF2B5EF4-FFF2-40B4-BE49-F238E27FC236}">
                <a16:creationId xmlns:a16="http://schemas.microsoft.com/office/drawing/2014/main" id="{3686BB6E-9456-2E42-963B-391843C12D70}"/>
              </a:ext>
            </a:extLst>
          </p:cNvPr>
          <p:cNvSpPr>
            <a:spLocks noGrp="1"/>
          </p:cNvSpPr>
          <p:nvPr>
            <p:ph type="body" sz="quarter" idx="17" hasCustomPrompt="1"/>
          </p:nvPr>
        </p:nvSpPr>
        <p:spPr>
          <a:xfrm>
            <a:off x="838200" y="1744663"/>
            <a:ext cx="3309929" cy="246221"/>
          </a:xfrm>
        </p:spPr>
        <p:txBody>
          <a:bodyPr wrap="square">
            <a:spAutoFit/>
          </a:bodyPr>
          <a:lstStyle>
            <a:lvl1pPr marL="0" indent="0">
              <a:buNone/>
              <a:defRPr sz="1600" b="0">
                <a:solidFill>
                  <a:schemeClr val="accent1"/>
                </a:solidFill>
                <a:latin typeface="+mn-lt"/>
              </a:defRPr>
            </a:lvl1pPr>
          </a:lstStyle>
          <a:p>
            <a:pPr lvl="0"/>
            <a:r>
              <a:rPr lang="nb-NO"/>
              <a:t>Undertittel</a:t>
            </a:r>
          </a:p>
        </p:txBody>
      </p:sp>
    </p:spTree>
    <p:extLst>
      <p:ext uri="{BB962C8B-B14F-4D97-AF65-F5344CB8AC3E}">
        <p14:creationId xmlns:p14="http://schemas.microsoft.com/office/powerpoint/2010/main" val="12071299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kst og 2 smale bilder">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7" name="Plassholder for tekst 6">
            <a:extLst>
              <a:ext uri="{FF2B5EF4-FFF2-40B4-BE49-F238E27FC236}">
                <a16:creationId xmlns:a16="http://schemas.microsoft.com/office/drawing/2014/main" id="{BE4FA14C-4693-41E9-8F57-70C4B8BC2F1B}"/>
              </a:ext>
            </a:extLst>
          </p:cNvPr>
          <p:cNvSpPr>
            <a:spLocks noGrp="1"/>
          </p:cNvSpPr>
          <p:nvPr>
            <p:ph type="body" sz="quarter" idx="15" hasCustomPrompt="1"/>
          </p:nvPr>
        </p:nvSpPr>
        <p:spPr>
          <a:xfrm>
            <a:off x="838255" y="2762250"/>
            <a:ext cx="3314915" cy="2804319"/>
          </a:xfrm>
        </p:spPr>
        <p:txBody>
          <a:bodyPr/>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bilde 2">
            <a:extLst>
              <a:ext uri="{FF2B5EF4-FFF2-40B4-BE49-F238E27FC236}">
                <a16:creationId xmlns:a16="http://schemas.microsoft.com/office/drawing/2014/main" id="{68CF455B-82ED-44CF-9894-2DC87882AA99}"/>
              </a:ext>
            </a:extLst>
          </p:cNvPr>
          <p:cNvSpPr>
            <a:spLocks noGrp="1"/>
          </p:cNvSpPr>
          <p:nvPr>
            <p:ph type="pic" sz="quarter" idx="18" hasCustomPrompt="1"/>
          </p:nvPr>
        </p:nvSpPr>
        <p:spPr>
          <a:xfrm>
            <a:off x="8384927" y="254431"/>
            <a:ext cx="3563002" cy="5923968"/>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3" name="Plassholder for bilde 2">
            <a:extLst>
              <a:ext uri="{FF2B5EF4-FFF2-40B4-BE49-F238E27FC236}">
                <a16:creationId xmlns:a16="http://schemas.microsoft.com/office/drawing/2014/main" id="{5BC1383A-7FC5-48BE-A3FD-3D3AA03BCDCD}"/>
              </a:ext>
            </a:extLst>
          </p:cNvPr>
          <p:cNvSpPr>
            <a:spLocks noGrp="1"/>
          </p:cNvSpPr>
          <p:nvPr>
            <p:ph type="pic" sz="quarter" idx="19" hasCustomPrompt="1"/>
          </p:nvPr>
        </p:nvSpPr>
        <p:spPr>
          <a:xfrm>
            <a:off x="4784243" y="254431"/>
            <a:ext cx="3563002" cy="5923968"/>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4" name="shapeFillSecondary">
            <a:extLst>
              <a:ext uri="{FF2B5EF4-FFF2-40B4-BE49-F238E27FC236}">
                <a16:creationId xmlns:a16="http://schemas.microsoft.com/office/drawing/2014/main" id="{5005B7D6-E1C5-4E63-BD80-619A6E45B934}"/>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5" name="titleTextColor" hidden="1">
            <a:extLst>
              <a:ext uri="{FF2B5EF4-FFF2-40B4-BE49-F238E27FC236}">
                <a16:creationId xmlns:a16="http://schemas.microsoft.com/office/drawing/2014/main" id="{23BD3B86-886D-4512-ADA1-313603A9CBF5}"/>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
        <p:nvSpPr>
          <p:cNvPr id="16" name="Tittel 1">
            <a:extLst>
              <a:ext uri="{FF2B5EF4-FFF2-40B4-BE49-F238E27FC236}">
                <a16:creationId xmlns:a16="http://schemas.microsoft.com/office/drawing/2014/main" id="{51384D39-C834-5843-9AAD-79FA06B2A9F3}"/>
              </a:ext>
            </a:extLst>
          </p:cNvPr>
          <p:cNvSpPr>
            <a:spLocks noGrp="1"/>
          </p:cNvSpPr>
          <p:nvPr>
            <p:ph type="title" hasCustomPrompt="1"/>
          </p:nvPr>
        </p:nvSpPr>
        <p:spPr>
          <a:xfrm>
            <a:off x="838201" y="953532"/>
            <a:ext cx="3309929" cy="786369"/>
          </a:xfrm>
        </p:spPr>
        <p:txBody>
          <a:bodyPr/>
          <a:lstStyle>
            <a:lvl1pPr>
              <a:defRPr sz="2800">
                <a:solidFill>
                  <a:schemeClr val="accent4"/>
                </a:solidFill>
              </a:defRPr>
            </a:lvl1pPr>
          </a:lstStyle>
          <a:p>
            <a:r>
              <a:rPr lang="nb-NO"/>
              <a:t>Klikk for å redigere overskrift</a:t>
            </a:r>
          </a:p>
        </p:txBody>
      </p:sp>
      <p:sp>
        <p:nvSpPr>
          <p:cNvPr id="17" name="Plassholder for tekst 10">
            <a:extLst>
              <a:ext uri="{FF2B5EF4-FFF2-40B4-BE49-F238E27FC236}">
                <a16:creationId xmlns:a16="http://schemas.microsoft.com/office/drawing/2014/main" id="{6E2883B7-F9D1-6D48-A7B4-7A56E90CBE33}"/>
              </a:ext>
            </a:extLst>
          </p:cNvPr>
          <p:cNvSpPr>
            <a:spLocks noGrp="1"/>
          </p:cNvSpPr>
          <p:nvPr>
            <p:ph type="body" sz="quarter" idx="17" hasCustomPrompt="1"/>
          </p:nvPr>
        </p:nvSpPr>
        <p:spPr>
          <a:xfrm>
            <a:off x="838200" y="1744663"/>
            <a:ext cx="3309929" cy="246221"/>
          </a:xfrm>
        </p:spPr>
        <p:txBody>
          <a:bodyPr wrap="square">
            <a:spAutoFit/>
          </a:bodyPr>
          <a:lstStyle>
            <a:lvl1pPr marL="0" indent="0">
              <a:buNone/>
              <a:defRPr sz="1600" b="0">
                <a:solidFill>
                  <a:schemeClr val="accent1"/>
                </a:solidFill>
                <a:latin typeface="+mn-lt"/>
              </a:defRPr>
            </a:lvl1pPr>
          </a:lstStyle>
          <a:p>
            <a:pPr lvl="0"/>
            <a:r>
              <a:rPr lang="nb-NO"/>
              <a:t>Undertittel</a:t>
            </a:r>
          </a:p>
        </p:txBody>
      </p:sp>
    </p:spTree>
    <p:extLst>
      <p:ext uri="{BB962C8B-B14F-4D97-AF65-F5344CB8AC3E}">
        <p14:creationId xmlns:p14="http://schemas.microsoft.com/office/powerpoint/2010/main" val="11757434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kst og 2 brede bilder">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7" name="Plassholder for tekst 6">
            <a:extLst>
              <a:ext uri="{FF2B5EF4-FFF2-40B4-BE49-F238E27FC236}">
                <a16:creationId xmlns:a16="http://schemas.microsoft.com/office/drawing/2014/main" id="{BE4FA14C-4693-41E9-8F57-70C4B8BC2F1B}"/>
              </a:ext>
            </a:extLst>
          </p:cNvPr>
          <p:cNvSpPr>
            <a:spLocks noGrp="1"/>
          </p:cNvSpPr>
          <p:nvPr>
            <p:ph type="body" sz="quarter" idx="15" hasCustomPrompt="1"/>
          </p:nvPr>
        </p:nvSpPr>
        <p:spPr>
          <a:xfrm>
            <a:off x="838255" y="2762250"/>
            <a:ext cx="3314915" cy="2804319"/>
          </a:xfrm>
        </p:spPr>
        <p:txBody>
          <a:bodyPr/>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3" name="Plassholder for bilde 2">
            <a:extLst>
              <a:ext uri="{FF2B5EF4-FFF2-40B4-BE49-F238E27FC236}">
                <a16:creationId xmlns:a16="http://schemas.microsoft.com/office/drawing/2014/main" id="{5BC1383A-7FC5-48BE-A3FD-3D3AA03BCDCD}"/>
              </a:ext>
            </a:extLst>
          </p:cNvPr>
          <p:cNvSpPr>
            <a:spLocks noGrp="1"/>
          </p:cNvSpPr>
          <p:nvPr>
            <p:ph type="pic" sz="quarter" idx="19" hasCustomPrompt="1"/>
          </p:nvPr>
        </p:nvSpPr>
        <p:spPr>
          <a:xfrm>
            <a:off x="4784243" y="254431"/>
            <a:ext cx="7165642" cy="2936445"/>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4" name="Plassholder for bilde 2">
            <a:extLst>
              <a:ext uri="{FF2B5EF4-FFF2-40B4-BE49-F238E27FC236}">
                <a16:creationId xmlns:a16="http://schemas.microsoft.com/office/drawing/2014/main" id="{8A778D08-759B-4ECB-B03C-190F5D062D73}"/>
              </a:ext>
            </a:extLst>
          </p:cNvPr>
          <p:cNvSpPr>
            <a:spLocks noGrp="1"/>
          </p:cNvSpPr>
          <p:nvPr>
            <p:ph type="pic" sz="quarter" idx="20" hasCustomPrompt="1"/>
          </p:nvPr>
        </p:nvSpPr>
        <p:spPr>
          <a:xfrm>
            <a:off x="4784243" y="3224768"/>
            <a:ext cx="7165642" cy="2936445"/>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16" name="shapeFillSecondary">
            <a:extLst>
              <a:ext uri="{FF2B5EF4-FFF2-40B4-BE49-F238E27FC236}">
                <a16:creationId xmlns:a16="http://schemas.microsoft.com/office/drawing/2014/main" id="{0335E491-8075-414A-A7DE-6CF8779580C2}"/>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5" name="titleTextColor" hidden="1">
            <a:extLst>
              <a:ext uri="{FF2B5EF4-FFF2-40B4-BE49-F238E27FC236}">
                <a16:creationId xmlns:a16="http://schemas.microsoft.com/office/drawing/2014/main" id="{2B6E2C29-3115-467B-849F-0E90189331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
        <p:nvSpPr>
          <p:cNvPr id="17" name="Tittel 1">
            <a:extLst>
              <a:ext uri="{FF2B5EF4-FFF2-40B4-BE49-F238E27FC236}">
                <a16:creationId xmlns:a16="http://schemas.microsoft.com/office/drawing/2014/main" id="{F4D0BD01-4AF1-9F40-AD41-6945D58CF1F3}"/>
              </a:ext>
            </a:extLst>
          </p:cNvPr>
          <p:cNvSpPr>
            <a:spLocks noGrp="1"/>
          </p:cNvSpPr>
          <p:nvPr>
            <p:ph type="title" hasCustomPrompt="1"/>
          </p:nvPr>
        </p:nvSpPr>
        <p:spPr>
          <a:xfrm>
            <a:off x="838201" y="953532"/>
            <a:ext cx="3309929" cy="786369"/>
          </a:xfrm>
        </p:spPr>
        <p:txBody>
          <a:bodyPr/>
          <a:lstStyle>
            <a:lvl1pPr>
              <a:defRPr sz="2800">
                <a:solidFill>
                  <a:schemeClr val="accent4"/>
                </a:solidFill>
              </a:defRPr>
            </a:lvl1pPr>
          </a:lstStyle>
          <a:p>
            <a:r>
              <a:rPr lang="nb-NO"/>
              <a:t>Klikk for å redigere overskrift</a:t>
            </a:r>
          </a:p>
        </p:txBody>
      </p:sp>
      <p:sp>
        <p:nvSpPr>
          <p:cNvPr id="18" name="Plassholder for tekst 10">
            <a:extLst>
              <a:ext uri="{FF2B5EF4-FFF2-40B4-BE49-F238E27FC236}">
                <a16:creationId xmlns:a16="http://schemas.microsoft.com/office/drawing/2014/main" id="{600A5960-C67A-EF4D-BADC-5D30F5A2014C}"/>
              </a:ext>
            </a:extLst>
          </p:cNvPr>
          <p:cNvSpPr>
            <a:spLocks noGrp="1"/>
          </p:cNvSpPr>
          <p:nvPr>
            <p:ph type="body" sz="quarter" idx="17" hasCustomPrompt="1"/>
          </p:nvPr>
        </p:nvSpPr>
        <p:spPr>
          <a:xfrm>
            <a:off x="838200" y="1744663"/>
            <a:ext cx="3309929" cy="246221"/>
          </a:xfrm>
        </p:spPr>
        <p:txBody>
          <a:bodyPr wrap="square">
            <a:spAutoFit/>
          </a:bodyPr>
          <a:lstStyle>
            <a:lvl1pPr marL="0" indent="0">
              <a:buNone/>
              <a:defRPr sz="1600" b="0">
                <a:solidFill>
                  <a:schemeClr val="accent1"/>
                </a:solidFill>
                <a:latin typeface="+mn-lt"/>
              </a:defRPr>
            </a:lvl1pPr>
          </a:lstStyle>
          <a:p>
            <a:pPr lvl="0"/>
            <a:r>
              <a:rPr lang="nb-NO"/>
              <a:t>Undertittel</a:t>
            </a:r>
          </a:p>
        </p:txBody>
      </p:sp>
    </p:spTree>
    <p:extLst>
      <p:ext uri="{BB962C8B-B14F-4D97-AF65-F5344CB8AC3E}">
        <p14:creationId xmlns:p14="http://schemas.microsoft.com/office/powerpoint/2010/main" val="22363813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Heldekk bilde">
    <p:bg>
      <p:bgPr>
        <a:solidFill>
          <a:srgbClr val="F2F3F4"/>
        </a:solidFill>
        <a:effectLst/>
      </p:bgPr>
    </p:bg>
    <p:spTree>
      <p:nvGrpSpPr>
        <p:cNvPr id="1" name=""/>
        <p:cNvGrpSpPr/>
        <p:nvPr/>
      </p:nvGrpSpPr>
      <p:grpSpPr>
        <a:xfrm>
          <a:off x="0" y="0"/>
          <a:ext cx="0" cy="0"/>
          <a:chOff x="0" y="0"/>
          <a:chExt cx="0" cy="0"/>
        </a:xfrm>
      </p:grpSpPr>
      <p:sp>
        <p:nvSpPr>
          <p:cNvPr id="9" name="Plassholder for bilde 8">
            <a:extLst>
              <a:ext uri="{FF2B5EF4-FFF2-40B4-BE49-F238E27FC236}">
                <a16:creationId xmlns:a16="http://schemas.microsoft.com/office/drawing/2014/main" id="{3864B9C4-8AE4-4816-8B45-88BD9B861AC1}"/>
              </a:ext>
            </a:extLst>
          </p:cNvPr>
          <p:cNvSpPr>
            <a:spLocks noGrp="1"/>
          </p:cNvSpPr>
          <p:nvPr>
            <p:ph type="pic" sz="quarter" idx="18" hasCustomPrompt="1"/>
          </p:nvPr>
        </p:nvSpPr>
        <p:spPr>
          <a:xfrm>
            <a:off x="253620" y="255621"/>
            <a:ext cx="11694309" cy="5923968"/>
          </a:xfrm>
          <a:custGeom>
            <a:avLst/>
            <a:gdLst>
              <a:gd name="connsiteX0" fmla="*/ 3894510 w 11694309"/>
              <a:gd name="connsiteY0" fmla="*/ 0 h 5923968"/>
              <a:gd name="connsiteX1" fmla="*/ 11694309 w 11694309"/>
              <a:gd name="connsiteY1" fmla="*/ 0 h 5923968"/>
              <a:gd name="connsiteX2" fmla="*/ 11694309 w 11694309"/>
              <a:gd name="connsiteY2" fmla="*/ 5923968 h 5923968"/>
              <a:gd name="connsiteX3" fmla="*/ 0 w 11694309"/>
              <a:gd name="connsiteY3" fmla="*/ 5923968 h 5923968"/>
              <a:gd name="connsiteX4" fmla="*/ 0 w 11694309"/>
              <a:gd name="connsiteY4" fmla="*/ 125379 h 5923968"/>
              <a:gd name="connsiteX5" fmla="*/ 3768216 w 11694309"/>
              <a:gd name="connsiteY5" fmla="*/ 125379 h 5923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94309" h="5923968">
                <a:moveTo>
                  <a:pt x="3894510" y="0"/>
                </a:moveTo>
                <a:lnTo>
                  <a:pt x="11694309" y="0"/>
                </a:lnTo>
                <a:lnTo>
                  <a:pt x="11694309" y="5923968"/>
                </a:lnTo>
                <a:lnTo>
                  <a:pt x="0" y="5923968"/>
                </a:lnTo>
                <a:lnTo>
                  <a:pt x="0" y="125379"/>
                </a:lnTo>
                <a:lnTo>
                  <a:pt x="3768216" y="125379"/>
                </a:lnTo>
                <a:close/>
              </a:path>
            </a:pathLst>
          </a:custGeom>
          <a:solidFill>
            <a:schemeClr val="bg1">
              <a:lumMod val="75000"/>
            </a:schemeClr>
          </a:solidFill>
        </p:spPr>
        <p:txBody>
          <a:bodyPr wrap="square" lIns="0" tIns="0" rIns="0" bIns="0" anchor="ctr" anchorCtr="0">
            <a:noAutofit/>
          </a:bodyPr>
          <a:lstStyle>
            <a:lvl1pPr marL="0" indent="0" algn="ctr">
              <a:buFontTx/>
              <a:buNone/>
              <a:defRPr/>
            </a:lvl1pPr>
          </a:lstStyle>
          <a:p>
            <a:r>
              <a:rPr lang="en-GB"/>
              <a:t>Klikk på ikonet for å sette inn bilde</a:t>
            </a:r>
            <a:endParaRPr lang="nb-NO"/>
          </a:p>
        </p:txBody>
      </p:sp>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0" name="shapeFillSecondary">
            <a:extLst>
              <a:ext uri="{FF2B5EF4-FFF2-40B4-BE49-F238E27FC236}">
                <a16:creationId xmlns:a16="http://schemas.microsoft.com/office/drawing/2014/main" id="{0110BF6C-1CA1-4C9E-9FD1-777B83216258}"/>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Tree>
    <p:extLst>
      <p:ext uri="{BB962C8B-B14F-4D97-AF65-F5344CB8AC3E}">
        <p14:creationId xmlns:p14="http://schemas.microsoft.com/office/powerpoint/2010/main" val="6055597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eldekk bilde med topptekst - turkis">
    <p:bg>
      <p:bgPr>
        <a:solidFill>
          <a:srgbClr val="F2F3F4"/>
        </a:solidFill>
        <a:effectLst/>
      </p:bgPr>
    </p:bg>
    <p:spTree>
      <p:nvGrpSpPr>
        <p:cNvPr id="1" name=""/>
        <p:cNvGrpSpPr/>
        <p:nvPr/>
      </p:nvGrpSpPr>
      <p:grpSpPr>
        <a:xfrm>
          <a:off x="0" y="0"/>
          <a:ext cx="0" cy="0"/>
          <a:chOff x="0" y="0"/>
          <a:chExt cx="0" cy="0"/>
        </a:xfrm>
      </p:grpSpPr>
      <p:sp>
        <p:nvSpPr>
          <p:cNvPr id="16" name="Plassholder for bilde 2">
            <a:extLst>
              <a:ext uri="{FF2B5EF4-FFF2-40B4-BE49-F238E27FC236}">
                <a16:creationId xmlns:a16="http://schemas.microsoft.com/office/drawing/2014/main" id="{7157A8AC-412C-4BE8-B26D-8F132D9BFFD7}"/>
              </a:ext>
            </a:extLst>
          </p:cNvPr>
          <p:cNvSpPr>
            <a:spLocks noGrp="1"/>
          </p:cNvSpPr>
          <p:nvPr>
            <p:ph type="pic" sz="quarter" idx="18" hasCustomPrompt="1"/>
          </p:nvPr>
        </p:nvSpPr>
        <p:spPr>
          <a:xfrm>
            <a:off x="253620" y="254431"/>
            <a:ext cx="11694309" cy="5923968"/>
          </a:xfrm>
          <a:prstGeom prst="rect">
            <a:avLst/>
          </a:prstGeom>
          <a:solidFill>
            <a:schemeClr val="bg1">
              <a:lumMod val="75000"/>
            </a:schemeClr>
          </a:solidFill>
        </p:spPr>
        <p:txBody>
          <a:bodyPr lIns="0" tIns="0" rIns="0" bIns="0" anchor="ctr" anchorCtr="0"/>
          <a:lstStyle>
            <a:lvl1pPr marL="0" indent="0" algn="ctr">
              <a:buFontTx/>
              <a:buNone/>
              <a:defRPr/>
            </a:lvl1pPr>
          </a:lstStyle>
          <a:p>
            <a:r>
              <a:rPr lang="en-GB"/>
              <a:t>Klikk på ikonet for å sette inn bilde</a:t>
            </a:r>
            <a:endParaRPr lang="nb-NO"/>
          </a:p>
        </p:txBody>
      </p:sp>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pic>
        <p:nvPicPr>
          <p:cNvPr id="12" name="Bilde 11">
            <a:extLst>
              <a:ext uri="{FF2B5EF4-FFF2-40B4-BE49-F238E27FC236}">
                <a16:creationId xmlns:a16="http://schemas.microsoft.com/office/drawing/2014/main" id="{F8B1886B-C8F8-42D3-9F44-DFA96C58C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5" name="Text Placeholder 2">
            <a:extLst>
              <a:ext uri="{FF2B5EF4-FFF2-40B4-BE49-F238E27FC236}">
                <a16:creationId xmlns:a16="http://schemas.microsoft.com/office/drawing/2014/main" id="{EA837051-BB1E-48E6-8DA5-5752E472576A}"/>
              </a:ext>
            </a:extLst>
          </p:cNvPr>
          <p:cNvSpPr>
            <a:spLocks noGrp="1"/>
          </p:cNvSpPr>
          <p:nvPr>
            <p:ph type="body" sz="quarter" idx="20" hasCustomPrompt="1"/>
          </p:nvPr>
        </p:nvSpPr>
        <p:spPr>
          <a:xfrm>
            <a:off x="253619" y="254431"/>
            <a:ext cx="3069505" cy="630154"/>
          </a:xfrm>
          <a:blipFill dpi="0" rotWithShape="1">
            <a:blip r:embed="rId3"/>
            <a:srcRect/>
            <a:tile tx="0" ty="0" sx="100000" sy="100000" flip="none" algn="tr"/>
          </a:blipFill>
        </p:spPr>
        <p:txBody>
          <a:bodyPr wrap="none" lIns="612000" tIns="108000" rIns="828000" bIns="36000" anchor="ctr">
            <a:spAutoFit/>
          </a:bodyPr>
          <a:lstStyle>
            <a:lvl1pPr marL="0" indent="0">
              <a:buNone/>
              <a:defRPr sz="3150" b="0">
                <a:solidFill>
                  <a:schemeClr val="bg1"/>
                </a:solidFill>
                <a:latin typeface="+mj-lt"/>
              </a:defRPr>
            </a:lvl1pPr>
          </a:lstStyle>
          <a:p>
            <a:pPr lvl="0"/>
            <a:r>
              <a:rPr lang="nb-NO"/>
              <a:t>Bildetekst</a:t>
            </a:r>
          </a:p>
        </p:txBody>
      </p:sp>
    </p:spTree>
    <p:extLst>
      <p:ext uri="{BB962C8B-B14F-4D97-AF65-F5344CB8AC3E}">
        <p14:creationId xmlns:p14="http://schemas.microsoft.com/office/powerpoint/2010/main" val="17634365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tel og tekst - hvit bakgrunn">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2" name="Tittel 1">
            <a:extLst>
              <a:ext uri="{FF2B5EF4-FFF2-40B4-BE49-F238E27FC236}">
                <a16:creationId xmlns:a16="http://schemas.microsoft.com/office/drawing/2014/main" id="{2646490C-0C53-485B-91D3-5EFF8383CBF8}"/>
              </a:ext>
            </a:extLst>
          </p:cNvPr>
          <p:cNvSpPr>
            <a:spLocks noGrp="1"/>
          </p:cNvSpPr>
          <p:nvPr>
            <p:ph type="title" hasCustomPrompt="1"/>
          </p:nvPr>
        </p:nvSpPr>
        <p:spPr>
          <a:xfrm>
            <a:off x="838201" y="1341330"/>
            <a:ext cx="10515600" cy="398571"/>
          </a:xfrm>
        </p:spPr>
        <p:txBody>
          <a:bodyPr/>
          <a:lstStyle>
            <a:lvl1pPr>
              <a:defRPr sz="2800">
                <a:solidFill>
                  <a:schemeClr val="accent4"/>
                </a:solidFill>
              </a:defRPr>
            </a:lvl1pPr>
          </a:lstStyle>
          <a:p>
            <a:r>
              <a:rPr lang="nb-NO"/>
              <a:t>Klikk for å redigere overskrift</a:t>
            </a:r>
          </a:p>
        </p:txBody>
      </p:sp>
      <p:sp>
        <p:nvSpPr>
          <p:cNvPr id="11" name="Plassholder for tekst 10">
            <a:extLst>
              <a:ext uri="{FF2B5EF4-FFF2-40B4-BE49-F238E27FC236}">
                <a16:creationId xmlns:a16="http://schemas.microsoft.com/office/drawing/2014/main" id="{72DB7FC0-DFED-445C-8C10-9500D40C990A}"/>
              </a:ext>
            </a:extLst>
          </p:cNvPr>
          <p:cNvSpPr>
            <a:spLocks noGrp="1"/>
          </p:cNvSpPr>
          <p:nvPr>
            <p:ph type="body" sz="quarter" idx="17" hasCustomPrompt="1"/>
          </p:nvPr>
        </p:nvSpPr>
        <p:spPr>
          <a:xfrm>
            <a:off x="838200" y="1744663"/>
            <a:ext cx="10515601" cy="246221"/>
          </a:xfrm>
        </p:spPr>
        <p:txBody>
          <a:bodyPr>
            <a:spAutoFit/>
          </a:bodyPr>
          <a:lstStyle>
            <a:lvl1pPr marL="0" indent="0">
              <a:buNone/>
              <a:defRPr sz="1600" b="0">
                <a:solidFill>
                  <a:schemeClr val="accent1"/>
                </a:solidFill>
                <a:latin typeface="+mn-lt"/>
              </a:defRPr>
            </a:lvl1pPr>
          </a:lstStyle>
          <a:p>
            <a:pPr lvl="0"/>
            <a:r>
              <a:rPr lang="nb-NO"/>
              <a:t>Undertittel</a:t>
            </a:r>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innhold 2">
            <a:extLst>
              <a:ext uri="{FF2B5EF4-FFF2-40B4-BE49-F238E27FC236}">
                <a16:creationId xmlns:a16="http://schemas.microsoft.com/office/drawing/2014/main" id="{062D662F-8842-434E-9DF8-92B2066FF4C3}"/>
              </a:ext>
            </a:extLst>
          </p:cNvPr>
          <p:cNvSpPr>
            <a:spLocks noGrp="1"/>
          </p:cNvSpPr>
          <p:nvPr>
            <p:ph sz="quarter" idx="18" hasCustomPrompt="1"/>
          </p:nvPr>
        </p:nvSpPr>
        <p:spPr>
          <a:xfrm>
            <a:off x="838255" y="2762250"/>
            <a:ext cx="10515546" cy="2804319"/>
          </a:xfrm>
          <a:prstGeom prst="rect">
            <a:avLst/>
          </a:prstGeom>
        </p:spPr>
        <p:txBody>
          <a:bodyPr lIns="0" tIns="0" rIns="0" bIns="0"/>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2562311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nhold_Grå_Med_Lilla">
    <p:bg>
      <p:bgPr>
        <a:solidFill>
          <a:srgbClr val="F2F3F5"/>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pic>
        <p:nvPicPr>
          <p:cNvPr id="9" name="Bilde 8">
            <a:extLst>
              <a:ext uri="{FF2B5EF4-FFF2-40B4-BE49-F238E27FC236}">
                <a16:creationId xmlns:a16="http://schemas.microsoft.com/office/drawing/2014/main" id="{CB902C4C-FA91-402C-90F3-6429F15C2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1" name="shapeFillSecondary">
            <a:extLst>
              <a:ext uri="{FF2B5EF4-FFF2-40B4-BE49-F238E27FC236}">
                <a16:creationId xmlns:a16="http://schemas.microsoft.com/office/drawing/2014/main" id="{58FA6285-4F0F-4606-8233-F092591FCB4A}"/>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backgroundFillPrimary" hidden="1">
            <a:extLst>
              <a:ext uri="{FF2B5EF4-FFF2-40B4-BE49-F238E27FC236}">
                <a16:creationId xmlns:a16="http://schemas.microsoft.com/office/drawing/2014/main" id="{C4144709-C78E-43F7-ABE1-CE73455CBD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backgroundFillPrimary</a:t>
            </a:r>
            <a:endParaRPr lang="nb-NO"/>
          </a:p>
        </p:txBody>
      </p:sp>
      <p:sp>
        <p:nvSpPr>
          <p:cNvPr id="13" name="Tittel 1">
            <a:extLst>
              <a:ext uri="{FF2B5EF4-FFF2-40B4-BE49-F238E27FC236}">
                <a16:creationId xmlns:a16="http://schemas.microsoft.com/office/drawing/2014/main" id="{8FA8F898-A958-C341-BB85-F992D53BA398}"/>
              </a:ext>
            </a:extLst>
          </p:cNvPr>
          <p:cNvSpPr>
            <a:spLocks noGrp="1"/>
          </p:cNvSpPr>
          <p:nvPr>
            <p:ph type="title" hasCustomPrompt="1"/>
          </p:nvPr>
        </p:nvSpPr>
        <p:spPr>
          <a:xfrm>
            <a:off x="838201" y="1341330"/>
            <a:ext cx="10515600" cy="398571"/>
          </a:xfrm>
        </p:spPr>
        <p:txBody>
          <a:bodyPr/>
          <a:lstStyle>
            <a:lvl1pPr>
              <a:defRPr sz="2800">
                <a:solidFill>
                  <a:schemeClr val="accent2"/>
                </a:solidFill>
              </a:defRPr>
            </a:lvl1pPr>
          </a:lstStyle>
          <a:p>
            <a:r>
              <a:rPr lang="nb-NO"/>
              <a:t>Innhold</a:t>
            </a:r>
          </a:p>
        </p:txBody>
      </p:sp>
      <p:sp>
        <p:nvSpPr>
          <p:cNvPr id="14" name="Subtitle 4">
            <a:extLst>
              <a:ext uri="{FF2B5EF4-FFF2-40B4-BE49-F238E27FC236}">
                <a16:creationId xmlns:a16="http://schemas.microsoft.com/office/drawing/2014/main" id="{36973FDF-2A85-D747-97CA-46A4957A5FB4}"/>
              </a:ext>
            </a:extLst>
          </p:cNvPr>
          <p:cNvSpPr>
            <a:spLocks noGrp="1"/>
          </p:cNvSpPr>
          <p:nvPr>
            <p:ph type="subTitle" idx="1" hasCustomPrompt="1"/>
          </p:nvPr>
        </p:nvSpPr>
        <p:spPr>
          <a:xfrm>
            <a:off x="818115" y="2099357"/>
            <a:ext cx="10515599" cy="3479251"/>
          </a:xfrm>
        </p:spPr>
        <p:txBody>
          <a:bodyPr/>
          <a:lstStyle>
            <a:lvl1pPr marL="342900" indent="-342900">
              <a:buFont typeface="+mj-lt"/>
              <a:buAutoNum type="arabicPeriod"/>
              <a:defRPr lang="en-GB" b="0" i="0" u="none" strike="noStrike">
                <a:solidFill>
                  <a:schemeClr val="tx1"/>
                </a:solidFill>
                <a:effectLst/>
                <a:latin typeface="Titillium Web Light" pitchFamily="2" charset="77"/>
              </a:defRPr>
            </a:lvl1pPr>
          </a:lstStyle>
          <a:p>
            <a:r>
              <a:rPr lang="en-NO" sz="1800"/>
              <a:t>Klikk for å legge inn en innholdsfortegnelse				Side 4</a:t>
            </a:r>
          </a:p>
        </p:txBody>
      </p:sp>
    </p:spTree>
    <p:extLst>
      <p:ext uri="{BB962C8B-B14F-4D97-AF65-F5344CB8AC3E}">
        <p14:creationId xmlns:p14="http://schemas.microsoft.com/office/powerpoint/2010/main" val="22274720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Kun tittel på hvit bakgrunn">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2" name="Tittel 1">
            <a:extLst>
              <a:ext uri="{FF2B5EF4-FFF2-40B4-BE49-F238E27FC236}">
                <a16:creationId xmlns:a16="http://schemas.microsoft.com/office/drawing/2014/main" id="{2646490C-0C53-485B-91D3-5EFF8383CBF8}"/>
              </a:ext>
            </a:extLst>
          </p:cNvPr>
          <p:cNvSpPr>
            <a:spLocks noGrp="1"/>
          </p:cNvSpPr>
          <p:nvPr>
            <p:ph type="title" hasCustomPrompt="1"/>
          </p:nvPr>
        </p:nvSpPr>
        <p:spPr>
          <a:xfrm>
            <a:off x="838201" y="1341330"/>
            <a:ext cx="10515600" cy="398571"/>
          </a:xfrm>
        </p:spPr>
        <p:txBody>
          <a:bodyPr/>
          <a:lstStyle>
            <a:lvl1pPr>
              <a:defRPr sz="2800">
                <a:solidFill>
                  <a:schemeClr val="accent4"/>
                </a:solidFill>
              </a:defRPr>
            </a:lvl1pPr>
          </a:lstStyle>
          <a:p>
            <a:r>
              <a:rPr lang="nb-NO"/>
              <a:t>Klikk for å redigere overskrift</a:t>
            </a:r>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15197457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om side">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391129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iste side - turkis">
    <p:bg>
      <p:bgPr>
        <a:solidFill>
          <a:schemeClr val="accent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122" name="Title 1">
            <a:extLst>
              <a:ext uri="{FF2B5EF4-FFF2-40B4-BE49-F238E27FC236}">
                <a16:creationId xmlns:a16="http://schemas.microsoft.com/office/drawing/2014/main" id="{B936E8EE-D311-4B04-9302-E48A7E393E29}"/>
              </a:ext>
            </a:extLst>
          </p:cNvPr>
          <p:cNvSpPr>
            <a:spLocks noGrp="1"/>
          </p:cNvSpPr>
          <p:nvPr>
            <p:ph type="ctrTitle" hasCustomPrompt="1"/>
          </p:nvPr>
        </p:nvSpPr>
        <p:spPr>
          <a:xfrm>
            <a:off x="818115" y="3888421"/>
            <a:ext cx="10554285" cy="597856"/>
          </a:xfrm>
        </p:spPr>
        <p:txBody>
          <a:bodyPr wrap="square" anchor="b">
            <a:spAutoFit/>
          </a:bodyPr>
          <a:lstStyle>
            <a:lvl1pPr algn="ctr">
              <a:defRPr sz="4200">
                <a:solidFill>
                  <a:schemeClr val="lt1"/>
                </a:solidFill>
              </a:defRPr>
            </a:lvl1pPr>
          </a:lstStyle>
          <a:p>
            <a:r>
              <a:rPr lang="en-US"/>
              <a:t>Takk for oppmerksomheten!</a:t>
            </a:r>
          </a:p>
        </p:txBody>
      </p:sp>
      <p:sp>
        <p:nvSpPr>
          <p:cNvPr id="123" name="Subtitle 2">
            <a:extLst>
              <a:ext uri="{FF2B5EF4-FFF2-40B4-BE49-F238E27FC236}">
                <a16:creationId xmlns:a16="http://schemas.microsoft.com/office/drawing/2014/main" id="{01F0A2A1-78DD-4528-B0EC-EDD5A74F0657}"/>
              </a:ext>
            </a:extLst>
          </p:cNvPr>
          <p:cNvSpPr>
            <a:spLocks noGrp="1"/>
          </p:cNvSpPr>
          <p:nvPr>
            <p:ph type="subTitle" idx="1" hasCustomPrompt="1"/>
          </p:nvPr>
        </p:nvSpPr>
        <p:spPr>
          <a:xfrm>
            <a:off x="818116" y="4524059"/>
            <a:ext cx="10554284" cy="338554"/>
          </a:xfrm>
        </p:spPr>
        <p:txBody>
          <a:bodyPr wrap="square">
            <a:spAutoFit/>
          </a:bodyPr>
          <a:lstStyle>
            <a:lvl1pPr marL="0" indent="0" algn="ctr">
              <a:buNone/>
              <a:defRPr sz="2200" b="0">
                <a:solidFill>
                  <a:schemeClr val="lt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Navn på foredragsholder</a:t>
            </a:r>
            <a:endParaRPr lang="en-US"/>
          </a:p>
        </p:txBody>
      </p:sp>
      <p:pic>
        <p:nvPicPr>
          <p:cNvPr id="9" name="Bilde 8">
            <a:extLst>
              <a:ext uri="{FF2B5EF4-FFF2-40B4-BE49-F238E27FC236}">
                <a16:creationId xmlns:a16="http://schemas.microsoft.com/office/drawing/2014/main" id="{CB902C4C-FA91-402C-90F3-6429F15C2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1" name="shapeFillSecondary">
            <a:extLst>
              <a:ext uri="{FF2B5EF4-FFF2-40B4-BE49-F238E27FC236}">
                <a16:creationId xmlns:a16="http://schemas.microsoft.com/office/drawing/2014/main" id="{58FA6285-4F0F-4606-8233-F092591FCB4A}"/>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backgroundFillPrimary" hidden="1">
            <a:extLst>
              <a:ext uri="{FF2B5EF4-FFF2-40B4-BE49-F238E27FC236}">
                <a16:creationId xmlns:a16="http://schemas.microsoft.com/office/drawing/2014/main" id="{C4144709-C78E-43F7-ABE1-CE73455CBD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backgroundFillPrimary</a:t>
            </a:r>
            <a:endParaRPr lang="nb-NO"/>
          </a:p>
        </p:txBody>
      </p:sp>
    </p:spTree>
    <p:extLst>
      <p:ext uri="{BB962C8B-B14F-4D97-AF65-F5344CB8AC3E}">
        <p14:creationId xmlns:p14="http://schemas.microsoft.com/office/powerpoint/2010/main" val="23656365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iste side - grå">
    <p:bg>
      <p:bgPr>
        <a:solidFill>
          <a:srgbClr val="F2F3F5"/>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122" name="Title 1">
            <a:extLst>
              <a:ext uri="{FF2B5EF4-FFF2-40B4-BE49-F238E27FC236}">
                <a16:creationId xmlns:a16="http://schemas.microsoft.com/office/drawing/2014/main" id="{B936E8EE-D311-4B04-9302-E48A7E393E29}"/>
              </a:ext>
            </a:extLst>
          </p:cNvPr>
          <p:cNvSpPr>
            <a:spLocks noGrp="1"/>
          </p:cNvSpPr>
          <p:nvPr>
            <p:ph type="ctrTitle" hasCustomPrompt="1"/>
          </p:nvPr>
        </p:nvSpPr>
        <p:spPr>
          <a:xfrm>
            <a:off x="818115" y="3888421"/>
            <a:ext cx="10554285" cy="597856"/>
          </a:xfrm>
        </p:spPr>
        <p:txBody>
          <a:bodyPr wrap="square" anchor="b">
            <a:spAutoFit/>
          </a:bodyPr>
          <a:lstStyle>
            <a:lvl1pPr algn="ctr">
              <a:defRPr sz="4200">
                <a:solidFill>
                  <a:schemeClr val="accent4"/>
                </a:solidFill>
              </a:defRPr>
            </a:lvl1pPr>
          </a:lstStyle>
          <a:p>
            <a:r>
              <a:rPr lang="en-US"/>
              <a:t>Takk for oppmerksomheten!</a:t>
            </a:r>
          </a:p>
        </p:txBody>
      </p:sp>
      <p:sp>
        <p:nvSpPr>
          <p:cNvPr id="123" name="Subtitle 2">
            <a:extLst>
              <a:ext uri="{FF2B5EF4-FFF2-40B4-BE49-F238E27FC236}">
                <a16:creationId xmlns:a16="http://schemas.microsoft.com/office/drawing/2014/main" id="{01F0A2A1-78DD-4528-B0EC-EDD5A74F0657}"/>
              </a:ext>
            </a:extLst>
          </p:cNvPr>
          <p:cNvSpPr>
            <a:spLocks noGrp="1"/>
          </p:cNvSpPr>
          <p:nvPr>
            <p:ph type="subTitle" idx="1" hasCustomPrompt="1"/>
          </p:nvPr>
        </p:nvSpPr>
        <p:spPr>
          <a:xfrm>
            <a:off x="818116" y="4524059"/>
            <a:ext cx="10554284" cy="338554"/>
          </a:xfrm>
        </p:spPr>
        <p:txBody>
          <a:bodyPr wrap="square">
            <a:spAutoFit/>
          </a:bodyPr>
          <a:lstStyle>
            <a:lvl1pPr marL="0" indent="0" algn="ctr">
              <a:buNone/>
              <a:defRPr sz="2200" b="0">
                <a:solidFill>
                  <a:schemeClr val="tx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Navn på foredragsholder</a:t>
            </a:r>
            <a:endParaRPr lang="en-US"/>
          </a:p>
        </p:txBody>
      </p:sp>
      <p:pic>
        <p:nvPicPr>
          <p:cNvPr id="9" name="Bilde 8">
            <a:extLst>
              <a:ext uri="{FF2B5EF4-FFF2-40B4-BE49-F238E27FC236}">
                <a16:creationId xmlns:a16="http://schemas.microsoft.com/office/drawing/2014/main" id="{CB902C4C-FA91-402C-90F3-6429F15C2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1" name="shapeFillSecondary">
            <a:extLst>
              <a:ext uri="{FF2B5EF4-FFF2-40B4-BE49-F238E27FC236}">
                <a16:creationId xmlns:a16="http://schemas.microsoft.com/office/drawing/2014/main" id="{58FA6285-4F0F-4606-8233-F092591FCB4A}"/>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backgroundFillPrimary" hidden="1">
            <a:extLst>
              <a:ext uri="{FF2B5EF4-FFF2-40B4-BE49-F238E27FC236}">
                <a16:creationId xmlns:a16="http://schemas.microsoft.com/office/drawing/2014/main" id="{C4144709-C78E-43F7-ABE1-CE73455CBD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backgroundFillPrimary</a:t>
            </a:r>
            <a:endParaRPr lang="nb-NO"/>
          </a:p>
        </p:txBody>
      </p:sp>
    </p:spTree>
    <p:extLst>
      <p:ext uri="{BB962C8B-B14F-4D97-AF65-F5344CB8AC3E}">
        <p14:creationId xmlns:p14="http://schemas.microsoft.com/office/powerpoint/2010/main" val="2739724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telside Grå">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122" name="Title 1">
            <a:extLst>
              <a:ext uri="{FF2B5EF4-FFF2-40B4-BE49-F238E27FC236}">
                <a16:creationId xmlns:a16="http://schemas.microsoft.com/office/drawing/2014/main" id="{B936E8EE-D311-4B04-9302-E48A7E393E29}"/>
              </a:ext>
            </a:extLst>
          </p:cNvPr>
          <p:cNvSpPr>
            <a:spLocks noGrp="1"/>
          </p:cNvSpPr>
          <p:nvPr>
            <p:ph type="ctrTitle" hasCustomPrompt="1"/>
          </p:nvPr>
        </p:nvSpPr>
        <p:spPr>
          <a:xfrm>
            <a:off x="818115" y="3973829"/>
            <a:ext cx="10554285" cy="512448"/>
          </a:xfrm>
        </p:spPr>
        <p:txBody>
          <a:bodyPr wrap="square" anchor="b">
            <a:spAutoFit/>
          </a:bodyPr>
          <a:lstStyle>
            <a:lvl1pPr algn="l">
              <a:defRPr sz="3600">
                <a:solidFill>
                  <a:schemeClr val="accent2"/>
                </a:solidFill>
              </a:defRPr>
            </a:lvl1pPr>
          </a:lstStyle>
          <a:p>
            <a:r>
              <a:rPr lang="en-US" err="1"/>
              <a:t>Klikk for å endre kapittelnavn</a:t>
            </a:r>
            <a:endParaRPr lang="en-US"/>
          </a:p>
        </p:txBody>
      </p:sp>
      <p:sp>
        <p:nvSpPr>
          <p:cNvPr id="123" name="Subtitle 2">
            <a:extLst>
              <a:ext uri="{FF2B5EF4-FFF2-40B4-BE49-F238E27FC236}">
                <a16:creationId xmlns:a16="http://schemas.microsoft.com/office/drawing/2014/main" id="{01F0A2A1-78DD-4528-B0EC-EDD5A74F0657}"/>
              </a:ext>
            </a:extLst>
          </p:cNvPr>
          <p:cNvSpPr>
            <a:spLocks noGrp="1"/>
          </p:cNvSpPr>
          <p:nvPr>
            <p:ph type="subTitle" idx="1" hasCustomPrompt="1"/>
          </p:nvPr>
        </p:nvSpPr>
        <p:spPr>
          <a:xfrm>
            <a:off x="818116" y="4524059"/>
            <a:ext cx="10554285" cy="338554"/>
          </a:xfrm>
        </p:spPr>
        <p:txBody>
          <a:bodyPr wrap="square">
            <a:spAutoFit/>
          </a:bodyPr>
          <a:lstStyle>
            <a:lvl1pPr marL="0" indent="0" algn="l">
              <a:buNone/>
              <a:defRPr sz="2200" b="0">
                <a:solidFill>
                  <a:schemeClr val="accent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Undertittel</a:t>
            </a:r>
            <a:endParaRPr lang="en-US"/>
          </a:p>
        </p:txBody>
      </p:sp>
      <p:pic>
        <p:nvPicPr>
          <p:cNvPr id="12" name="Bilde 11">
            <a:extLst>
              <a:ext uri="{FF2B5EF4-FFF2-40B4-BE49-F238E27FC236}">
                <a16:creationId xmlns:a16="http://schemas.microsoft.com/office/drawing/2014/main" id="{D02A66EC-8522-4DFF-BA28-B3B97CB76F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0" name="shapeFillSecondary">
            <a:extLst>
              <a:ext uri="{FF2B5EF4-FFF2-40B4-BE49-F238E27FC236}">
                <a16:creationId xmlns:a16="http://schemas.microsoft.com/office/drawing/2014/main" id="{A3001DC7-EA1E-4A5E-AED5-EAD10406ACF8}"/>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1" name="titleTextColor" hidden="1">
            <a:extLst>
              <a:ext uri="{FF2B5EF4-FFF2-40B4-BE49-F238E27FC236}">
                <a16:creationId xmlns:a16="http://schemas.microsoft.com/office/drawing/2014/main" id="{8BD18109-A314-49AB-851F-E8FF855FBD54}"/>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696920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telside Lilla">
    <p:bg>
      <p:bgPr>
        <a:solidFill>
          <a:schemeClr val="accent1"/>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122" name="Title 1">
            <a:extLst>
              <a:ext uri="{FF2B5EF4-FFF2-40B4-BE49-F238E27FC236}">
                <a16:creationId xmlns:a16="http://schemas.microsoft.com/office/drawing/2014/main" id="{B936E8EE-D311-4B04-9302-E48A7E393E29}"/>
              </a:ext>
            </a:extLst>
          </p:cNvPr>
          <p:cNvSpPr>
            <a:spLocks noGrp="1"/>
          </p:cNvSpPr>
          <p:nvPr>
            <p:ph type="ctrTitle" hasCustomPrompt="1"/>
          </p:nvPr>
        </p:nvSpPr>
        <p:spPr>
          <a:xfrm>
            <a:off x="818115" y="3973829"/>
            <a:ext cx="10554285" cy="512448"/>
          </a:xfrm>
        </p:spPr>
        <p:txBody>
          <a:bodyPr wrap="square" anchor="b">
            <a:spAutoFit/>
          </a:bodyPr>
          <a:lstStyle>
            <a:lvl1pPr algn="l">
              <a:defRPr sz="3600">
                <a:solidFill>
                  <a:schemeClr val="lt1"/>
                </a:solidFill>
              </a:defRPr>
            </a:lvl1pPr>
          </a:lstStyle>
          <a:p>
            <a:r>
              <a:rPr lang="en-US" err="1"/>
              <a:t>Klikk for å endre kapittelnavn</a:t>
            </a:r>
            <a:endParaRPr lang="en-US"/>
          </a:p>
        </p:txBody>
      </p:sp>
      <p:sp>
        <p:nvSpPr>
          <p:cNvPr id="123" name="Subtitle 2">
            <a:extLst>
              <a:ext uri="{FF2B5EF4-FFF2-40B4-BE49-F238E27FC236}">
                <a16:creationId xmlns:a16="http://schemas.microsoft.com/office/drawing/2014/main" id="{01F0A2A1-78DD-4528-B0EC-EDD5A74F0657}"/>
              </a:ext>
            </a:extLst>
          </p:cNvPr>
          <p:cNvSpPr>
            <a:spLocks noGrp="1"/>
          </p:cNvSpPr>
          <p:nvPr>
            <p:ph type="subTitle" idx="1" hasCustomPrompt="1"/>
          </p:nvPr>
        </p:nvSpPr>
        <p:spPr>
          <a:xfrm>
            <a:off x="818116" y="4524059"/>
            <a:ext cx="10554285" cy="338554"/>
          </a:xfrm>
        </p:spPr>
        <p:txBody>
          <a:bodyPr wrap="square">
            <a:spAutoFit/>
          </a:bodyPr>
          <a:lstStyle>
            <a:lvl1pPr marL="0" indent="0" algn="l">
              <a:buNone/>
              <a:defRPr sz="2200" b="0">
                <a:solidFill>
                  <a:schemeClr val="lt1"/>
                </a:solidFill>
                <a:latin typeface="+mn-lt"/>
              </a:defRPr>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n-US" err="1"/>
              <a:t>Undertittel</a:t>
            </a:r>
            <a:endParaRPr lang="en-US"/>
          </a:p>
        </p:txBody>
      </p:sp>
      <p:pic>
        <p:nvPicPr>
          <p:cNvPr id="9" name="Bilde 8">
            <a:extLst>
              <a:ext uri="{FF2B5EF4-FFF2-40B4-BE49-F238E27FC236}">
                <a16:creationId xmlns:a16="http://schemas.microsoft.com/office/drawing/2014/main" id="{CB902C4C-FA91-402C-90F3-6429F15C2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1" name="shapeFillSecondary">
            <a:extLst>
              <a:ext uri="{FF2B5EF4-FFF2-40B4-BE49-F238E27FC236}">
                <a16:creationId xmlns:a16="http://schemas.microsoft.com/office/drawing/2014/main" id="{58FA6285-4F0F-4606-8233-F092591FCB4A}"/>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backgroundFillPrimary" hidden="1">
            <a:extLst>
              <a:ext uri="{FF2B5EF4-FFF2-40B4-BE49-F238E27FC236}">
                <a16:creationId xmlns:a16="http://schemas.microsoft.com/office/drawing/2014/main" id="{C4144709-C78E-43F7-ABE1-CE73455CBD87}"/>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backgroundFillPrimary</a:t>
            </a:r>
            <a:endParaRPr lang="nb-NO"/>
          </a:p>
        </p:txBody>
      </p:sp>
    </p:spTree>
    <p:extLst>
      <p:ext uri="{BB962C8B-B14F-4D97-AF65-F5344CB8AC3E}">
        <p14:creationId xmlns:p14="http://schemas.microsoft.com/office/powerpoint/2010/main" val="3986734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tekst">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2" name="Tittel 1">
            <a:extLst>
              <a:ext uri="{FF2B5EF4-FFF2-40B4-BE49-F238E27FC236}">
                <a16:creationId xmlns:a16="http://schemas.microsoft.com/office/drawing/2014/main" id="{2646490C-0C53-485B-91D3-5EFF8383CBF8}"/>
              </a:ext>
            </a:extLst>
          </p:cNvPr>
          <p:cNvSpPr>
            <a:spLocks noGrp="1"/>
          </p:cNvSpPr>
          <p:nvPr>
            <p:ph type="title" hasCustomPrompt="1"/>
          </p:nvPr>
        </p:nvSpPr>
        <p:spPr>
          <a:xfrm>
            <a:off x="838201" y="1341330"/>
            <a:ext cx="10515600" cy="398571"/>
          </a:xfrm>
        </p:spPr>
        <p:txBody>
          <a:bodyPr/>
          <a:lstStyle>
            <a:lvl1pPr>
              <a:defRPr sz="2800"/>
            </a:lvl1pPr>
          </a:lstStyle>
          <a:p>
            <a:r>
              <a:rPr lang="nb-NO"/>
              <a:t>Klikk for å redigere overskrift</a:t>
            </a:r>
          </a:p>
        </p:txBody>
      </p:sp>
      <p:sp>
        <p:nvSpPr>
          <p:cNvPr id="11" name="Plassholder for tekst 10">
            <a:extLst>
              <a:ext uri="{FF2B5EF4-FFF2-40B4-BE49-F238E27FC236}">
                <a16:creationId xmlns:a16="http://schemas.microsoft.com/office/drawing/2014/main" id="{72DB7FC0-DFED-445C-8C10-9500D40C990A}"/>
              </a:ext>
            </a:extLst>
          </p:cNvPr>
          <p:cNvSpPr>
            <a:spLocks noGrp="1"/>
          </p:cNvSpPr>
          <p:nvPr>
            <p:ph type="body" sz="quarter" idx="17" hasCustomPrompt="1"/>
          </p:nvPr>
        </p:nvSpPr>
        <p:spPr>
          <a:xfrm>
            <a:off x="838200" y="1744663"/>
            <a:ext cx="10515601" cy="246221"/>
          </a:xfrm>
        </p:spPr>
        <p:txBody>
          <a:bodyPr>
            <a:spAutoFit/>
          </a:bodyPr>
          <a:lstStyle>
            <a:lvl1pPr marL="0" indent="0">
              <a:buNone/>
              <a:defRPr sz="1600" b="0">
                <a:solidFill>
                  <a:schemeClr val="accent1"/>
                </a:solidFill>
                <a:latin typeface="+mn-lt"/>
              </a:defRPr>
            </a:lvl1pPr>
          </a:lstStyle>
          <a:p>
            <a:pPr lvl="0"/>
            <a:r>
              <a:rPr lang="nb-NO"/>
              <a:t>Undertittel</a:t>
            </a:r>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innhold 2">
            <a:extLst>
              <a:ext uri="{FF2B5EF4-FFF2-40B4-BE49-F238E27FC236}">
                <a16:creationId xmlns:a16="http://schemas.microsoft.com/office/drawing/2014/main" id="{062D662F-8842-434E-9DF8-92B2066FF4C3}"/>
              </a:ext>
            </a:extLst>
          </p:cNvPr>
          <p:cNvSpPr>
            <a:spLocks noGrp="1"/>
          </p:cNvSpPr>
          <p:nvPr>
            <p:ph sz="quarter" idx="18" hasCustomPrompt="1"/>
          </p:nvPr>
        </p:nvSpPr>
        <p:spPr>
          <a:xfrm>
            <a:off x="838255" y="2762250"/>
            <a:ext cx="10515546" cy="2804319"/>
          </a:xfrm>
          <a:prstGeom prst="rect">
            <a:avLst/>
          </a:prstGeom>
        </p:spPr>
        <p:txBody>
          <a:bodyPr lIns="0" tIns="0" rIns="0" bIns="0"/>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4006669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tekstspalter">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2" name="Tittel 1">
            <a:extLst>
              <a:ext uri="{FF2B5EF4-FFF2-40B4-BE49-F238E27FC236}">
                <a16:creationId xmlns:a16="http://schemas.microsoft.com/office/drawing/2014/main" id="{2646490C-0C53-485B-91D3-5EFF8383CBF8}"/>
              </a:ext>
            </a:extLst>
          </p:cNvPr>
          <p:cNvSpPr>
            <a:spLocks noGrp="1"/>
          </p:cNvSpPr>
          <p:nvPr>
            <p:ph type="title" hasCustomPrompt="1"/>
          </p:nvPr>
        </p:nvSpPr>
        <p:spPr>
          <a:xfrm>
            <a:off x="838201" y="1341330"/>
            <a:ext cx="10515600" cy="398571"/>
          </a:xfrm>
        </p:spPr>
        <p:txBody>
          <a:bodyPr/>
          <a:lstStyle>
            <a:lvl1pPr>
              <a:defRPr sz="2800" baseline="0">
                <a:latin typeface="Titillium Web SemiBold" pitchFamily="2" charset="77"/>
              </a:defRPr>
            </a:lvl1pPr>
          </a:lstStyle>
          <a:p>
            <a:r>
              <a:rPr lang="nb-NO"/>
              <a:t>Klikk for å redigere overskrift</a:t>
            </a:r>
          </a:p>
        </p:txBody>
      </p:sp>
      <p:sp>
        <p:nvSpPr>
          <p:cNvPr id="11" name="Plassholder for tekst 10">
            <a:extLst>
              <a:ext uri="{FF2B5EF4-FFF2-40B4-BE49-F238E27FC236}">
                <a16:creationId xmlns:a16="http://schemas.microsoft.com/office/drawing/2014/main" id="{72DB7FC0-DFED-445C-8C10-9500D40C990A}"/>
              </a:ext>
            </a:extLst>
          </p:cNvPr>
          <p:cNvSpPr>
            <a:spLocks noGrp="1"/>
          </p:cNvSpPr>
          <p:nvPr>
            <p:ph type="body" sz="quarter" idx="17" hasCustomPrompt="1"/>
          </p:nvPr>
        </p:nvSpPr>
        <p:spPr>
          <a:xfrm>
            <a:off x="838200" y="1744663"/>
            <a:ext cx="10515601" cy="246221"/>
          </a:xfrm>
        </p:spPr>
        <p:txBody>
          <a:bodyPr>
            <a:spAutoFit/>
          </a:bodyPr>
          <a:lstStyle>
            <a:lvl1pPr marL="0" indent="0">
              <a:buNone/>
              <a:defRPr sz="1600" b="0">
                <a:solidFill>
                  <a:schemeClr val="accent1"/>
                </a:solidFill>
                <a:latin typeface="+mn-lt"/>
              </a:defRPr>
            </a:lvl1pPr>
          </a:lstStyle>
          <a:p>
            <a:pPr lvl="0"/>
            <a:r>
              <a:rPr lang="nb-NO"/>
              <a:t>Undertittel</a:t>
            </a:r>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3" name="Plassholder for innhold 2">
            <a:extLst>
              <a:ext uri="{FF2B5EF4-FFF2-40B4-BE49-F238E27FC236}">
                <a16:creationId xmlns:a16="http://schemas.microsoft.com/office/drawing/2014/main" id="{062D662F-8842-434E-9DF8-92B2066FF4C3}"/>
              </a:ext>
            </a:extLst>
          </p:cNvPr>
          <p:cNvSpPr>
            <a:spLocks noGrp="1"/>
          </p:cNvSpPr>
          <p:nvPr>
            <p:ph sz="quarter" idx="18" hasCustomPrompt="1"/>
          </p:nvPr>
        </p:nvSpPr>
        <p:spPr>
          <a:xfrm>
            <a:off x="838255" y="2762250"/>
            <a:ext cx="5010476" cy="2804319"/>
          </a:xfrm>
          <a:prstGeom prst="rect">
            <a:avLst/>
          </a:prstGeom>
        </p:spPr>
        <p:txBody>
          <a:bodyPr lIns="0" tIns="0" rIns="0" bIns="0"/>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sp>
        <p:nvSpPr>
          <p:cNvPr id="8" name="Plassholder for innhold 7">
            <a:extLst>
              <a:ext uri="{FF2B5EF4-FFF2-40B4-BE49-F238E27FC236}">
                <a16:creationId xmlns:a16="http://schemas.microsoft.com/office/drawing/2014/main" id="{1ACC2195-BCB1-42D3-AB63-4C1D4A17314C}"/>
              </a:ext>
            </a:extLst>
          </p:cNvPr>
          <p:cNvSpPr>
            <a:spLocks noGrp="1"/>
          </p:cNvSpPr>
          <p:nvPr>
            <p:ph sz="quarter" idx="19" hasCustomPrompt="1"/>
          </p:nvPr>
        </p:nvSpPr>
        <p:spPr>
          <a:xfrm>
            <a:off x="6401217" y="2762250"/>
            <a:ext cx="4952529" cy="2804319"/>
          </a:xfrm>
          <a:prstGeom prst="rect">
            <a:avLst/>
          </a:prstGeom>
        </p:spPr>
        <p:txBody>
          <a:bodyPr lIns="0" tIns="0" rIns="0" bIns="0"/>
          <a:lstStyle>
            <a:lvl1pPr marL="0" indent="0">
              <a:buFontTx/>
              <a:buNone/>
              <a:defRPr/>
            </a:lvl1pPr>
            <a:lvl2pPr marL="295200" indent="0">
              <a:buFontTx/>
              <a:buNone/>
              <a:defRPr/>
            </a:lvl2pPr>
            <a:lvl3pPr marL="295200" indent="0">
              <a:buFontTx/>
              <a:buNone/>
              <a:defRPr/>
            </a:lvl3pPr>
            <a:lvl4pPr marL="1371531" indent="0">
              <a:buFontTx/>
              <a:buNone/>
              <a:defRPr/>
            </a:lvl4pPr>
            <a:lvl5pPr marL="1828708" indent="0">
              <a:buFontTx/>
              <a:buNone/>
              <a:defRPr/>
            </a:lvl5pPr>
          </a:lstStyle>
          <a:p>
            <a:pPr lvl="0"/>
            <a:r>
              <a:rPr lang="nb-NO"/>
              <a:t>Klikk for å sette inn tekst</a:t>
            </a:r>
          </a:p>
        </p:txBody>
      </p:sp>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4167747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un tittel">
    <p:bg>
      <p:bgPr>
        <a:solidFill>
          <a:srgbClr val="F2F3F4"/>
        </a:solidFill>
        <a:effectLst/>
      </p:bgPr>
    </p:bg>
    <p:spTree>
      <p:nvGrpSpPr>
        <p:cNvPr id="1" name=""/>
        <p:cNvGrpSpPr/>
        <p:nvPr/>
      </p:nvGrpSpPr>
      <p:grpSpPr>
        <a:xfrm>
          <a:off x="0" y="0"/>
          <a:ext cx="0" cy="0"/>
          <a:chOff x="0" y="0"/>
          <a:chExt cx="0" cy="0"/>
        </a:xfrm>
      </p:grpSpPr>
      <p:sp>
        <p:nvSpPr>
          <p:cNvPr id="59" name="Frihåndsform: figur 58">
            <a:extLst>
              <a:ext uri="{FF2B5EF4-FFF2-40B4-BE49-F238E27FC236}">
                <a16:creationId xmlns:a16="http://schemas.microsoft.com/office/drawing/2014/main" id="{32A3FEB7-57DC-419F-8C21-075D47F541E1}"/>
              </a:ext>
            </a:extLst>
          </p:cNvPr>
          <p:cNvSpPr/>
          <p:nvPr userDrawn="1"/>
        </p:nvSpPr>
        <p:spPr>
          <a:xfrm>
            <a:off x="-1" y="0"/>
            <a:ext cx="12192000" cy="6858000"/>
          </a:xfrm>
          <a:custGeom>
            <a:avLst/>
            <a:gdLst>
              <a:gd name="connsiteX0" fmla="*/ 511802 w 24382413"/>
              <a:gd name="connsiteY0" fmla="*/ 508254 h 13716000"/>
              <a:gd name="connsiteX1" fmla="*/ 511802 w 24382413"/>
              <a:gd name="connsiteY1" fmla="*/ 12326943 h 13716000"/>
              <a:gd name="connsiteX2" fmla="*/ 8967020 w 24382413"/>
              <a:gd name="connsiteY2" fmla="*/ 12326943 h 13716000"/>
              <a:gd name="connsiteX3" fmla="*/ 22500321 w 24382413"/>
              <a:gd name="connsiteY3" fmla="*/ 12326943 h 13716000"/>
              <a:gd name="connsiteX4" fmla="*/ 22500321 w 24382413"/>
              <a:gd name="connsiteY4" fmla="*/ 12326944 h 13716000"/>
              <a:gd name="connsiteX5" fmla="*/ 22706149 w 24382413"/>
              <a:gd name="connsiteY5" fmla="*/ 12326944 h 13716000"/>
              <a:gd name="connsiteX6" fmla="*/ 22706149 w 24382413"/>
              <a:gd name="connsiteY6" fmla="*/ 12326943 h 13716000"/>
              <a:gd name="connsiteX7" fmla="*/ 23361445 w 24382413"/>
              <a:gd name="connsiteY7" fmla="*/ 12326943 h 13716000"/>
              <a:gd name="connsiteX8" fmla="*/ 23897617 w 24382413"/>
              <a:gd name="connsiteY8" fmla="*/ 12326943 h 13716000"/>
              <a:gd name="connsiteX9" fmla="*/ 23897617 w 24382413"/>
              <a:gd name="connsiteY9" fmla="*/ 508254 h 13716000"/>
              <a:gd name="connsiteX10" fmla="*/ 10387215 w 24382413"/>
              <a:gd name="connsiteY10" fmla="*/ 508254 h 13716000"/>
              <a:gd name="connsiteX11" fmla="*/ 10389343 w 24382413"/>
              <a:gd name="connsiteY11" fmla="*/ 510382 h 13716000"/>
              <a:gd name="connsiteX12" fmla="*/ 10375510 w 24382413"/>
              <a:gd name="connsiteY12" fmla="*/ 510382 h 13716000"/>
              <a:gd name="connsiteX13" fmla="*/ 10373382 w 24382413"/>
              <a:gd name="connsiteY13" fmla="*/ 508254 h 13716000"/>
              <a:gd name="connsiteX14" fmla="*/ 0 w 24382413"/>
              <a:gd name="connsiteY14" fmla="*/ 0 h 13716000"/>
              <a:gd name="connsiteX15" fmla="*/ 24382413 w 24382413"/>
              <a:gd name="connsiteY15" fmla="*/ 0 h 13716000"/>
              <a:gd name="connsiteX16" fmla="*/ 24382413 w 24382413"/>
              <a:gd name="connsiteY16" fmla="*/ 13716000 h 13716000"/>
              <a:gd name="connsiteX17" fmla="*/ 0 w 24382413"/>
              <a:gd name="connsiteY1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3" h="13716000">
                <a:moveTo>
                  <a:pt x="511802" y="508254"/>
                </a:moveTo>
                <a:lnTo>
                  <a:pt x="511802" y="12326943"/>
                </a:lnTo>
                <a:lnTo>
                  <a:pt x="8967020" y="12326943"/>
                </a:lnTo>
                <a:lnTo>
                  <a:pt x="22500321" y="12326943"/>
                </a:lnTo>
                <a:lnTo>
                  <a:pt x="22500321" y="12326944"/>
                </a:lnTo>
                <a:lnTo>
                  <a:pt x="22706149" y="12326944"/>
                </a:lnTo>
                <a:lnTo>
                  <a:pt x="22706149" y="12326943"/>
                </a:lnTo>
                <a:lnTo>
                  <a:pt x="23361445" y="12326943"/>
                </a:lnTo>
                <a:lnTo>
                  <a:pt x="23897617" y="12326943"/>
                </a:lnTo>
                <a:lnTo>
                  <a:pt x="23897617" y="508254"/>
                </a:lnTo>
                <a:lnTo>
                  <a:pt x="10387215" y="508254"/>
                </a:lnTo>
                <a:lnTo>
                  <a:pt x="10389343" y="510382"/>
                </a:lnTo>
                <a:lnTo>
                  <a:pt x="10375510" y="510382"/>
                </a:lnTo>
                <a:lnTo>
                  <a:pt x="10373382" y="508254"/>
                </a:lnTo>
                <a:close/>
                <a:moveTo>
                  <a:pt x="0" y="0"/>
                </a:moveTo>
                <a:lnTo>
                  <a:pt x="24382413" y="0"/>
                </a:lnTo>
                <a:lnTo>
                  <a:pt x="24382413" y="13716000"/>
                </a:lnTo>
                <a:lnTo>
                  <a:pt x="0" y="1371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5" name="Footer Placeholder 4"/>
          <p:cNvSpPr>
            <a:spLocks noGrp="1"/>
          </p:cNvSpPr>
          <p:nvPr>
            <p:ph type="ftr" sz="quarter" idx="11"/>
          </p:nvPr>
        </p:nvSpPr>
        <p:spPr>
          <a:xfrm>
            <a:off x="255738" y="6390877"/>
            <a:ext cx="2597836" cy="134652"/>
          </a:xfrm>
        </p:spPr>
        <p:txBody>
          <a:bodyPr/>
          <a:lstStyle>
            <a:lvl1pPr>
              <a:defRPr/>
            </a:lvl1pPr>
          </a:lstStyle>
          <a:p>
            <a:r>
              <a:rPr lang="nb-NO"/>
              <a:t>Årsrapport 2025</a:t>
            </a:r>
          </a:p>
        </p:txBody>
      </p:sp>
      <p:sp>
        <p:nvSpPr>
          <p:cNvPr id="6" name="Slide Number Placeholder 5"/>
          <p:cNvSpPr>
            <a:spLocks noGrp="1"/>
          </p:cNvSpPr>
          <p:nvPr>
            <p:ph type="sldNum" sz="quarter" idx="12"/>
          </p:nvPr>
        </p:nvSpPr>
        <p:spPr/>
        <p:txBody>
          <a:bodyPr/>
          <a:lstStyle/>
          <a:p>
            <a:fld id="{1FACAE68-2C15-43EA-AAC8-8A98AD9E38DC}" type="slidenum">
              <a:rPr lang="nb-NO" smtClean="0"/>
              <a:t>‹#›</a:t>
            </a:fld>
            <a:endParaRPr lang="nb-NO"/>
          </a:p>
        </p:txBody>
      </p:sp>
      <p:sp>
        <p:nvSpPr>
          <p:cNvPr id="2" name="Tittel 1">
            <a:extLst>
              <a:ext uri="{FF2B5EF4-FFF2-40B4-BE49-F238E27FC236}">
                <a16:creationId xmlns:a16="http://schemas.microsoft.com/office/drawing/2014/main" id="{2646490C-0C53-485B-91D3-5EFF8383CBF8}"/>
              </a:ext>
            </a:extLst>
          </p:cNvPr>
          <p:cNvSpPr>
            <a:spLocks noGrp="1"/>
          </p:cNvSpPr>
          <p:nvPr>
            <p:ph type="title" hasCustomPrompt="1"/>
          </p:nvPr>
        </p:nvSpPr>
        <p:spPr>
          <a:xfrm>
            <a:off x="838201" y="1341330"/>
            <a:ext cx="10515600" cy="398571"/>
          </a:xfrm>
        </p:spPr>
        <p:txBody>
          <a:bodyPr/>
          <a:lstStyle>
            <a:lvl1pPr>
              <a:defRPr sz="2800"/>
            </a:lvl1pPr>
          </a:lstStyle>
          <a:p>
            <a:r>
              <a:rPr lang="nb-NO"/>
              <a:t>Klikk for å redigere overskrift</a:t>
            </a:r>
          </a:p>
        </p:txBody>
      </p:sp>
      <p:sp>
        <p:nvSpPr>
          <p:cNvPr id="11" name="Plassholder for tekst 10">
            <a:extLst>
              <a:ext uri="{FF2B5EF4-FFF2-40B4-BE49-F238E27FC236}">
                <a16:creationId xmlns:a16="http://schemas.microsoft.com/office/drawing/2014/main" id="{72DB7FC0-DFED-445C-8C10-9500D40C990A}"/>
              </a:ext>
            </a:extLst>
          </p:cNvPr>
          <p:cNvSpPr>
            <a:spLocks noGrp="1"/>
          </p:cNvSpPr>
          <p:nvPr>
            <p:ph type="body" sz="quarter" idx="17" hasCustomPrompt="1"/>
          </p:nvPr>
        </p:nvSpPr>
        <p:spPr>
          <a:xfrm>
            <a:off x="838200" y="1744663"/>
            <a:ext cx="10515601" cy="246221"/>
          </a:xfrm>
        </p:spPr>
        <p:txBody>
          <a:bodyPr>
            <a:spAutoFit/>
          </a:bodyPr>
          <a:lstStyle>
            <a:lvl1pPr marL="0" indent="0">
              <a:buNone/>
              <a:defRPr sz="1600" b="0">
                <a:solidFill>
                  <a:schemeClr val="accent1"/>
                </a:solidFill>
                <a:latin typeface="+mn-lt"/>
              </a:defRPr>
            </a:lvl1pPr>
          </a:lstStyle>
          <a:p>
            <a:pPr lvl="0"/>
            <a:r>
              <a:rPr lang="nb-NO"/>
              <a:t>Undertittel</a:t>
            </a:r>
          </a:p>
        </p:txBody>
      </p:sp>
      <p:pic>
        <p:nvPicPr>
          <p:cNvPr id="16" name="Bilde 15">
            <a:extLst>
              <a:ext uri="{FF2B5EF4-FFF2-40B4-BE49-F238E27FC236}">
                <a16:creationId xmlns:a16="http://schemas.microsoft.com/office/drawing/2014/main" id="{3AA91563-8B1A-4CCA-BF27-751B5E4941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
        <p:nvSpPr>
          <p:cNvPr id="14" name="shapeFillSecondary">
            <a:extLst>
              <a:ext uri="{FF2B5EF4-FFF2-40B4-BE49-F238E27FC236}">
                <a16:creationId xmlns:a16="http://schemas.microsoft.com/office/drawing/2014/main" id="{269436AB-E786-4580-9565-708952FA81CE}"/>
              </a:ext>
            </a:extLst>
          </p:cNvPr>
          <p:cNvSpPr/>
          <p:nvPr userDrawn="1"/>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 name="titleTextColor" hidden="1">
            <a:extLst>
              <a:ext uri="{FF2B5EF4-FFF2-40B4-BE49-F238E27FC236}">
                <a16:creationId xmlns:a16="http://schemas.microsoft.com/office/drawing/2014/main" id="{3A0C031C-580E-4384-BD7D-40E3B3B8503C}"/>
              </a:ext>
            </a:extLst>
          </p:cNvPr>
          <p:cNvSpPr/>
          <p:nvPr userDrawn="1"/>
        </p:nvSpPr>
        <p:spPr>
          <a:xfrm>
            <a:off x="0" y="-483034"/>
            <a:ext cx="3048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err="1"/>
              <a:t>titleTextColor</a:t>
            </a:r>
            <a:endParaRPr lang="nb-NO"/>
          </a:p>
        </p:txBody>
      </p:sp>
    </p:spTree>
    <p:extLst>
      <p:ext uri="{BB962C8B-B14F-4D97-AF65-F5344CB8AC3E}">
        <p14:creationId xmlns:p14="http://schemas.microsoft.com/office/powerpoint/2010/main" val="1105079024"/>
      </p:ext>
    </p:extLst>
  </p:cSld>
  <p:clrMapOvr>
    <a:masterClrMapping/>
  </p:clrMapOvr>
</p:sldLayout>
</file>

<file path=ppt/slideMasters/_rels/slideMaster1.xml.rels><?xml version="1.0" encoding="UTF-8"?><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theme" Target="../theme/theme2.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image" Target="../media/image2.emf"/><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1291509"/>
            <a:ext cx="10515600" cy="448392"/>
          </a:xfrm>
          <a:prstGeom prst="rect">
            <a:avLst/>
          </a:prstGeom>
        </p:spPr>
        <p:txBody>
          <a:bodyPr vert="horz" lIns="0" tIns="0" rIns="0" bIns="0" rtlCol="0" anchor="b" anchorCtr="0">
            <a:spAutoFit/>
          </a:bodyPr>
          <a:lstStyle/>
          <a:p>
            <a:r>
              <a:rPr lang="nb-NO"/>
              <a:t>Klikk for å redigere tittelstil</a:t>
            </a:r>
            <a:endParaRPr lang="en-US"/>
          </a:p>
        </p:txBody>
      </p:sp>
      <p:sp>
        <p:nvSpPr>
          <p:cNvPr id="3" name="Text Placeholder 2"/>
          <p:cNvSpPr>
            <a:spLocks noGrp="1"/>
          </p:cNvSpPr>
          <p:nvPr>
            <p:ph type="body" idx="1"/>
          </p:nvPr>
        </p:nvSpPr>
        <p:spPr>
          <a:xfrm>
            <a:off x="843017" y="2779486"/>
            <a:ext cx="5252983" cy="2338614"/>
          </a:xfrm>
          <a:prstGeom prst="rect">
            <a:avLst/>
          </a:prstGeom>
        </p:spPr>
        <p:txBody>
          <a:bodyPr vert="horz" lIns="0" tIns="0" rIns="0" bIns="0" rtlCol="0">
            <a:noAutofit/>
          </a:bodyPr>
          <a:lstStyle/>
          <a:p>
            <a:pPr lvl="0"/>
            <a:r>
              <a:rPr lang="en-US"/>
              <a:t>Click to edit Master text styles</a:t>
            </a:r>
          </a:p>
          <a:p>
            <a:pPr lvl="1"/>
            <a:r>
              <a:rPr lang="en-US" err="1"/>
              <a:t>Innrykk</a:t>
            </a:r>
            <a:r>
              <a:rPr lang="en-US"/>
              <a:t> I bullet-</a:t>
            </a:r>
            <a:r>
              <a:rPr lang="en-US" err="1"/>
              <a:t>liste</a:t>
            </a:r>
            <a:r>
              <a:rPr lang="en-US"/>
              <a:t> Second level</a:t>
            </a:r>
          </a:p>
          <a:p>
            <a:pPr lvl="0"/>
            <a:r>
              <a:rPr lang="en-US" err="1"/>
              <a:t>dsasdsadsd</a:t>
            </a:r>
            <a:endParaRPr lang="en-US"/>
          </a:p>
          <a:p>
            <a:pPr lvl="2"/>
            <a:r>
              <a:rPr lang="en-US" err="1"/>
              <a:t>Innrykk</a:t>
            </a:r>
            <a:r>
              <a:rPr lang="en-US"/>
              <a:t> I bullet-</a:t>
            </a:r>
            <a:r>
              <a:rPr lang="en-US" err="1"/>
              <a:t>liste</a:t>
            </a:r>
            <a:r>
              <a:rPr lang="en-US"/>
              <a:t> Second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255738" y="6390877"/>
            <a:ext cx="2597836" cy="134652"/>
          </a:xfrm>
          <a:prstGeom prst="rect">
            <a:avLst/>
          </a:prstGeom>
        </p:spPr>
        <p:txBody>
          <a:bodyPr vert="horz" wrap="none" lIns="0" tIns="0" rIns="0" bIns="0" rtlCol="0" anchor="t" anchorCtr="0">
            <a:spAutoFit/>
          </a:bodyPr>
          <a:lstStyle>
            <a:lvl1pPr algn="l">
              <a:defRPr sz="875">
                <a:solidFill>
                  <a:schemeClr val="tx1">
                    <a:lumMod val="50000"/>
                    <a:lumOff val="50000"/>
                  </a:schemeClr>
                </a:solidFill>
                <a:latin typeface="+mj-lt"/>
              </a:defRPr>
            </a:lvl1pPr>
          </a:lstStyle>
          <a:p>
            <a:r>
              <a:rPr lang="nb-NO" dirty="0"/>
              <a:t>Årsrapport 2025</a:t>
            </a:r>
          </a:p>
        </p:txBody>
      </p:sp>
      <p:sp>
        <p:nvSpPr>
          <p:cNvPr id="6" name="Slide Number Placeholder 5"/>
          <p:cNvSpPr>
            <a:spLocks noGrp="1"/>
          </p:cNvSpPr>
          <p:nvPr>
            <p:ph type="sldNum" sz="quarter" idx="4"/>
          </p:nvPr>
        </p:nvSpPr>
        <p:spPr>
          <a:xfrm>
            <a:off x="255738" y="6543674"/>
            <a:ext cx="129852" cy="134652"/>
          </a:xfrm>
          <a:prstGeom prst="rect">
            <a:avLst/>
          </a:prstGeom>
        </p:spPr>
        <p:txBody>
          <a:bodyPr vert="horz" wrap="none" lIns="0" tIns="0" rIns="0" bIns="0" rtlCol="0" anchor="t" anchorCtr="0">
            <a:spAutoFit/>
          </a:bodyPr>
          <a:lstStyle>
            <a:lvl1pPr algn="l">
              <a:defRPr sz="875">
                <a:solidFill>
                  <a:schemeClr val="tx1">
                    <a:lumMod val="50000"/>
                    <a:lumOff val="50000"/>
                  </a:schemeClr>
                </a:solidFill>
              </a:defRPr>
            </a:lvl1pPr>
          </a:lstStyle>
          <a:p>
            <a:fld id="{1FACAE68-2C15-43EA-AAC8-8A98AD9E38DC}" type="slidenum">
              <a:rPr lang="nb-NO" smtClean="0"/>
              <a:pPr/>
              <a:t>‹#›</a:t>
            </a:fld>
            <a:endParaRPr lang="nb-NO" dirty="0"/>
          </a:p>
        </p:txBody>
      </p:sp>
      <p:pic>
        <p:nvPicPr>
          <p:cNvPr id="9" name="Bilde 8">
            <a:extLst>
              <a:ext uri="{FF2B5EF4-FFF2-40B4-BE49-F238E27FC236}">
                <a16:creationId xmlns:a16="http://schemas.microsoft.com/office/drawing/2014/main" id="{55D2A4E7-2794-4934-A30D-348228F3A510}"/>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Tree>
    <p:extLst>
      <p:ext uri="{BB962C8B-B14F-4D97-AF65-F5344CB8AC3E}">
        <p14:creationId xmlns:p14="http://schemas.microsoft.com/office/powerpoint/2010/main" val="308489465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75" r:id="rId3"/>
    <p:sldLayoutId id="2147483776" r:id="rId4"/>
    <p:sldLayoutId id="2147483713" r:id="rId5"/>
    <p:sldLayoutId id="2147483714" r:id="rId6"/>
    <p:sldLayoutId id="2147483729" r:id="rId7"/>
    <p:sldLayoutId id="2147483716" r:id="rId8"/>
    <p:sldLayoutId id="2147483774" r:id="rId9"/>
    <p:sldLayoutId id="2147483730" r:id="rId10"/>
    <p:sldLayoutId id="2147483720" r:id="rId11"/>
    <p:sldLayoutId id="2147483721" r:id="rId12"/>
    <p:sldLayoutId id="2147483722" r:id="rId13"/>
    <p:sldLayoutId id="2147483723" r:id="rId14"/>
    <p:sldLayoutId id="2147483725" r:id="rId15"/>
    <p:sldLayoutId id="2147483731" r:id="rId16"/>
    <p:sldLayoutId id="2147483732" r:id="rId17"/>
    <p:sldLayoutId id="2147483733" r:id="rId18"/>
    <p:sldLayoutId id="2147483728" r:id="rId19"/>
    <p:sldLayoutId id="2147483734" r:id="rId20"/>
    <p:sldLayoutId id="2147483782" r:id="rId21"/>
    <p:sldLayoutId id="2147483783" r:id="rId22"/>
    <p:sldLayoutId id="2147483784" r:id="rId23"/>
  </p:sldLayoutIdLst>
  <p:hf hdr="0" dt="0"/>
  <p:txStyles>
    <p:titleStyle>
      <a:lvl1pPr algn="l" defTabSz="914355" rtl="0" eaLnBrk="1" latinLnBrk="0" hangingPunct="1">
        <a:lnSpc>
          <a:spcPct val="90000"/>
        </a:lnSpc>
        <a:spcBef>
          <a:spcPct val="0"/>
        </a:spcBef>
        <a:buNone/>
        <a:defRPr sz="3150" kern="1200">
          <a:solidFill>
            <a:schemeClr val="accent2"/>
          </a:solidFill>
          <a:latin typeface="+mj-lt"/>
          <a:ea typeface="+mj-ea"/>
          <a:cs typeface="+mj-cs"/>
        </a:defRPr>
      </a:lvl1pPr>
    </p:titleStyle>
    <p:bodyStyle>
      <a:lvl1pPr marL="142200" indent="-142200" algn="l" defTabSz="914355" rtl="0" eaLnBrk="1" latinLnBrk="0" hangingPunct="1">
        <a:lnSpc>
          <a:spcPct val="100000"/>
        </a:lnSpc>
        <a:spcBef>
          <a:spcPts val="0"/>
        </a:spcBef>
        <a:spcAft>
          <a:spcPts val="250"/>
        </a:spcAft>
        <a:buSzPct val="100000"/>
        <a:buFontTx/>
        <a:buBlip>
          <a:blip r:embed="rId26"/>
        </a:buBlip>
        <a:defRPr sz="1400" b="0" kern="1200">
          <a:solidFill>
            <a:schemeClr val="tx1"/>
          </a:solidFill>
          <a:latin typeface="+mn-lt"/>
          <a:ea typeface="+mn-ea"/>
          <a:cs typeface="+mn-cs"/>
        </a:defRPr>
      </a:lvl1pPr>
      <a:lvl2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kern="1200">
          <a:solidFill>
            <a:schemeClr val="tx1"/>
          </a:solidFill>
          <a:latin typeface="+mn-lt"/>
          <a:ea typeface="+mn-ea"/>
          <a:cs typeface="+mn-cs"/>
        </a:defRPr>
      </a:lvl2pPr>
      <a:lvl3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1291509"/>
            <a:ext cx="10515600" cy="448392"/>
          </a:xfrm>
          <a:prstGeom prst="rect">
            <a:avLst/>
          </a:prstGeom>
        </p:spPr>
        <p:txBody>
          <a:bodyPr vert="horz" lIns="0" tIns="0" rIns="0" bIns="0" rtlCol="0" anchor="b" anchorCtr="0">
            <a:spAutoFit/>
          </a:bodyPr>
          <a:lstStyle/>
          <a:p>
            <a:r>
              <a:rPr lang="nb-NO"/>
              <a:t>Klikk for å redigere tittelstil</a:t>
            </a:r>
            <a:endParaRPr lang="en-US"/>
          </a:p>
        </p:txBody>
      </p:sp>
      <p:sp>
        <p:nvSpPr>
          <p:cNvPr id="3" name="Text Placeholder 2"/>
          <p:cNvSpPr>
            <a:spLocks noGrp="1"/>
          </p:cNvSpPr>
          <p:nvPr>
            <p:ph type="body" idx="1"/>
          </p:nvPr>
        </p:nvSpPr>
        <p:spPr>
          <a:xfrm>
            <a:off x="843017" y="2779486"/>
            <a:ext cx="5252983" cy="2338614"/>
          </a:xfrm>
          <a:prstGeom prst="rect">
            <a:avLst/>
          </a:prstGeom>
        </p:spPr>
        <p:txBody>
          <a:bodyPr vert="horz" lIns="0" tIns="0" rIns="0" bIns="0" rtlCol="0">
            <a:noAutofit/>
          </a:bodyPr>
          <a:lstStyle/>
          <a:p>
            <a:pPr lvl="0"/>
            <a:r>
              <a:rPr lang="en-US"/>
              <a:t>Click to edit Master text styles</a:t>
            </a:r>
          </a:p>
          <a:p>
            <a:pPr lvl="1"/>
            <a:r>
              <a:rPr lang="en-US" err="1"/>
              <a:t>Innrykk</a:t>
            </a:r>
            <a:r>
              <a:rPr lang="en-US"/>
              <a:t> I bullet-</a:t>
            </a:r>
            <a:r>
              <a:rPr lang="en-US" err="1"/>
              <a:t>liste</a:t>
            </a:r>
            <a:r>
              <a:rPr lang="en-US"/>
              <a:t> Second level</a:t>
            </a:r>
          </a:p>
          <a:p>
            <a:pPr lvl="0"/>
            <a:r>
              <a:rPr lang="en-US" err="1"/>
              <a:t>dsasdsadsd</a:t>
            </a:r>
            <a:endParaRPr lang="en-US"/>
          </a:p>
          <a:p>
            <a:pPr lvl="2"/>
            <a:r>
              <a:rPr lang="en-US" err="1"/>
              <a:t>Innrykk</a:t>
            </a:r>
            <a:r>
              <a:rPr lang="en-US"/>
              <a:t> I bullet-</a:t>
            </a:r>
            <a:r>
              <a:rPr lang="en-US" err="1"/>
              <a:t>liste</a:t>
            </a:r>
            <a:r>
              <a:rPr lang="en-US"/>
              <a:t> Second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255738" y="6390877"/>
            <a:ext cx="2597836" cy="134652"/>
          </a:xfrm>
          <a:prstGeom prst="rect">
            <a:avLst/>
          </a:prstGeom>
        </p:spPr>
        <p:txBody>
          <a:bodyPr vert="horz" wrap="none" lIns="0" tIns="0" rIns="0" bIns="0" rtlCol="0" anchor="t" anchorCtr="0">
            <a:spAutoFit/>
          </a:bodyPr>
          <a:lstStyle>
            <a:lvl1pPr algn="l">
              <a:defRPr sz="875">
                <a:solidFill>
                  <a:schemeClr val="tx1">
                    <a:lumMod val="50000"/>
                    <a:lumOff val="50000"/>
                  </a:schemeClr>
                </a:solidFill>
                <a:latin typeface="+mj-lt"/>
              </a:defRPr>
            </a:lvl1pPr>
          </a:lstStyle>
          <a:p>
            <a:r>
              <a:rPr lang="nb-NO" dirty="0"/>
              <a:t>Årsrapport 2025</a:t>
            </a:r>
          </a:p>
        </p:txBody>
      </p:sp>
      <p:sp>
        <p:nvSpPr>
          <p:cNvPr id="6" name="Slide Number Placeholder 5"/>
          <p:cNvSpPr>
            <a:spLocks noGrp="1"/>
          </p:cNvSpPr>
          <p:nvPr>
            <p:ph type="sldNum" sz="quarter" idx="4"/>
          </p:nvPr>
        </p:nvSpPr>
        <p:spPr>
          <a:xfrm>
            <a:off x="255738" y="6543674"/>
            <a:ext cx="129852" cy="134652"/>
          </a:xfrm>
          <a:prstGeom prst="rect">
            <a:avLst/>
          </a:prstGeom>
        </p:spPr>
        <p:txBody>
          <a:bodyPr vert="horz" wrap="none" lIns="0" tIns="0" rIns="0" bIns="0" rtlCol="0" anchor="t" anchorCtr="0">
            <a:spAutoFit/>
          </a:bodyPr>
          <a:lstStyle>
            <a:lvl1pPr algn="l">
              <a:defRPr sz="875">
                <a:solidFill>
                  <a:schemeClr val="tx1">
                    <a:lumMod val="50000"/>
                    <a:lumOff val="50000"/>
                  </a:schemeClr>
                </a:solidFill>
              </a:defRPr>
            </a:lvl1pPr>
          </a:lstStyle>
          <a:p>
            <a:fld id="{1FACAE68-2C15-43EA-AAC8-8A98AD9E38DC}" type="slidenum">
              <a:rPr lang="nb-NO" smtClean="0"/>
              <a:pPr/>
              <a:t>‹#›</a:t>
            </a:fld>
            <a:endParaRPr lang="nb-NO" dirty="0"/>
          </a:p>
        </p:txBody>
      </p:sp>
      <p:pic>
        <p:nvPicPr>
          <p:cNvPr id="9" name="Bilde 8">
            <a:extLst>
              <a:ext uri="{FF2B5EF4-FFF2-40B4-BE49-F238E27FC236}">
                <a16:creationId xmlns:a16="http://schemas.microsoft.com/office/drawing/2014/main" id="{55D2A4E7-2794-4934-A30D-348228F3A510}"/>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11372400" y="6302223"/>
            <a:ext cx="575529" cy="431952"/>
          </a:xfrm>
          <a:prstGeom prst="rect">
            <a:avLst/>
          </a:prstGeom>
        </p:spPr>
      </p:pic>
    </p:spTree>
    <p:extLst>
      <p:ext uri="{BB962C8B-B14F-4D97-AF65-F5344CB8AC3E}">
        <p14:creationId xmlns:p14="http://schemas.microsoft.com/office/powerpoint/2010/main" val="45474479"/>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7" r:id="rId3"/>
    <p:sldLayoutId id="2147483778" r:id="rId4"/>
    <p:sldLayoutId id="2147483735" r:id="rId5"/>
    <p:sldLayoutId id="2147483759" r:id="rId6"/>
    <p:sldLayoutId id="2147483760" r:id="rId7"/>
    <p:sldLayoutId id="2147483761" r:id="rId8"/>
    <p:sldLayoutId id="2147483780" r:id="rId9"/>
    <p:sldLayoutId id="2147483762" r:id="rId10"/>
    <p:sldLayoutId id="2147483763" r:id="rId11"/>
    <p:sldLayoutId id="2147483764" r:id="rId12"/>
    <p:sldLayoutId id="2147483765" r:id="rId13"/>
    <p:sldLayoutId id="2147483766" r:id="rId14"/>
    <p:sldLayoutId id="2147483724" r:id="rId15"/>
    <p:sldLayoutId id="2147483767" r:id="rId16"/>
    <p:sldLayoutId id="2147483768" r:id="rId17"/>
    <p:sldLayoutId id="2147483769" r:id="rId18"/>
    <p:sldLayoutId id="2147483770" r:id="rId19"/>
    <p:sldLayoutId id="2147483771" r:id="rId20"/>
  </p:sldLayoutIdLst>
  <p:hf hdr="0" dt="0"/>
  <p:txStyles>
    <p:titleStyle>
      <a:lvl1pPr algn="l" defTabSz="914355" rtl="0" eaLnBrk="1" latinLnBrk="0" hangingPunct="1">
        <a:lnSpc>
          <a:spcPct val="90000"/>
        </a:lnSpc>
        <a:spcBef>
          <a:spcPct val="0"/>
        </a:spcBef>
        <a:buNone/>
        <a:defRPr sz="3150" kern="1200">
          <a:solidFill>
            <a:schemeClr val="accent2"/>
          </a:solidFill>
          <a:latin typeface="+mj-lt"/>
          <a:ea typeface="+mj-ea"/>
          <a:cs typeface="+mj-cs"/>
        </a:defRPr>
      </a:lvl1pPr>
    </p:titleStyle>
    <p:bodyStyle>
      <a:lvl1pPr marL="142200" indent="-142200" algn="l" defTabSz="914355" rtl="0" eaLnBrk="1" latinLnBrk="0" hangingPunct="1">
        <a:lnSpc>
          <a:spcPct val="100000"/>
        </a:lnSpc>
        <a:spcBef>
          <a:spcPts val="0"/>
        </a:spcBef>
        <a:spcAft>
          <a:spcPts val="250"/>
        </a:spcAft>
        <a:buSzPct val="100000"/>
        <a:buFontTx/>
        <a:buBlip>
          <a:blip r:embed="rId23"/>
        </a:buBlip>
        <a:defRPr sz="1400" b="0" kern="1200">
          <a:solidFill>
            <a:schemeClr val="tx1"/>
          </a:solidFill>
          <a:latin typeface="+mn-lt"/>
          <a:ea typeface="+mn-ea"/>
          <a:cs typeface="+mn-cs"/>
        </a:defRPr>
      </a:lvl1pPr>
      <a:lvl2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kern="1200">
          <a:solidFill>
            <a:schemeClr val="tx1"/>
          </a:solidFill>
          <a:latin typeface="+mn-lt"/>
          <a:ea typeface="+mn-ea"/>
          <a:cs typeface="+mn-cs"/>
        </a:defRPr>
      </a:lvl2pPr>
      <a:lvl3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3.xml"/></Relationships>
</file>

<file path=ppt/slides/_rels/slide10.xml.rels><?xml version="1.0" encoding="UTF-8"?><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s://www.finaut.no/finautcompany/company-list/" TargetMode="External"/><Relationship Id="rId1" Type="http://schemas.openxmlformats.org/officeDocument/2006/relationships/slideLayout" Target="../slideLayouts/slideLayout7.xml"/></Relationships>
</file>

<file path=ppt/slides/_rels/slide11.xml.rels><?xml version="1.0" encoding="UTF-8"?><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s://www.finaut.no/om-finaut/organisering/" TargetMode="External"/><Relationship Id="rId1" Type="http://schemas.openxmlformats.org/officeDocument/2006/relationships/slideLayout" Target="../slideLayouts/slideLayout7.xml"/></Relationships>
</file>

<file path=ppt/slides/_rels/slide12.xml.rels><?xml version="1.0" encoding="UTF-8"?><Relationships xmlns="http://schemas.openxmlformats.org/package/2006/relationships"><Relationship Id="rId3" Type="http://schemas.openxmlformats.org/officeDocument/2006/relationships/hyperlink" Target="https://www.finaut.no/artikler/2024/arsstatistikk-2023/" TargetMode="External"/><Relationship Id="rId2" Type="http://schemas.openxmlformats.org/officeDocument/2006/relationships/hyperlink" Target="https://www.finaut.no/aktuelt/kvartalsstatistikk/" TargetMode="External"/><Relationship Id="rId1" Type="http://schemas.openxmlformats.org/officeDocument/2006/relationships/slideLayout" Target="../slideLayouts/slideLayout9.xml"/><Relationship Id="rId4" Type="http://schemas.openxmlformats.org/officeDocument/2006/relationships/image" Target="../media/image20.jpg"/></Relationships>
</file>

<file path=ppt/slides/_rels/slide13.xml.rels><?xml version="1.0" encoding="UTF-8"?><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finaut.no/aktuelt/kvartalsstatistikk/" TargetMode="External"/><Relationship Id="rId1" Type="http://schemas.openxmlformats.org/officeDocument/2006/relationships/slideLayout" Target="../slideLayouts/slideLayout9.xml"/></Relationships>
</file>

<file path=ppt/slides/_rels/slide14.xml.rels><?xml version="1.0" encoding="UTF-8"?><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1.xml"/></Relationships>
</file>

<file path=ppt/slides/_rels/slide15.xml.rels><?xml version="1.0" encoding="UTF-8"?><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7.xml.rels><?xml version="1.0" encoding="UTF-8"?><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8.xml.rels><?xml version="1.0" encoding="UTF-8"?><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0.xml"/></Relationships>
</file>

<file path=ppt/slides/_rels/slide19.xml.rels><?xml version="1.0" encoding="UTF-8"?><Relationships xmlns="http://schemas.openxmlformats.org/package/2006/relationships"><Relationship Id="rId3" Type="http://schemas.openxmlformats.org/officeDocument/2006/relationships/hyperlink" Target="https://www.finaut.no/register-over-autoriserte-robotradgivere/" TargetMode="External"/><Relationship Id="rId2" Type="http://schemas.openxmlformats.org/officeDocument/2006/relationships/image" Target="../media/image27.png"/><Relationship Id="rId1" Type="http://schemas.openxmlformats.org/officeDocument/2006/relationships/slideLayout" Target="../slideLayouts/slideLayout10.xml"/><Relationship Id="rId4" Type="http://schemas.openxmlformats.org/officeDocument/2006/relationships/hyperlink" Target="https://www.finaut.no/autorisasjonsordninger/robotradgivere/" TargetMode="External"/></Relationships>
</file>

<file path=ppt/slides/_rels/slide2.xml.rels><?xml version="1.0" encoding="UTF-8"?><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1.xml"/></Relationships>
</file>

<file path=ppt/slides/_rels/slide21.xml.rels><?xml version="1.0" encoding="UTF-8"?><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2.xml.rels><?xml version="1.0" encoding="UTF-8"?><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3.xml.rels><?xml version="1.0" encoding="UTF-8"?><Relationships xmlns="http://schemas.openxmlformats.org/package/2006/relationships"><Relationship Id="rId8" Type="http://schemas.openxmlformats.org/officeDocument/2006/relationships/image" Target="../media/image35.jpeg"/><Relationship Id="rId13" Type="http://schemas.openxmlformats.org/officeDocument/2006/relationships/hyperlink" Target="https://vimeo.com/736071044" TargetMode="External"/><Relationship Id="rId18" Type="http://schemas.openxmlformats.org/officeDocument/2006/relationships/hyperlink" Target="https://vimeo.com/736072663" TargetMode="External"/><Relationship Id="rId3" Type="http://schemas.openxmlformats.org/officeDocument/2006/relationships/image" Target="../media/image31.jpeg"/><Relationship Id="rId21" Type="http://schemas.openxmlformats.org/officeDocument/2006/relationships/hyperlink" Target="https://vimeo.com/736074479" TargetMode="External"/><Relationship Id="rId7" Type="http://schemas.openxmlformats.org/officeDocument/2006/relationships/image" Target="../media/image34.jpeg"/><Relationship Id="rId12" Type="http://schemas.openxmlformats.org/officeDocument/2006/relationships/image" Target="../media/image38.jpeg"/><Relationship Id="rId17" Type="http://schemas.openxmlformats.org/officeDocument/2006/relationships/hyperlink" Target="https://vimeo.com/736072039" TargetMode="External"/><Relationship Id="rId2" Type="http://schemas.openxmlformats.org/officeDocument/2006/relationships/notesSlide" Target="../notesSlides/notesSlide2.xml"/><Relationship Id="rId16" Type="http://schemas.openxmlformats.org/officeDocument/2006/relationships/image" Target="../media/image40.jpeg"/><Relationship Id="rId20" Type="http://schemas.openxmlformats.org/officeDocument/2006/relationships/hyperlink" Target="https://vimeo.com/736073940" TargetMode="External"/><Relationship Id="rId1" Type="http://schemas.openxmlformats.org/officeDocument/2006/relationships/slideLayout" Target="../slideLayouts/slideLayout9.xml"/><Relationship Id="rId6" Type="http://schemas.openxmlformats.org/officeDocument/2006/relationships/image" Target="../media/image33.jpeg"/><Relationship Id="rId11" Type="http://schemas.openxmlformats.org/officeDocument/2006/relationships/hyperlink" Target="https://vimeo.com/736070132" TargetMode="External"/><Relationship Id="rId5" Type="http://schemas.openxmlformats.org/officeDocument/2006/relationships/image" Target="../media/image32.jpeg"/><Relationship Id="rId15" Type="http://schemas.openxmlformats.org/officeDocument/2006/relationships/hyperlink" Target="https://vimeo.com/736071525" TargetMode="External"/><Relationship Id="rId10" Type="http://schemas.openxmlformats.org/officeDocument/2006/relationships/image" Target="../media/image37.jpeg"/><Relationship Id="rId19" Type="http://schemas.openxmlformats.org/officeDocument/2006/relationships/hyperlink" Target="https://vimeo.com/736073262" TargetMode="External"/><Relationship Id="rId4" Type="http://schemas.openxmlformats.org/officeDocument/2006/relationships/hyperlink" Target="https://vimeo.com/736068012" TargetMode="External"/><Relationship Id="rId9" Type="http://schemas.openxmlformats.org/officeDocument/2006/relationships/image" Target="../media/image36.jpeg"/><Relationship Id="rId14" Type="http://schemas.openxmlformats.org/officeDocument/2006/relationships/image" Target="../media/image39.jpeg"/><Relationship Id="rId22" Type="http://schemas.openxmlformats.org/officeDocument/2006/relationships/hyperlink" Target="https://vimeo.com/736075084" TargetMode="External"/></Relationships>
</file>

<file path=ppt/slides/_rels/slide24.xml.rels><?xml version="1.0" encoding="UTF-8"?><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5.xml.rels><?xml version="1.0" encoding="UTF-8"?><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finaut.no/bransjenormengod-skikk/brudd-pa-bransjenormen-god-skikk/" TargetMode="External"/><Relationship Id="rId1" Type="http://schemas.openxmlformats.org/officeDocument/2006/relationships/slideLayout" Target="../slideLayouts/slideLayout7.xml"/></Relationships>
</file>

<file path=ppt/slides/_rels/slide26.xml.rels><?xml version="1.0" encoding="UTF-8"?><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0.xml"/></Relationships>
</file>

<file path=ppt/slides/_rels/slide27.xml.rels><?xml version="1.0" encoding="UTF-8"?><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0.xml"/></Relationships>
</file>

<file path=ppt/slides/_rels/slide28.xml.rels><?xml version="1.0" encoding="UTF-8"?><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1.xml"/></Relationships>
</file>

<file path=ppt/slides/_rels/slide29.xml.rels><?xml version="1.0" encoding="UTF-8"?><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0.xml"/></Relationships>
</file>

<file path=ppt/slides/_rels/slide3.xml.rels><?xml version="1.0" encoding="UTF-8"?><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0.xml.rels><?xml version="1.0" encoding="UTF-8"?><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0.xml"/></Relationships>
</file>

<file path=ppt/slides/_rels/slide31.xml.rels><?xml version="1.0" encoding="UTF-8"?><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jpeg"/><Relationship Id="rId7" Type="http://schemas.openxmlformats.org/officeDocument/2006/relationships/image" Target="../media/image52.png"/><Relationship Id="rId2" Type="http://schemas.openxmlformats.org/officeDocument/2006/relationships/image" Target="../media/image47.jpeg"/><Relationship Id="rId1" Type="http://schemas.openxmlformats.org/officeDocument/2006/relationships/slideLayout" Target="../slideLayouts/slideLayout9.xml"/><Relationship Id="rId6" Type="http://schemas.openxmlformats.org/officeDocument/2006/relationships/image" Target="../media/image51.png"/><Relationship Id="rId11" Type="http://schemas.openxmlformats.org/officeDocument/2006/relationships/hyperlink" Target="https://www.finaut.no/medlemskap-i-finaut/merker-og-titler/" TargetMode="External"/><Relationship Id="rId5" Type="http://schemas.openxmlformats.org/officeDocument/2006/relationships/image" Target="../media/image50.png"/><Relationship Id="rId10" Type="http://schemas.openxmlformats.org/officeDocument/2006/relationships/hyperlink" Target="https://www.finaut.no/medlemskap-i-finaut/merker-og-titler/" TargetMode="External"/><Relationship Id="rId4" Type="http://schemas.openxmlformats.org/officeDocument/2006/relationships/image" Target="../media/image49.png"/><Relationship Id="rId9" Type="http://schemas.openxmlformats.org/officeDocument/2006/relationships/image" Target="../media/image54.png"/></Relationships>
</file>

<file path=ppt/slides/_rels/slide32.xml.rels><?xml version="1.0" encoding="UTF-8"?><Relationships xmlns="http://schemas.openxmlformats.org/package/2006/relationships"><Relationship Id="rId8" Type="http://schemas.openxmlformats.org/officeDocument/2006/relationships/image" Target="../media/image58.png"/><Relationship Id="rId3" Type="http://schemas.openxmlformats.org/officeDocument/2006/relationships/hyperlink" Target="https://open.spotify.com/show/0i56HHPjug9UBLhEODdIvl" TargetMode="External"/><Relationship Id="rId7" Type="http://schemas.openxmlformats.org/officeDocument/2006/relationships/hyperlink" Target="https://www.facebook.com/autorisasjonsordningene/" TargetMode="External"/><Relationship Id="rId2" Type="http://schemas.openxmlformats.org/officeDocument/2006/relationships/image" Target="../media/image55.jpeg"/><Relationship Id="rId1" Type="http://schemas.openxmlformats.org/officeDocument/2006/relationships/slideLayout" Target="../slideLayouts/slideLayout9.xml"/><Relationship Id="rId6" Type="http://schemas.openxmlformats.org/officeDocument/2006/relationships/image" Target="../media/image57.png"/><Relationship Id="rId5" Type="http://schemas.openxmlformats.org/officeDocument/2006/relationships/hyperlink" Target="https://no.linkedin.com/company/finansn%C3%A6ringens-autorisasjonsordninger" TargetMode="External"/><Relationship Id="rId4" Type="http://schemas.openxmlformats.org/officeDocument/2006/relationships/image" Target="../media/image56.png"/><Relationship Id="rId9" Type="http://schemas.openxmlformats.org/officeDocument/2006/relationships/hyperlink" Target="https://www.facebook.com/autorisasjonsordningene" TargetMode="External"/></Relationships>
</file>

<file path=ppt/slides/_rels/slide33.xml.rels><?xml version="1.0" encoding="UTF-8"?><Relationships xmlns="http://schemas.openxmlformats.org/package/2006/relationships"><Relationship Id="rId8" Type="http://schemas.openxmlformats.org/officeDocument/2006/relationships/hyperlink" Target="https://open.spotify.com/episode/5DyHBLKJOowGD3uW6aJStU" TargetMode="External"/><Relationship Id="rId13" Type="http://schemas.openxmlformats.org/officeDocument/2006/relationships/hyperlink" Target="https://vimeo.com/935442906" TargetMode="External"/><Relationship Id="rId3" Type="http://schemas.openxmlformats.org/officeDocument/2006/relationships/image" Target="../media/image59.jpeg"/><Relationship Id="rId7" Type="http://schemas.openxmlformats.org/officeDocument/2006/relationships/hyperlink" Target="https://open.spotify.com/episode/2w56myxQt0FpbupetE0gst" TargetMode="External"/><Relationship Id="rId12" Type="http://schemas.openxmlformats.org/officeDocument/2006/relationships/hyperlink" Target="https://open.spotify.com/episode/1MOlNvtPgkQ12s2jv38B1T"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62.png"/><Relationship Id="rId11" Type="http://schemas.openxmlformats.org/officeDocument/2006/relationships/hyperlink" Target="https://open.spotify.com/episode/2byAurxgKsVYWu8sbKOcpc" TargetMode="External"/><Relationship Id="rId5" Type="http://schemas.openxmlformats.org/officeDocument/2006/relationships/image" Target="../media/image61.jpeg"/><Relationship Id="rId10" Type="http://schemas.openxmlformats.org/officeDocument/2006/relationships/hyperlink" Target="https://open.spotify.com/episode/48CAGsQu8fuO2cgfC9rmNC" TargetMode="External"/><Relationship Id="rId4" Type="http://schemas.openxmlformats.org/officeDocument/2006/relationships/image" Target="../media/image60.png"/><Relationship Id="rId9" Type="http://schemas.openxmlformats.org/officeDocument/2006/relationships/hyperlink" Target="https://open.spotify.com/episode/7H6FckEjI6IqXE5L1tFHO6" TargetMode="External"/><Relationship Id="rId14" Type="http://schemas.openxmlformats.org/officeDocument/2006/relationships/hyperlink" Target="https://open.spotify.com/show/0i56HHPjug9UBLhEODdIvl" TargetMode="External"/></Relationships>
</file>

<file path=ppt/slides/_rels/slide34.xml.rels><?xml version="1.0" encoding="UTF-8"?><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35.xml.rels><?xml version="1.0" encoding="UTF-8"?><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10.xml"/></Relationships>
</file>

<file path=ppt/slides/_rels/slide36.xml.rels><?xml version="1.0" encoding="UTF-8"?><Relationships xmlns="http://schemas.openxmlformats.org/package/2006/relationships"><Relationship Id="rId3" Type="http://schemas.openxmlformats.org/officeDocument/2006/relationships/hyperlink" Target="https://www.finaut.no/medlemskap-i-finaut/merker-og-titler/" TargetMode="External"/><Relationship Id="rId2" Type="http://schemas.openxmlformats.org/officeDocument/2006/relationships/hyperlink" Target="https://www.finaut.no/artikler/2025/forbruker-og-finanstrender-2025/" TargetMode="External"/><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hyperlink" Target="https://www.finaut.no/artikler/2026/forbruker-og-finanstrender-2026/" TargetMode="External"/></Relationships>
</file>

<file path=ppt/slides/_rels/slide37.xml.rels><?xml version="1.0" encoding="UTF-8"?><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21.xml"/></Relationships>
</file>

<file path=ppt/slides/_rels/slide38.xml.rels><?xml version="1.0" encoding="UTF-8"?><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Relationships xmlns="http://schemas.openxmlformats.org/package/2006/relationships"><Relationship Id="rId8" Type="http://schemas.openxmlformats.org/officeDocument/2006/relationships/slide" Target="slide9.xml"/><Relationship Id="rId13" Type="http://schemas.openxmlformats.org/officeDocument/2006/relationships/slide" Target="slide15.xml"/><Relationship Id="rId18" Type="http://schemas.openxmlformats.org/officeDocument/2006/relationships/slide" Target="slide20.xml"/><Relationship Id="rId26" Type="http://schemas.openxmlformats.org/officeDocument/2006/relationships/slide" Target="slide28.xml"/><Relationship Id="rId3" Type="http://schemas.openxmlformats.org/officeDocument/2006/relationships/slide" Target="slide3.xml"/><Relationship Id="rId21" Type="http://schemas.openxmlformats.org/officeDocument/2006/relationships/slide" Target="slide23.xml"/><Relationship Id="rId34" Type="http://schemas.openxmlformats.org/officeDocument/2006/relationships/slide" Target="slide37.xml"/><Relationship Id="rId7" Type="http://schemas.openxmlformats.org/officeDocument/2006/relationships/slide" Target="slide8.xml"/><Relationship Id="rId12" Type="http://schemas.openxmlformats.org/officeDocument/2006/relationships/slide" Target="slide14.xml"/><Relationship Id="rId17" Type="http://schemas.openxmlformats.org/officeDocument/2006/relationships/slide" Target="slide19.xml"/><Relationship Id="rId25" Type="http://schemas.openxmlformats.org/officeDocument/2006/relationships/slide" Target="slide27.xml"/><Relationship Id="rId33" Type="http://schemas.openxmlformats.org/officeDocument/2006/relationships/slide" Target="slide35.xml"/><Relationship Id="rId2" Type="http://schemas.openxmlformats.org/officeDocument/2006/relationships/slide" Target="slide2.xml"/><Relationship Id="rId16" Type="http://schemas.openxmlformats.org/officeDocument/2006/relationships/slide" Target="slide18.xml"/><Relationship Id="rId20" Type="http://schemas.openxmlformats.org/officeDocument/2006/relationships/slide" Target="slide22.xml"/><Relationship Id="rId29" Type="http://schemas.openxmlformats.org/officeDocument/2006/relationships/slide" Target="slide31.xml"/><Relationship Id="rId1" Type="http://schemas.openxmlformats.org/officeDocument/2006/relationships/slideLayout" Target="../slideLayouts/slideLayout7.xml"/><Relationship Id="rId6" Type="http://schemas.openxmlformats.org/officeDocument/2006/relationships/slide" Target="slide7.xml"/><Relationship Id="rId11" Type="http://schemas.openxmlformats.org/officeDocument/2006/relationships/slide" Target="slide12.xml"/><Relationship Id="rId24" Type="http://schemas.openxmlformats.org/officeDocument/2006/relationships/slide" Target="slide26.xml"/><Relationship Id="rId32" Type="http://schemas.openxmlformats.org/officeDocument/2006/relationships/slide" Target="slide34.xml"/><Relationship Id="rId5" Type="http://schemas.openxmlformats.org/officeDocument/2006/relationships/slide" Target="slide6.xml"/><Relationship Id="rId15" Type="http://schemas.openxmlformats.org/officeDocument/2006/relationships/slide" Target="slide17.xml"/><Relationship Id="rId23" Type="http://schemas.openxmlformats.org/officeDocument/2006/relationships/slide" Target="slide25.xml"/><Relationship Id="rId28" Type="http://schemas.openxmlformats.org/officeDocument/2006/relationships/slide" Target="slide30.xml"/><Relationship Id="rId36" Type="http://schemas.openxmlformats.org/officeDocument/2006/relationships/slide" Target="slide39.xml"/><Relationship Id="rId10" Type="http://schemas.openxmlformats.org/officeDocument/2006/relationships/slide" Target="slide11.xml"/><Relationship Id="rId19" Type="http://schemas.openxmlformats.org/officeDocument/2006/relationships/slide" Target="slide21.xml"/><Relationship Id="rId31" Type="http://schemas.openxmlformats.org/officeDocument/2006/relationships/slide" Target="slide33.xml"/><Relationship Id="rId4" Type="http://schemas.openxmlformats.org/officeDocument/2006/relationships/slide" Target="slide5.xml"/><Relationship Id="rId9" Type="http://schemas.openxmlformats.org/officeDocument/2006/relationships/slide" Target="slide10.xml"/><Relationship Id="rId14" Type="http://schemas.openxmlformats.org/officeDocument/2006/relationships/slide" Target="slide16.xml"/><Relationship Id="rId22" Type="http://schemas.openxmlformats.org/officeDocument/2006/relationships/slide" Target="slide24.xml"/><Relationship Id="rId27" Type="http://schemas.openxmlformats.org/officeDocument/2006/relationships/slide" Target="slide29.xml"/><Relationship Id="rId30" Type="http://schemas.openxmlformats.org/officeDocument/2006/relationships/slide" Target="slide32.xml"/><Relationship Id="rId35" Type="http://schemas.openxmlformats.org/officeDocument/2006/relationships/slide" Target="slide38.xml"/></Relationships>
</file>

<file path=ppt/slides/_rels/slide40.xml.rels><?xml version="1.0" encoding="UTF-8"?><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hyperlink" Target="https://www.finaut.no/" TargetMode="External"/><Relationship Id="rId4" Type="http://schemas.openxmlformats.org/officeDocument/2006/relationships/hyperlink" Target="mailto:post@finaut.no" TargetMode="External"/></Relationships>
</file>

<file path=ppt/slides/_rels/slide5.xml.rels><?xml version="1.0" encoding="UTF-8"?><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6.xml.rels><?xml version="1.0" encoding="UTF-8"?><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7.xml.rels><?xml version="1.0" encoding="UTF-8"?><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hyperlink" Target="https://www.finaut.no/om-finaut/strategi-2024-2027/" TargetMode="External"/></Relationships>
</file>

<file path=ppt/slides/_rels/slide8.xml.rels><?xml version="1.0" encoding="UTF-8"?><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9.xml.rels><?xml version="1.0" encoding="UTF-8"?><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finaut.no/om-finaut/organisering/" TargetMode="Externa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Et bilde som inneholder person, Menneskeansikt, klær, smil  KI-generert innhold kan være feil.">
            <a:extLst>
              <a:ext uri="{FF2B5EF4-FFF2-40B4-BE49-F238E27FC236}">
                <a16:creationId xmlns:a16="http://schemas.microsoft.com/office/drawing/2014/main" id="{6FD258D7-7390-DD5B-6D2A-47F62960A14C}"/>
              </a:ext>
            </a:extLst>
          </p:cNvPr>
          <p:cNvPicPr>
            <a:picLocks noGrp="1" noChangeAspect="1"/>
          </p:cNvPicPr>
          <p:nvPr>
            <p:ph type="pic" sz="quarter" idx="13"/>
          </p:nvPr>
        </p:nvPicPr>
        <p:blipFill rotWithShape="1">
          <a:blip r:embed="rId2"/>
          <a:srcRect l="38" r="38"/>
          <a:stretch/>
        </p:blipFill>
        <p:spPr>
          <a:xfrm>
            <a:off x="1885807" y="-2192"/>
            <a:ext cx="10306193" cy="6875958"/>
          </a:xfrm>
        </p:spPr>
      </p:pic>
      <p:sp>
        <p:nvSpPr>
          <p:cNvPr id="8" name="Title 7">
            <a:extLst>
              <a:ext uri="{FF2B5EF4-FFF2-40B4-BE49-F238E27FC236}">
                <a16:creationId xmlns:a16="http://schemas.microsoft.com/office/drawing/2014/main" id="{7E525766-EC07-7835-53B5-CA9CAD3E2BB5}"/>
              </a:ext>
            </a:extLst>
          </p:cNvPr>
          <p:cNvSpPr>
            <a:spLocks noGrp="1"/>
          </p:cNvSpPr>
          <p:nvPr>
            <p:ph type="title"/>
          </p:nvPr>
        </p:nvSpPr>
        <p:spPr>
          <a:xfrm>
            <a:off x="980179" y="4219073"/>
            <a:ext cx="3282208" cy="790596"/>
          </a:xfrm>
        </p:spPr>
        <p:txBody>
          <a:bodyPr/>
          <a:lstStyle/>
          <a:p>
            <a:r>
              <a:rPr lang="nb-NO" sz="4600" noProof="0" dirty="0">
                <a:solidFill>
                  <a:srgbClr val="251D57"/>
                </a:solidFill>
              </a:rPr>
              <a:t>Årsrapport</a:t>
            </a:r>
          </a:p>
        </p:txBody>
      </p:sp>
      <p:sp>
        <p:nvSpPr>
          <p:cNvPr id="10" name="object 9">
            <a:extLst>
              <a:ext uri="{FF2B5EF4-FFF2-40B4-BE49-F238E27FC236}">
                <a16:creationId xmlns:a16="http://schemas.microsoft.com/office/drawing/2014/main" id="{0EEFFA0E-172F-3291-66DD-6E1873EF2983}"/>
              </a:ext>
            </a:extLst>
          </p:cNvPr>
          <p:cNvSpPr/>
          <p:nvPr/>
        </p:nvSpPr>
        <p:spPr>
          <a:xfrm>
            <a:off x="-7353" y="0"/>
            <a:ext cx="4269740" cy="2760345"/>
          </a:xfrm>
          <a:custGeom>
            <a:avLst/>
            <a:gdLst/>
            <a:ahLst/>
            <a:cxnLst/>
            <a:rect l="l" t="t" r="r" b="b"/>
            <a:pathLst>
              <a:path w="4269740" h="2760345">
                <a:moveTo>
                  <a:pt x="4269422" y="0"/>
                </a:moveTo>
                <a:lnTo>
                  <a:pt x="0" y="0"/>
                </a:lnTo>
                <a:lnTo>
                  <a:pt x="0" y="1250149"/>
                </a:lnTo>
                <a:lnTo>
                  <a:pt x="1509636" y="2759786"/>
                </a:lnTo>
                <a:lnTo>
                  <a:pt x="4269422" y="0"/>
                </a:lnTo>
                <a:close/>
              </a:path>
            </a:pathLst>
          </a:custGeom>
          <a:solidFill>
            <a:srgbClr val="241E54"/>
          </a:solidFill>
        </p:spPr>
        <p:txBody>
          <a:bodyPr wrap="square" lIns="0" tIns="0" rIns="0" bIns="0" rtlCol="0"/>
          <a:lstStyle/>
          <a:p>
            <a:pPr algn="l" rtl="0"/>
            <a:endParaRPr dirty="0"/>
          </a:p>
        </p:txBody>
      </p:sp>
      <p:pic>
        <p:nvPicPr>
          <p:cNvPr id="11" name="Bilde 51">
            <a:extLst>
              <a:ext uri="{FF2B5EF4-FFF2-40B4-BE49-F238E27FC236}">
                <a16:creationId xmlns:a16="http://schemas.microsoft.com/office/drawing/2014/main" id="{80AD2E32-5507-1629-718D-3AD07DD5B13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41649" y="529172"/>
            <a:ext cx="1884982" cy="1246445"/>
          </a:xfrm>
          <a:prstGeom prst="rect">
            <a:avLst/>
          </a:prstGeom>
        </p:spPr>
      </p:pic>
      <p:sp>
        <p:nvSpPr>
          <p:cNvPr id="3" name="Rectangle 9">
            <a:extLst>
              <a:ext uri="{FF2B5EF4-FFF2-40B4-BE49-F238E27FC236}">
                <a16:creationId xmlns:a16="http://schemas.microsoft.com/office/drawing/2014/main" id="{F525A9FC-749C-EF8F-B9AB-FB1472B9F695}"/>
              </a:ext>
            </a:extLst>
          </p:cNvPr>
          <p:cNvSpPr/>
          <p:nvPr/>
        </p:nvSpPr>
        <p:spPr>
          <a:xfrm rot="18897754">
            <a:off x="6957202" y="2860446"/>
            <a:ext cx="163403" cy="4752668"/>
          </a:xfrm>
          <a:custGeom>
            <a:avLst/>
            <a:gdLst>
              <a:gd name="connsiteX0" fmla="*/ 0 w 157655"/>
              <a:gd name="connsiteY0" fmla="*/ 0 h 4792717"/>
              <a:gd name="connsiteX1" fmla="*/ 157655 w 157655"/>
              <a:gd name="connsiteY1" fmla="*/ 0 h 4792717"/>
              <a:gd name="connsiteX2" fmla="*/ 157655 w 157655"/>
              <a:gd name="connsiteY2" fmla="*/ 4792717 h 4792717"/>
              <a:gd name="connsiteX3" fmla="*/ 0 w 157655"/>
              <a:gd name="connsiteY3" fmla="*/ 4792717 h 4792717"/>
              <a:gd name="connsiteX4" fmla="*/ 0 w 157655"/>
              <a:gd name="connsiteY4" fmla="*/ 0 h 4792717"/>
              <a:gd name="connsiteX0" fmla="*/ 0 w 157655"/>
              <a:gd name="connsiteY0" fmla="*/ 0 h 4792717"/>
              <a:gd name="connsiteX1" fmla="*/ 157655 w 157655"/>
              <a:gd name="connsiteY1" fmla="*/ 0 h 4792717"/>
              <a:gd name="connsiteX2" fmla="*/ 157655 w 157655"/>
              <a:gd name="connsiteY2" fmla="*/ 4792717 h 4792717"/>
              <a:gd name="connsiteX3" fmla="*/ 131 w 157655"/>
              <a:gd name="connsiteY3" fmla="*/ 4592449 h 4792717"/>
              <a:gd name="connsiteX4" fmla="*/ 0 w 157655"/>
              <a:gd name="connsiteY4" fmla="*/ 0 h 4792717"/>
              <a:gd name="connsiteX0" fmla="*/ 0 w 163403"/>
              <a:gd name="connsiteY0" fmla="*/ 0 h 4752668"/>
              <a:gd name="connsiteX1" fmla="*/ 157655 w 163403"/>
              <a:gd name="connsiteY1" fmla="*/ 0 h 4752668"/>
              <a:gd name="connsiteX2" fmla="*/ 163403 w 163403"/>
              <a:gd name="connsiteY2" fmla="*/ 4752668 h 4752668"/>
              <a:gd name="connsiteX3" fmla="*/ 131 w 163403"/>
              <a:gd name="connsiteY3" fmla="*/ 4592449 h 4752668"/>
              <a:gd name="connsiteX4" fmla="*/ 0 w 163403"/>
              <a:gd name="connsiteY4" fmla="*/ 0 h 4752668"/>
              <a:gd name="connsiteX0" fmla="*/ 0 w 163403"/>
              <a:gd name="connsiteY0" fmla="*/ 0 h 4752668"/>
              <a:gd name="connsiteX1" fmla="*/ 159793 w 163403"/>
              <a:gd name="connsiteY1" fmla="*/ 163891 h 4752668"/>
              <a:gd name="connsiteX2" fmla="*/ 163403 w 163403"/>
              <a:gd name="connsiteY2" fmla="*/ 4752668 h 4752668"/>
              <a:gd name="connsiteX3" fmla="*/ 131 w 163403"/>
              <a:gd name="connsiteY3" fmla="*/ 4592449 h 4752668"/>
              <a:gd name="connsiteX4" fmla="*/ 0 w 163403"/>
              <a:gd name="connsiteY4" fmla="*/ 0 h 475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03" h="4752668">
                <a:moveTo>
                  <a:pt x="0" y="0"/>
                </a:moveTo>
                <a:lnTo>
                  <a:pt x="159793" y="163891"/>
                </a:lnTo>
                <a:cubicBezTo>
                  <a:pt x="160996" y="1693483"/>
                  <a:pt x="162200" y="3223076"/>
                  <a:pt x="163403" y="4752668"/>
                </a:cubicBezTo>
                <a:lnTo>
                  <a:pt x="131" y="4592449"/>
                </a:lnTo>
                <a:cubicBezTo>
                  <a:pt x="87" y="3061633"/>
                  <a:pt x="44" y="1530816"/>
                  <a:pt x="0" y="0"/>
                </a:cubicBezTo>
                <a:close/>
              </a:path>
            </a:pathLst>
          </a:cu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Tree>
    <p:extLst>
      <p:ext uri="{BB962C8B-B14F-4D97-AF65-F5344CB8AC3E}">
        <p14:creationId xmlns:p14="http://schemas.microsoft.com/office/powerpoint/2010/main" val="3244565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08B0F-8212-7F90-D6A2-7F577A07FA18}"/>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4D74593-84C3-3EC7-605D-E118F69CF471}"/>
              </a:ext>
            </a:extLst>
          </p:cNvPr>
          <p:cNvSpPr>
            <a:spLocks noGrp="1"/>
          </p:cNvSpPr>
          <p:nvPr>
            <p:ph type="ftr" sz="quarter" idx="11"/>
          </p:nvPr>
        </p:nvSpPr>
        <p:spPr/>
        <p:txBody>
          <a:bodyPr/>
          <a:lstStyle/>
          <a:p>
            <a:r>
              <a:rPr lang="nb-NO"/>
              <a:t>Årsrapport 2025</a:t>
            </a:r>
          </a:p>
        </p:txBody>
      </p:sp>
      <p:sp>
        <p:nvSpPr>
          <p:cNvPr id="3" name="Slide Number Placeholder 2">
            <a:extLst>
              <a:ext uri="{FF2B5EF4-FFF2-40B4-BE49-F238E27FC236}">
                <a16:creationId xmlns:a16="http://schemas.microsoft.com/office/drawing/2014/main" id="{09B8084A-FECC-CEFF-9B39-BB75FF9CF28E}"/>
              </a:ext>
            </a:extLst>
          </p:cNvPr>
          <p:cNvSpPr>
            <a:spLocks noGrp="1"/>
          </p:cNvSpPr>
          <p:nvPr>
            <p:ph type="sldNum" sz="quarter" idx="12"/>
          </p:nvPr>
        </p:nvSpPr>
        <p:spPr/>
        <p:txBody>
          <a:bodyPr/>
          <a:lstStyle/>
          <a:p>
            <a:fld id="{1FACAE68-2C15-43EA-AAC8-8A98AD9E38DC}" type="slidenum">
              <a:rPr lang="nb-NO" smtClean="0"/>
              <a:t>10</a:t>
            </a:fld>
            <a:endParaRPr lang="nb-NO"/>
          </a:p>
        </p:txBody>
      </p:sp>
      <p:sp>
        <p:nvSpPr>
          <p:cNvPr id="6" name="Content Placeholder 5">
            <a:extLst>
              <a:ext uri="{FF2B5EF4-FFF2-40B4-BE49-F238E27FC236}">
                <a16:creationId xmlns:a16="http://schemas.microsoft.com/office/drawing/2014/main" id="{36171E2B-ED43-D295-6E17-0B4114F192BF}"/>
              </a:ext>
            </a:extLst>
          </p:cNvPr>
          <p:cNvSpPr>
            <a:spLocks noGrp="1"/>
          </p:cNvSpPr>
          <p:nvPr>
            <p:ph sz="quarter" idx="18"/>
          </p:nvPr>
        </p:nvSpPr>
        <p:spPr>
          <a:xfrm>
            <a:off x="838255" y="3701821"/>
            <a:ext cx="5257745" cy="1765688"/>
          </a:xfrm>
        </p:spPr>
        <p:txBody>
          <a:bodyPr vert="horz" lIns="0" tIns="0" rIns="0" bIns="0" rtlCol="0" anchor="t">
            <a:noAutofit/>
          </a:bodyPr>
          <a:lstStyle/>
          <a:p>
            <a:r>
              <a:rPr lang="nb-NO" sz="1200" dirty="0">
                <a:latin typeface="Open Sans Light"/>
                <a:ea typeface="Open Sans Light"/>
                <a:cs typeface="Open Sans Light"/>
              </a:rPr>
              <a:t>I tillegg kan også inkassoselskaper, bemanningsbyråer, </a:t>
            </a:r>
            <a:r>
              <a:rPr lang="nb-NO" sz="1200" dirty="0" err="1">
                <a:latin typeface="Open Sans Light"/>
                <a:ea typeface="Open Sans Light"/>
                <a:cs typeface="Open Sans Light"/>
              </a:rPr>
              <a:t>FinTech</a:t>
            </a:r>
            <a:r>
              <a:rPr lang="nb-NO" sz="1200" dirty="0">
                <a:latin typeface="Open Sans Light"/>
                <a:ea typeface="Open Sans Light"/>
                <a:cs typeface="Open Sans Light"/>
              </a:rPr>
              <a:t>-selskaper og andre leverandører til næringen søke om medlemskap. Målet med dette er å bidra til implementering av bransjenormen God skikk. </a:t>
            </a:r>
            <a:endParaRPr lang="en-US" sz="1200" dirty="0">
              <a:latin typeface="Open Sans Light"/>
              <a:ea typeface="Open Sans Light"/>
              <a:cs typeface="Open Sans Light"/>
            </a:endParaRPr>
          </a:p>
          <a:p>
            <a:endParaRPr lang="nb-NO" sz="1200" dirty="0">
              <a:latin typeface="Open Sans Light"/>
              <a:ea typeface="Open Sans Light"/>
              <a:cs typeface="Open Sans Light"/>
            </a:endParaRPr>
          </a:p>
          <a:p>
            <a:r>
              <a:rPr lang="nb-NO" sz="1200" dirty="0">
                <a:latin typeface="Open Sans Light"/>
                <a:ea typeface="Open Sans Light"/>
                <a:cs typeface="Open Sans Light"/>
              </a:rPr>
              <a:t>På FinAuts hjemmesider finnes en fullstendig oversikt over medlemmer i autorisasjonsordningene Sparing og investering, Kreditt, Skade- og Personforsikring, Skade- og Personforsikring næringsliv, inkasso og Robotrådgivere.</a:t>
            </a:r>
            <a:r>
              <a:rPr lang="nb-NO" sz="1200" dirty="0">
                <a:latin typeface="Open Sans"/>
                <a:ea typeface="Open Sans"/>
                <a:cs typeface="Open Sans"/>
              </a:rPr>
              <a:t> </a:t>
            </a:r>
            <a:endParaRPr lang="nb-NO" sz="1200" noProof="0" dirty="0">
              <a:latin typeface="Open Sans" panose="020B0606030504020204" pitchFamily="34" charset="0"/>
              <a:ea typeface="Open Sans" panose="020B0606030504020204" pitchFamily="34" charset="0"/>
              <a:cs typeface="Open Sans" panose="020B0606030504020204" pitchFamily="34" charset="0"/>
            </a:endParaRPr>
          </a:p>
          <a:p>
            <a:endParaRPr lang="nb-NO" sz="1200" dirty="0">
              <a:latin typeface="Open Sans" panose="020B0606030504020204" pitchFamily="34" charset="0"/>
              <a:ea typeface="Open Sans" panose="020B0606030504020204" pitchFamily="34" charset="0"/>
              <a:cs typeface="Open Sans" panose="020B0606030504020204" pitchFamily="34" charset="0"/>
            </a:endParaRPr>
          </a:p>
          <a:p>
            <a:endParaRPr lang="nb-NO" sz="1200" dirty="0">
              <a:latin typeface="Open Sans" panose="020B0606030504020204" pitchFamily="34" charset="0"/>
              <a:ea typeface="Open Sans" panose="020B0606030504020204" pitchFamily="34" charset="0"/>
              <a:cs typeface="Open Sans" panose="020B0606030504020204" pitchFamily="34" charset="0"/>
            </a:endParaRPr>
          </a:p>
          <a:p>
            <a:r>
              <a:rPr lang="nb-NO" sz="1200" noProof="0" dirty="0">
                <a:latin typeface="Open Sans"/>
                <a:ea typeface="Open Sans"/>
                <a:cs typeface="Open Sans"/>
              </a:rPr>
              <a:t> </a:t>
            </a:r>
          </a:p>
          <a:p>
            <a:endParaRPr lang="nb-NO" sz="1200" dirty="0">
              <a:latin typeface="Open Sans" panose="020B0606030504020204" pitchFamily="34" charset="0"/>
              <a:ea typeface="Open Sans" panose="020B0606030504020204" pitchFamily="34" charset="0"/>
              <a:cs typeface="Open Sans" panose="020B0606030504020204" pitchFamily="34" charset="0"/>
            </a:endParaRPr>
          </a:p>
          <a:p>
            <a:endParaRPr lang="nb-NO" sz="1200" noProof="0" dirty="0">
              <a:latin typeface="Open Sans" panose="020B0606030504020204" pitchFamily="34" charset="0"/>
              <a:ea typeface="Open Sans" panose="020B0606030504020204" pitchFamily="34" charset="0"/>
              <a:cs typeface="Open Sans" panose="020B0606030504020204" pitchFamily="34" charset="0"/>
            </a:endParaRPr>
          </a:p>
          <a:p>
            <a:endParaRPr lang="nb-NO" sz="1200" dirty="0">
              <a:latin typeface="Open Sans" panose="020B0606030504020204" pitchFamily="34" charset="0"/>
              <a:ea typeface="Open Sans" panose="020B0606030504020204" pitchFamily="34" charset="0"/>
              <a:cs typeface="Open Sans" panose="020B0606030504020204" pitchFamily="34" charset="0"/>
            </a:endParaRPr>
          </a:p>
          <a:p>
            <a:endParaRPr lang="nb-NO" sz="1200" noProof="0" dirty="0">
              <a:latin typeface="Open Sans" panose="020B0606030504020204" pitchFamily="34" charset="0"/>
              <a:ea typeface="Open Sans" panose="020B0606030504020204" pitchFamily="34" charset="0"/>
              <a:cs typeface="Open Sans" panose="020B0606030504020204" pitchFamily="34" charset="0"/>
            </a:endParaRPr>
          </a:p>
          <a:p>
            <a:r>
              <a:rPr lang="nb-NO" sz="1200" noProof="0" dirty="0">
                <a:latin typeface="Open Sans"/>
                <a:ea typeface="Open Sans"/>
                <a:cs typeface="Open Sans"/>
              </a:rPr>
              <a:t> </a:t>
            </a:r>
          </a:p>
        </p:txBody>
      </p:sp>
      <p:sp>
        <p:nvSpPr>
          <p:cNvPr id="4" name="Title 3">
            <a:extLst>
              <a:ext uri="{FF2B5EF4-FFF2-40B4-BE49-F238E27FC236}">
                <a16:creationId xmlns:a16="http://schemas.microsoft.com/office/drawing/2014/main" id="{67539B64-F7DC-B878-DCD5-A63BF21BA318}"/>
              </a:ext>
            </a:extLst>
          </p:cNvPr>
          <p:cNvSpPr>
            <a:spLocks noGrp="1"/>
          </p:cNvSpPr>
          <p:nvPr>
            <p:ph type="title"/>
          </p:nvPr>
        </p:nvSpPr>
        <p:spPr>
          <a:xfrm>
            <a:off x="838201" y="1510006"/>
            <a:ext cx="6090919" cy="398571"/>
          </a:xfrm>
        </p:spPr>
        <p:txBody>
          <a:bodyPr/>
          <a:lstStyle/>
          <a:p>
            <a:r>
              <a:rPr lang="nb-NO">
                <a:solidFill>
                  <a:srgbClr val="66559A"/>
                </a:solidFill>
              </a:rPr>
              <a:t>Medlemmer</a:t>
            </a:r>
            <a:endParaRPr lang="nb-NO"/>
          </a:p>
        </p:txBody>
      </p:sp>
      <p:sp>
        <p:nvSpPr>
          <p:cNvPr id="5" name="Text Placeholder 4">
            <a:extLst>
              <a:ext uri="{FF2B5EF4-FFF2-40B4-BE49-F238E27FC236}">
                <a16:creationId xmlns:a16="http://schemas.microsoft.com/office/drawing/2014/main" id="{2817EE26-4764-58FC-3D5C-EC93D28D3219}"/>
              </a:ext>
            </a:extLst>
          </p:cNvPr>
          <p:cNvSpPr>
            <a:spLocks noGrp="1"/>
          </p:cNvSpPr>
          <p:nvPr>
            <p:ph type="body" sz="quarter" idx="17"/>
          </p:nvPr>
        </p:nvSpPr>
        <p:spPr>
          <a:xfrm>
            <a:off x="838201" y="2417516"/>
            <a:ext cx="5461000" cy="738664"/>
          </a:xfrm>
        </p:spPr>
        <p:txBody>
          <a:bodyPr vert="horz" lIns="0" tIns="0" rIns="0" bIns="0" rtlCol="0" anchor="t">
            <a:spAutoFit/>
          </a:bodyPr>
          <a:lstStyle/>
          <a:p>
            <a:r>
              <a:rPr lang="nb-NO" dirty="0">
                <a:solidFill>
                  <a:schemeClr val="tx1"/>
                </a:solidFill>
              </a:rPr>
              <a:t>Det er totalt 172 medlemmer i FinAut. Medlemskap i autorisasjonsordningene krever relevant konsesjon/tillatelse fra Finanstilsynet.</a:t>
            </a:r>
            <a:endParaRPr lang="nb-NO" dirty="0"/>
          </a:p>
        </p:txBody>
      </p:sp>
      <p:grpSp>
        <p:nvGrpSpPr>
          <p:cNvPr id="7" name="Group 16">
            <a:extLst>
              <a:ext uri="{FF2B5EF4-FFF2-40B4-BE49-F238E27FC236}">
                <a16:creationId xmlns:a16="http://schemas.microsoft.com/office/drawing/2014/main" id="{8775DEC0-BEAB-F104-2EA8-8C2B9F994320}"/>
              </a:ext>
            </a:extLst>
          </p:cNvPr>
          <p:cNvGrpSpPr/>
          <p:nvPr/>
        </p:nvGrpSpPr>
        <p:grpSpPr>
          <a:xfrm>
            <a:off x="838201" y="5347994"/>
            <a:ext cx="1696662" cy="252633"/>
            <a:chOff x="610796" y="5164706"/>
            <a:chExt cx="1696662" cy="252633"/>
          </a:xfrm>
        </p:grpSpPr>
        <p:grpSp>
          <p:nvGrpSpPr>
            <p:cNvPr id="9" name="Group 9">
              <a:extLst>
                <a:ext uri="{FF2B5EF4-FFF2-40B4-BE49-F238E27FC236}">
                  <a16:creationId xmlns:a16="http://schemas.microsoft.com/office/drawing/2014/main" id="{9AF29B76-5836-27B4-7060-7EC0BBB86CD7}"/>
                </a:ext>
              </a:extLst>
            </p:cNvPr>
            <p:cNvGrpSpPr/>
            <p:nvPr/>
          </p:nvGrpSpPr>
          <p:grpSpPr>
            <a:xfrm>
              <a:off x="610796" y="5165339"/>
              <a:ext cx="1696662" cy="252000"/>
              <a:chOff x="610796" y="5165339"/>
              <a:chExt cx="1696662" cy="252000"/>
            </a:xfrm>
          </p:grpSpPr>
          <p:sp>
            <p:nvSpPr>
              <p:cNvPr id="11" name="Oval 10">
                <a:extLst>
                  <a:ext uri="{FF2B5EF4-FFF2-40B4-BE49-F238E27FC236}">
                    <a16:creationId xmlns:a16="http://schemas.microsoft.com/office/drawing/2014/main" id="{D0D975FA-04A5-24F1-05A3-D4BD31F8976B}"/>
                  </a:ext>
                </a:extLst>
              </p:cNvPr>
              <p:cNvSpPr/>
              <p:nvPr/>
            </p:nvSpPr>
            <p:spPr>
              <a:xfrm>
                <a:off x="2056093" y="5165340"/>
                <a:ext cx="251365" cy="251365"/>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228600" rtl="0" eaLnBrk="1" latinLnBrk="0" hangingPunct="1">
                  <a:defRPr sz="900" kern="1200">
                    <a:solidFill>
                      <a:schemeClr val="lt1"/>
                    </a:solidFill>
                    <a:latin typeface="+mn-lt"/>
                    <a:ea typeface="+mn-ea"/>
                    <a:cs typeface="+mn-cs"/>
                  </a:defRPr>
                </a:lvl1pPr>
                <a:lvl2pPr marL="228600" algn="l" defTabSz="228600" rtl="0" eaLnBrk="1" latinLnBrk="0" hangingPunct="1">
                  <a:defRPr sz="900" kern="1200">
                    <a:solidFill>
                      <a:schemeClr val="lt1"/>
                    </a:solidFill>
                    <a:latin typeface="+mn-lt"/>
                    <a:ea typeface="+mn-ea"/>
                    <a:cs typeface="+mn-cs"/>
                  </a:defRPr>
                </a:lvl2pPr>
                <a:lvl3pPr marL="457200" algn="l" defTabSz="228600" rtl="0" eaLnBrk="1" latinLnBrk="0" hangingPunct="1">
                  <a:defRPr sz="900" kern="1200">
                    <a:solidFill>
                      <a:schemeClr val="lt1"/>
                    </a:solidFill>
                    <a:latin typeface="+mn-lt"/>
                    <a:ea typeface="+mn-ea"/>
                    <a:cs typeface="+mn-cs"/>
                  </a:defRPr>
                </a:lvl3pPr>
                <a:lvl4pPr marL="685800" algn="l" defTabSz="228600" rtl="0" eaLnBrk="1" latinLnBrk="0" hangingPunct="1">
                  <a:defRPr sz="900" kern="1200">
                    <a:solidFill>
                      <a:schemeClr val="lt1"/>
                    </a:solidFill>
                    <a:latin typeface="+mn-lt"/>
                    <a:ea typeface="+mn-ea"/>
                    <a:cs typeface="+mn-cs"/>
                  </a:defRPr>
                </a:lvl4pPr>
                <a:lvl5pPr marL="914400" algn="l" defTabSz="228600" rtl="0" eaLnBrk="1" latinLnBrk="0" hangingPunct="1">
                  <a:defRPr sz="900" kern="1200">
                    <a:solidFill>
                      <a:schemeClr val="lt1"/>
                    </a:solidFill>
                    <a:latin typeface="+mn-lt"/>
                    <a:ea typeface="+mn-ea"/>
                    <a:cs typeface="+mn-cs"/>
                  </a:defRPr>
                </a:lvl5pPr>
                <a:lvl6pPr marL="1143000" algn="l" defTabSz="228600" rtl="0" eaLnBrk="1" latinLnBrk="0" hangingPunct="1">
                  <a:defRPr sz="900" kern="1200">
                    <a:solidFill>
                      <a:schemeClr val="lt1"/>
                    </a:solidFill>
                    <a:latin typeface="+mn-lt"/>
                    <a:ea typeface="+mn-ea"/>
                    <a:cs typeface="+mn-cs"/>
                  </a:defRPr>
                </a:lvl6pPr>
                <a:lvl7pPr marL="1371600" algn="l" defTabSz="228600" rtl="0" eaLnBrk="1" latinLnBrk="0" hangingPunct="1">
                  <a:defRPr sz="900" kern="1200">
                    <a:solidFill>
                      <a:schemeClr val="lt1"/>
                    </a:solidFill>
                    <a:latin typeface="+mn-lt"/>
                    <a:ea typeface="+mn-ea"/>
                    <a:cs typeface="+mn-cs"/>
                  </a:defRPr>
                </a:lvl7pPr>
                <a:lvl8pPr marL="1600200" algn="l" defTabSz="228600" rtl="0" eaLnBrk="1" latinLnBrk="0" hangingPunct="1">
                  <a:defRPr sz="900" kern="1200">
                    <a:solidFill>
                      <a:schemeClr val="lt1"/>
                    </a:solidFill>
                    <a:latin typeface="+mn-lt"/>
                    <a:ea typeface="+mn-ea"/>
                    <a:cs typeface="+mn-cs"/>
                  </a:defRPr>
                </a:lvl8pPr>
                <a:lvl9pPr marL="1828800" algn="l" defTabSz="228600" rtl="0" eaLnBrk="1" latinLnBrk="0" hangingPunct="1">
                  <a:defRPr sz="900" kern="1200">
                    <a:solidFill>
                      <a:schemeClr val="lt1"/>
                    </a:solidFill>
                    <a:latin typeface="+mn-lt"/>
                    <a:ea typeface="+mn-ea"/>
                    <a:cs typeface="+mn-cs"/>
                  </a:defRPr>
                </a:lvl9pPr>
              </a:lstStyle>
              <a:p>
                <a:pPr algn="ctr"/>
                <a:endParaRPr lang="en-NO"/>
              </a:p>
            </p:txBody>
          </p:sp>
          <p:sp>
            <p:nvSpPr>
              <p:cNvPr id="12" name="Oval 11">
                <a:extLst>
                  <a:ext uri="{FF2B5EF4-FFF2-40B4-BE49-F238E27FC236}">
                    <a16:creationId xmlns:a16="http://schemas.microsoft.com/office/drawing/2014/main" id="{8AC807EB-7DC1-D0DF-B82F-61DC1BC4379B}"/>
                  </a:ext>
                </a:extLst>
              </p:cNvPr>
              <p:cNvSpPr/>
              <p:nvPr/>
            </p:nvSpPr>
            <p:spPr>
              <a:xfrm>
                <a:off x="610796" y="5165340"/>
                <a:ext cx="251365" cy="251365"/>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228600" rtl="0" eaLnBrk="1" latinLnBrk="0" hangingPunct="1">
                  <a:defRPr sz="900" kern="1200">
                    <a:solidFill>
                      <a:schemeClr val="lt1"/>
                    </a:solidFill>
                    <a:latin typeface="+mn-lt"/>
                    <a:ea typeface="+mn-ea"/>
                    <a:cs typeface="+mn-cs"/>
                  </a:defRPr>
                </a:lvl1pPr>
                <a:lvl2pPr marL="228600" algn="l" defTabSz="228600" rtl="0" eaLnBrk="1" latinLnBrk="0" hangingPunct="1">
                  <a:defRPr sz="900" kern="1200">
                    <a:solidFill>
                      <a:schemeClr val="lt1"/>
                    </a:solidFill>
                    <a:latin typeface="+mn-lt"/>
                    <a:ea typeface="+mn-ea"/>
                    <a:cs typeface="+mn-cs"/>
                  </a:defRPr>
                </a:lvl2pPr>
                <a:lvl3pPr marL="457200" algn="l" defTabSz="228600" rtl="0" eaLnBrk="1" latinLnBrk="0" hangingPunct="1">
                  <a:defRPr sz="900" kern="1200">
                    <a:solidFill>
                      <a:schemeClr val="lt1"/>
                    </a:solidFill>
                    <a:latin typeface="+mn-lt"/>
                    <a:ea typeface="+mn-ea"/>
                    <a:cs typeface="+mn-cs"/>
                  </a:defRPr>
                </a:lvl3pPr>
                <a:lvl4pPr marL="685800" algn="l" defTabSz="228600" rtl="0" eaLnBrk="1" latinLnBrk="0" hangingPunct="1">
                  <a:defRPr sz="900" kern="1200">
                    <a:solidFill>
                      <a:schemeClr val="lt1"/>
                    </a:solidFill>
                    <a:latin typeface="+mn-lt"/>
                    <a:ea typeface="+mn-ea"/>
                    <a:cs typeface="+mn-cs"/>
                  </a:defRPr>
                </a:lvl4pPr>
                <a:lvl5pPr marL="914400" algn="l" defTabSz="228600" rtl="0" eaLnBrk="1" latinLnBrk="0" hangingPunct="1">
                  <a:defRPr sz="900" kern="1200">
                    <a:solidFill>
                      <a:schemeClr val="lt1"/>
                    </a:solidFill>
                    <a:latin typeface="+mn-lt"/>
                    <a:ea typeface="+mn-ea"/>
                    <a:cs typeface="+mn-cs"/>
                  </a:defRPr>
                </a:lvl5pPr>
                <a:lvl6pPr marL="1143000" algn="l" defTabSz="228600" rtl="0" eaLnBrk="1" latinLnBrk="0" hangingPunct="1">
                  <a:defRPr sz="900" kern="1200">
                    <a:solidFill>
                      <a:schemeClr val="lt1"/>
                    </a:solidFill>
                    <a:latin typeface="+mn-lt"/>
                    <a:ea typeface="+mn-ea"/>
                    <a:cs typeface="+mn-cs"/>
                  </a:defRPr>
                </a:lvl6pPr>
                <a:lvl7pPr marL="1371600" algn="l" defTabSz="228600" rtl="0" eaLnBrk="1" latinLnBrk="0" hangingPunct="1">
                  <a:defRPr sz="900" kern="1200">
                    <a:solidFill>
                      <a:schemeClr val="lt1"/>
                    </a:solidFill>
                    <a:latin typeface="+mn-lt"/>
                    <a:ea typeface="+mn-ea"/>
                    <a:cs typeface="+mn-cs"/>
                  </a:defRPr>
                </a:lvl7pPr>
                <a:lvl8pPr marL="1600200" algn="l" defTabSz="228600" rtl="0" eaLnBrk="1" latinLnBrk="0" hangingPunct="1">
                  <a:defRPr sz="900" kern="1200">
                    <a:solidFill>
                      <a:schemeClr val="lt1"/>
                    </a:solidFill>
                    <a:latin typeface="+mn-lt"/>
                    <a:ea typeface="+mn-ea"/>
                    <a:cs typeface="+mn-cs"/>
                  </a:defRPr>
                </a:lvl8pPr>
                <a:lvl9pPr marL="1828800" algn="l" defTabSz="228600" rtl="0" eaLnBrk="1" latinLnBrk="0" hangingPunct="1">
                  <a:defRPr sz="900" kern="1200">
                    <a:solidFill>
                      <a:schemeClr val="lt1"/>
                    </a:solidFill>
                    <a:latin typeface="+mn-lt"/>
                    <a:ea typeface="+mn-ea"/>
                    <a:cs typeface="+mn-cs"/>
                  </a:defRPr>
                </a:lvl9pPr>
              </a:lstStyle>
              <a:p>
                <a:pPr algn="ctr"/>
                <a:endParaRPr lang="en-NO"/>
              </a:p>
            </p:txBody>
          </p:sp>
          <p:sp>
            <p:nvSpPr>
              <p:cNvPr id="13" name="Rectangle 12">
                <a:extLst>
                  <a:ext uri="{FF2B5EF4-FFF2-40B4-BE49-F238E27FC236}">
                    <a16:creationId xmlns:a16="http://schemas.microsoft.com/office/drawing/2014/main" id="{EC80D20F-110A-998F-D02B-90B2AA629346}"/>
                  </a:ext>
                </a:extLst>
              </p:cNvPr>
              <p:cNvSpPr/>
              <p:nvPr/>
            </p:nvSpPr>
            <p:spPr>
              <a:xfrm>
                <a:off x="740419" y="5165339"/>
                <a:ext cx="1441357" cy="252000"/>
              </a:xfrm>
              <a:prstGeom prst="rect">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228600" rtl="0" eaLnBrk="1" latinLnBrk="0" hangingPunct="1">
                  <a:defRPr sz="900" kern="1200">
                    <a:solidFill>
                      <a:schemeClr val="lt1"/>
                    </a:solidFill>
                    <a:latin typeface="+mn-lt"/>
                    <a:ea typeface="+mn-ea"/>
                    <a:cs typeface="+mn-cs"/>
                  </a:defRPr>
                </a:lvl1pPr>
                <a:lvl2pPr marL="228600" algn="l" defTabSz="228600" rtl="0" eaLnBrk="1" latinLnBrk="0" hangingPunct="1">
                  <a:defRPr sz="900" kern="1200">
                    <a:solidFill>
                      <a:schemeClr val="lt1"/>
                    </a:solidFill>
                    <a:latin typeface="+mn-lt"/>
                    <a:ea typeface="+mn-ea"/>
                    <a:cs typeface="+mn-cs"/>
                  </a:defRPr>
                </a:lvl2pPr>
                <a:lvl3pPr marL="457200" algn="l" defTabSz="228600" rtl="0" eaLnBrk="1" latinLnBrk="0" hangingPunct="1">
                  <a:defRPr sz="900" kern="1200">
                    <a:solidFill>
                      <a:schemeClr val="lt1"/>
                    </a:solidFill>
                    <a:latin typeface="+mn-lt"/>
                    <a:ea typeface="+mn-ea"/>
                    <a:cs typeface="+mn-cs"/>
                  </a:defRPr>
                </a:lvl3pPr>
                <a:lvl4pPr marL="685800" algn="l" defTabSz="228600" rtl="0" eaLnBrk="1" latinLnBrk="0" hangingPunct="1">
                  <a:defRPr sz="900" kern="1200">
                    <a:solidFill>
                      <a:schemeClr val="lt1"/>
                    </a:solidFill>
                    <a:latin typeface="+mn-lt"/>
                    <a:ea typeface="+mn-ea"/>
                    <a:cs typeface="+mn-cs"/>
                  </a:defRPr>
                </a:lvl4pPr>
                <a:lvl5pPr marL="914400" algn="l" defTabSz="228600" rtl="0" eaLnBrk="1" latinLnBrk="0" hangingPunct="1">
                  <a:defRPr sz="900" kern="1200">
                    <a:solidFill>
                      <a:schemeClr val="lt1"/>
                    </a:solidFill>
                    <a:latin typeface="+mn-lt"/>
                    <a:ea typeface="+mn-ea"/>
                    <a:cs typeface="+mn-cs"/>
                  </a:defRPr>
                </a:lvl5pPr>
                <a:lvl6pPr marL="1143000" algn="l" defTabSz="228600" rtl="0" eaLnBrk="1" latinLnBrk="0" hangingPunct="1">
                  <a:defRPr sz="900" kern="1200">
                    <a:solidFill>
                      <a:schemeClr val="lt1"/>
                    </a:solidFill>
                    <a:latin typeface="+mn-lt"/>
                    <a:ea typeface="+mn-ea"/>
                    <a:cs typeface="+mn-cs"/>
                  </a:defRPr>
                </a:lvl6pPr>
                <a:lvl7pPr marL="1371600" algn="l" defTabSz="228600" rtl="0" eaLnBrk="1" latinLnBrk="0" hangingPunct="1">
                  <a:defRPr sz="900" kern="1200">
                    <a:solidFill>
                      <a:schemeClr val="lt1"/>
                    </a:solidFill>
                    <a:latin typeface="+mn-lt"/>
                    <a:ea typeface="+mn-ea"/>
                    <a:cs typeface="+mn-cs"/>
                  </a:defRPr>
                </a:lvl7pPr>
                <a:lvl8pPr marL="1600200" algn="l" defTabSz="228600" rtl="0" eaLnBrk="1" latinLnBrk="0" hangingPunct="1">
                  <a:defRPr sz="900" kern="1200">
                    <a:solidFill>
                      <a:schemeClr val="lt1"/>
                    </a:solidFill>
                    <a:latin typeface="+mn-lt"/>
                    <a:ea typeface="+mn-ea"/>
                    <a:cs typeface="+mn-cs"/>
                  </a:defRPr>
                </a:lvl8pPr>
                <a:lvl9pPr marL="1828800" algn="l" defTabSz="228600" rtl="0" eaLnBrk="1" latinLnBrk="0" hangingPunct="1">
                  <a:defRPr sz="900" kern="1200">
                    <a:solidFill>
                      <a:schemeClr val="lt1"/>
                    </a:solidFill>
                    <a:latin typeface="+mn-lt"/>
                    <a:ea typeface="+mn-ea"/>
                    <a:cs typeface="+mn-cs"/>
                  </a:defRPr>
                </a:lvl9pPr>
              </a:lstStyle>
              <a:p>
                <a:pPr algn="ctr"/>
                <a:r>
                  <a:rPr lang="en-NO" b="1">
                    <a:latin typeface="Open Sans" panose="020B0606030504020204" pitchFamily="34" charset="0"/>
                    <a:ea typeface="Open Sans" panose="020B0606030504020204" pitchFamily="34" charset="0"/>
                    <a:cs typeface="Open Sans" panose="020B0606030504020204" pitchFamily="34" charset="0"/>
                  </a:rPr>
                  <a:t>Se full medlemsoversikt</a:t>
                </a:r>
              </a:p>
            </p:txBody>
          </p:sp>
        </p:grpSp>
        <p:sp>
          <p:nvSpPr>
            <p:cNvPr id="10" name="Rectangle 1">
              <a:hlinkClick r:id="rId2"/>
              <a:extLst>
                <a:ext uri="{FF2B5EF4-FFF2-40B4-BE49-F238E27FC236}">
                  <a16:creationId xmlns:a16="http://schemas.microsoft.com/office/drawing/2014/main" id="{36A3A709-1CCA-D59F-349D-CC2B9AD24F27}"/>
                </a:ext>
              </a:extLst>
            </p:cNvPr>
            <p:cNvSpPr/>
            <p:nvPr/>
          </p:nvSpPr>
          <p:spPr>
            <a:xfrm>
              <a:off x="610796" y="5164706"/>
              <a:ext cx="1696662"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228600" rtl="0" eaLnBrk="1" latinLnBrk="0" hangingPunct="1">
                <a:defRPr sz="900" kern="1200">
                  <a:solidFill>
                    <a:schemeClr val="lt1"/>
                  </a:solidFill>
                  <a:latin typeface="+mn-lt"/>
                  <a:ea typeface="+mn-ea"/>
                  <a:cs typeface="+mn-cs"/>
                </a:defRPr>
              </a:lvl1pPr>
              <a:lvl2pPr marL="228600" algn="l" defTabSz="228600" rtl="0" eaLnBrk="1" latinLnBrk="0" hangingPunct="1">
                <a:defRPr sz="900" kern="1200">
                  <a:solidFill>
                    <a:schemeClr val="lt1"/>
                  </a:solidFill>
                  <a:latin typeface="+mn-lt"/>
                  <a:ea typeface="+mn-ea"/>
                  <a:cs typeface="+mn-cs"/>
                </a:defRPr>
              </a:lvl2pPr>
              <a:lvl3pPr marL="457200" algn="l" defTabSz="228600" rtl="0" eaLnBrk="1" latinLnBrk="0" hangingPunct="1">
                <a:defRPr sz="900" kern="1200">
                  <a:solidFill>
                    <a:schemeClr val="lt1"/>
                  </a:solidFill>
                  <a:latin typeface="+mn-lt"/>
                  <a:ea typeface="+mn-ea"/>
                  <a:cs typeface="+mn-cs"/>
                </a:defRPr>
              </a:lvl3pPr>
              <a:lvl4pPr marL="685800" algn="l" defTabSz="228600" rtl="0" eaLnBrk="1" latinLnBrk="0" hangingPunct="1">
                <a:defRPr sz="900" kern="1200">
                  <a:solidFill>
                    <a:schemeClr val="lt1"/>
                  </a:solidFill>
                  <a:latin typeface="+mn-lt"/>
                  <a:ea typeface="+mn-ea"/>
                  <a:cs typeface="+mn-cs"/>
                </a:defRPr>
              </a:lvl4pPr>
              <a:lvl5pPr marL="914400" algn="l" defTabSz="228600" rtl="0" eaLnBrk="1" latinLnBrk="0" hangingPunct="1">
                <a:defRPr sz="900" kern="1200">
                  <a:solidFill>
                    <a:schemeClr val="lt1"/>
                  </a:solidFill>
                  <a:latin typeface="+mn-lt"/>
                  <a:ea typeface="+mn-ea"/>
                  <a:cs typeface="+mn-cs"/>
                </a:defRPr>
              </a:lvl5pPr>
              <a:lvl6pPr marL="1143000" algn="l" defTabSz="228600" rtl="0" eaLnBrk="1" latinLnBrk="0" hangingPunct="1">
                <a:defRPr sz="900" kern="1200">
                  <a:solidFill>
                    <a:schemeClr val="lt1"/>
                  </a:solidFill>
                  <a:latin typeface="+mn-lt"/>
                  <a:ea typeface="+mn-ea"/>
                  <a:cs typeface="+mn-cs"/>
                </a:defRPr>
              </a:lvl6pPr>
              <a:lvl7pPr marL="1371600" algn="l" defTabSz="228600" rtl="0" eaLnBrk="1" latinLnBrk="0" hangingPunct="1">
                <a:defRPr sz="900" kern="1200">
                  <a:solidFill>
                    <a:schemeClr val="lt1"/>
                  </a:solidFill>
                  <a:latin typeface="+mn-lt"/>
                  <a:ea typeface="+mn-ea"/>
                  <a:cs typeface="+mn-cs"/>
                </a:defRPr>
              </a:lvl7pPr>
              <a:lvl8pPr marL="1600200" algn="l" defTabSz="228600" rtl="0" eaLnBrk="1" latinLnBrk="0" hangingPunct="1">
                <a:defRPr sz="900" kern="1200">
                  <a:solidFill>
                    <a:schemeClr val="lt1"/>
                  </a:solidFill>
                  <a:latin typeface="+mn-lt"/>
                  <a:ea typeface="+mn-ea"/>
                  <a:cs typeface="+mn-cs"/>
                </a:defRPr>
              </a:lvl8pPr>
              <a:lvl9pPr marL="1828800" algn="l" defTabSz="228600" rtl="0" eaLnBrk="1" latinLnBrk="0" hangingPunct="1">
                <a:defRPr sz="900" kern="1200">
                  <a:solidFill>
                    <a:schemeClr val="lt1"/>
                  </a:solidFill>
                  <a:latin typeface="+mn-lt"/>
                  <a:ea typeface="+mn-ea"/>
                  <a:cs typeface="+mn-cs"/>
                </a:defRPr>
              </a:lvl9pPr>
            </a:lstStyle>
            <a:p>
              <a:pPr algn="ctr"/>
              <a:endParaRPr lang="en-NO"/>
            </a:p>
          </p:txBody>
        </p:sp>
      </p:grpSp>
      <p:pic>
        <p:nvPicPr>
          <p:cNvPr id="14" name="Bilde 13">
            <a:extLst>
              <a:ext uri="{FF2B5EF4-FFF2-40B4-BE49-F238E27FC236}">
                <a16:creationId xmlns:a16="http://schemas.microsoft.com/office/drawing/2014/main" id="{CCC4CC14-7EA5-F8E8-0A2C-9B34739E40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0408" y="249173"/>
            <a:ext cx="5417526" cy="5904739"/>
          </a:xfrm>
          <a:prstGeom prst="rect">
            <a:avLst/>
          </a:prstGeom>
        </p:spPr>
      </p:pic>
    </p:spTree>
    <p:extLst>
      <p:ext uri="{BB962C8B-B14F-4D97-AF65-F5344CB8AC3E}">
        <p14:creationId xmlns:p14="http://schemas.microsoft.com/office/powerpoint/2010/main" val="3595121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90A6D-2A29-EB4B-BAAE-3509BB4E04A9}"/>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887E17B9-23D1-A555-9E8E-EFC4438BB0F3}"/>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8D2B81FF-6779-BCFD-D715-8695BC041CA4}"/>
              </a:ext>
            </a:extLst>
          </p:cNvPr>
          <p:cNvSpPr>
            <a:spLocks noGrp="1"/>
          </p:cNvSpPr>
          <p:nvPr>
            <p:ph type="sldNum" sz="quarter" idx="12"/>
          </p:nvPr>
        </p:nvSpPr>
        <p:spPr/>
        <p:txBody>
          <a:bodyPr/>
          <a:lstStyle/>
          <a:p>
            <a:fld id="{1FACAE68-2C15-43EA-AAC8-8A98AD9E38DC}" type="slidenum">
              <a:rPr lang="nb-NO" smtClean="0"/>
              <a:t>11</a:t>
            </a:fld>
            <a:endParaRPr lang="nb-NO" dirty="0"/>
          </a:p>
        </p:txBody>
      </p:sp>
      <p:sp>
        <p:nvSpPr>
          <p:cNvPr id="4" name="Title 3">
            <a:extLst>
              <a:ext uri="{FF2B5EF4-FFF2-40B4-BE49-F238E27FC236}">
                <a16:creationId xmlns:a16="http://schemas.microsoft.com/office/drawing/2014/main" id="{A536236E-06C0-A0EC-5CD9-844D1A02DA96}"/>
              </a:ext>
            </a:extLst>
          </p:cNvPr>
          <p:cNvSpPr>
            <a:spLocks noGrp="1"/>
          </p:cNvSpPr>
          <p:nvPr>
            <p:ph type="title"/>
          </p:nvPr>
        </p:nvSpPr>
        <p:spPr>
          <a:xfrm>
            <a:off x="838201" y="796407"/>
            <a:ext cx="6090919" cy="512448"/>
          </a:xfrm>
        </p:spPr>
        <p:txBody>
          <a:bodyPr/>
          <a:lstStyle/>
          <a:p>
            <a:r>
              <a:rPr lang="en-GB" sz="3600" dirty="0">
                <a:solidFill>
                  <a:srgbClr val="66559A"/>
                </a:solidFill>
              </a:rPr>
              <a:t>Dugnadsarbeid</a:t>
            </a:r>
            <a:endParaRPr lang="nb-NO" dirty="0"/>
          </a:p>
        </p:txBody>
      </p:sp>
      <p:sp>
        <p:nvSpPr>
          <p:cNvPr id="18" name="Text Placeholder 3">
            <a:extLst>
              <a:ext uri="{FF2B5EF4-FFF2-40B4-BE49-F238E27FC236}">
                <a16:creationId xmlns:a16="http://schemas.microsoft.com/office/drawing/2014/main" id="{A0A2877E-9714-D500-24ED-734EC6BCC214}"/>
              </a:ext>
            </a:extLst>
          </p:cNvPr>
          <p:cNvSpPr>
            <a:spLocks noGrp="1"/>
          </p:cNvSpPr>
          <p:nvPr/>
        </p:nvSpPr>
        <p:spPr>
          <a:xfrm>
            <a:off x="838254" y="1592747"/>
            <a:ext cx="5570783" cy="4040394"/>
          </a:xfrm>
          <a:prstGeom prst="rect">
            <a:avLst/>
          </a:prstGeom>
        </p:spPr>
        <p:txBody>
          <a:bodyPr vert="horz" lIns="0" tIns="0" rIns="0" bIns="0" numCol="2" spcCol="360000" rtlCol="0" anchor="t">
            <a:noAutofit/>
          </a:bodyPr>
          <a:lstStyle>
            <a:lvl1pPr marL="0" indent="0" algn="l" defTabSz="914355" rtl="0" eaLnBrk="1" latinLnBrk="0" hangingPunct="1">
              <a:lnSpc>
                <a:spcPct val="100000"/>
              </a:lnSpc>
              <a:spcBef>
                <a:spcPts val="0"/>
              </a:spcBef>
              <a:spcAft>
                <a:spcPts val="250"/>
              </a:spcAft>
              <a:buSzPct val="100000"/>
              <a:buFontTx/>
              <a:buNone/>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b="1" dirty="0">
                <a:solidFill>
                  <a:srgbClr val="69549F"/>
                </a:solidFill>
                <a:latin typeface="Open Sans"/>
                <a:ea typeface="Open Sans"/>
                <a:cs typeface="Open Sans"/>
              </a:rPr>
              <a:t>Fagråd</a:t>
            </a:r>
          </a:p>
          <a:p>
            <a:r>
              <a:rPr lang="nb-NO" sz="1100" dirty="0">
                <a:latin typeface="Open Sans Light"/>
                <a:ea typeface="Open Sans Light"/>
                <a:cs typeface="Open Sans Light"/>
              </a:rPr>
              <a:t>FinAut har seks fagråd som </a:t>
            </a:r>
            <a:r>
              <a:rPr lang="nb-NO" sz="1100" noProof="0" dirty="0">
                <a:latin typeface="Open Sans Light"/>
                <a:ea typeface="Open Sans Light"/>
                <a:cs typeface="Open Sans Light"/>
              </a:rPr>
              <a:t>består</a:t>
            </a:r>
            <a:r>
              <a:rPr lang="nb-NO" sz="1100" dirty="0">
                <a:latin typeface="Open Sans Light"/>
                <a:ea typeface="Open Sans Light"/>
                <a:cs typeface="Open Sans Light"/>
              </a:rPr>
              <a:t> av representanter fra medlemsbedriftene og dekker områdene Sparing og investering, Kreditt, Inkasso, Personforsikring, Skadeforsikring og Forsikring Næringsliv. </a:t>
            </a:r>
          </a:p>
          <a:p>
            <a:endParaRPr lang="nb-NO" sz="1100" dirty="0"/>
          </a:p>
          <a:p>
            <a:r>
              <a:rPr lang="nb-NO" sz="1100" dirty="0">
                <a:latin typeface="Open Sans Light"/>
                <a:ea typeface="Open Sans Light"/>
                <a:cs typeface="Open Sans Light"/>
              </a:rPr>
              <a:t>Hovedoppgaven til rådene er å forvalte og utvikle det faglige innholdet i </a:t>
            </a:r>
            <a:br>
              <a:rPr lang="nb-NO" sz="1100" dirty="0">
                <a:latin typeface="Open Sans Light"/>
                <a:ea typeface="Open Sans Light"/>
                <a:cs typeface="Open Sans Light"/>
              </a:rPr>
            </a:br>
            <a:r>
              <a:rPr lang="nb-NO" sz="1100" dirty="0">
                <a:latin typeface="Open Sans Light"/>
                <a:ea typeface="Open Sans Light"/>
                <a:cs typeface="Open Sans Light"/>
              </a:rPr>
              <a:t>autorisasjonsordningene og utarbeide fagkrav til årlige oppdateringer. Sammen </a:t>
            </a:r>
            <a:br>
              <a:rPr lang="nb-NO" sz="1100" dirty="0"/>
            </a:br>
            <a:r>
              <a:rPr lang="nb-NO" sz="1100" dirty="0">
                <a:latin typeface="Open Sans Light"/>
                <a:ea typeface="Open Sans Light"/>
                <a:cs typeface="Open Sans Light"/>
              </a:rPr>
              <a:t>med styret er de ansvarlige for å sikre kvaliteten og relevansen i autorisasjons-ordningene.</a:t>
            </a:r>
          </a:p>
          <a:p>
            <a:endParaRPr lang="nb-NO" sz="1100" dirty="0"/>
          </a:p>
          <a:p>
            <a:r>
              <a:rPr lang="nb-NO" sz="1100" b="1" dirty="0">
                <a:solidFill>
                  <a:srgbClr val="69549F"/>
                </a:solidFill>
                <a:latin typeface="Open Sans"/>
                <a:ea typeface="Open Sans"/>
                <a:cs typeface="Open Sans"/>
              </a:rPr>
              <a:t>Regelverksutvalg</a:t>
            </a:r>
          </a:p>
          <a:p>
            <a:r>
              <a:rPr lang="nb-NO" sz="1100" dirty="0">
                <a:latin typeface="Open Sans Light"/>
                <a:ea typeface="Open Sans Light"/>
                <a:cs typeface="Open Sans Light"/>
              </a:rPr>
              <a:t>Regelverksutvalget skal på vegne av FinAut overvåke den delen av regelverks-utviklingen som gjelder rådgivnings-kompetanse, rådgivningsstandarder </a:t>
            </a:r>
            <a:br>
              <a:rPr lang="nb-NO" sz="1100" dirty="0"/>
            </a:br>
            <a:r>
              <a:rPr lang="nb-NO" sz="1100" dirty="0">
                <a:latin typeface="Open Sans Light"/>
                <a:ea typeface="Open Sans Light"/>
                <a:cs typeface="Open Sans Light"/>
              </a:rPr>
              <a:t>og forbrukerbeskyttelse. </a:t>
            </a:r>
          </a:p>
          <a:p>
            <a:endParaRPr lang="nb-NO" sz="1100" dirty="0"/>
          </a:p>
          <a:p>
            <a:r>
              <a:rPr lang="nb-NO" sz="1100" dirty="0">
                <a:latin typeface="Open Sans Light"/>
                <a:ea typeface="Open Sans Light"/>
                <a:cs typeface="Open Sans Light"/>
              </a:rPr>
              <a:t>Utvalgets arbeid skal være rådgivende </a:t>
            </a:r>
            <a:br>
              <a:rPr lang="nb-NO" sz="1100" dirty="0"/>
            </a:br>
            <a:r>
              <a:rPr lang="nb-NO" sz="1100" dirty="0">
                <a:latin typeface="Open Sans Light"/>
                <a:ea typeface="Open Sans Light"/>
                <a:cs typeface="Open Sans Light"/>
              </a:rPr>
              <a:t>og bidra til strategisk utvikling av FinAut og gi relevante faglige innspill som berører autorisasjonsordningene.</a:t>
            </a:r>
          </a:p>
          <a:p>
            <a:endParaRPr lang="nb-NO" sz="1100" dirty="0"/>
          </a:p>
          <a:p>
            <a:r>
              <a:rPr lang="nb-NO" sz="1100" dirty="0">
                <a:latin typeface="Open Sans Light"/>
                <a:ea typeface="Open Sans Light"/>
                <a:cs typeface="Open Sans Light"/>
              </a:rPr>
              <a:t>For å sikre at innspill til endringer tas inn </a:t>
            </a:r>
            <a:br>
              <a:rPr lang="nb-NO" sz="1100" dirty="0"/>
            </a:br>
            <a:r>
              <a:rPr lang="nb-NO" sz="1100" dirty="0">
                <a:latin typeface="Open Sans Light"/>
                <a:ea typeface="Open Sans Light"/>
                <a:cs typeface="Open Sans Light"/>
              </a:rPr>
              <a:t>i de respektive fagråd, består utvalget av medlemmer med ansvar for regelverk, bransjenormen God skikk og bærekraft </a:t>
            </a:r>
            <a:br>
              <a:rPr lang="nb-NO" sz="1100" dirty="0"/>
            </a:br>
            <a:r>
              <a:rPr lang="nb-NO" sz="1100" dirty="0">
                <a:latin typeface="Open Sans Light"/>
                <a:ea typeface="Open Sans Light"/>
                <a:cs typeface="Open Sans Light"/>
              </a:rPr>
              <a:t>i fagrådene. I tillegg til medlemmer fra Bits, Verdipapirfondenes forening (VFF) og Finans Norge.</a:t>
            </a:r>
          </a:p>
          <a:p>
            <a:endParaRPr lang="nb-NO" sz="1100" dirty="0"/>
          </a:p>
          <a:p>
            <a:r>
              <a:rPr lang="nb-NO" sz="1100" dirty="0">
                <a:latin typeface="Open Sans Light"/>
                <a:ea typeface="Open Sans Light"/>
                <a:cs typeface="Open Sans Light"/>
              </a:rPr>
              <a:t>Eksempler på saker som har startet </a:t>
            </a:r>
            <a:br>
              <a:rPr lang="nb-NO" sz="1100" dirty="0"/>
            </a:br>
            <a:r>
              <a:rPr lang="nb-NO" sz="1100" dirty="0">
                <a:latin typeface="Open Sans Light"/>
                <a:ea typeface="Open Sans Light"/>
                <a:cs typeface="Open Sans Light"/>
              </a:rPr>
              <a:t>i regelverksutvalget, blitt behandlet </a:t>
            </a:r>
            <a:br>
              <a:rPr lang="nb-NO" sz="1100" dirty="0"/>
            </a:br>
            <a:r>
              <a:rPr lang="nb-NO" sz="1100" dirty="0">
                <a:latin typeface="Open Sans Light"/>
                <a:ea typeface="Open Sans Light"/>
                <a:cs typeface="Open Sans Light"/>
              </a:rPr>
              <a:t>i fagråd og deretter tatt inn i fagplaner osv. er kundenes bærekrafts-preferanser, lov om låneformidling og lov om forsikringsformidling.</a:t>
            </a:r>
          </a:p>
        </p:txBody>
      </p:sp>
      <p:grpSp>
        <p:nvGrpSpPr>
          <p:cNvPr id="20" name="Group 14">
            <a:extLst>
              <a:ext uri="{FF2B5EF4-FFF2-40B4-BE49-F238E27FC236}">
                <a16:creationId xmlns:a16="http://schemas.microsoft.com/office/drawing/2014/main" id="{5FE5653E-8919-7CD7-35B4-8211D2F67573}"/>
              </a:ext>
            </a:extLst>
          </p:cNvPr>
          <p:cNvGrpSpPr/>
          <p:nvPr/>
        </p:nvGrpSpPr>
        <p:grpSpPr>
          <a:xfrm>
            <a:off x="3799678" y="5381775"/>
            <a:ext cx="1057283" cy="252634"/>
            <a:chOff x="3792622" y="5522886"/>
            <a:chExt cx="1057283" cy="252634"/>
          </a:xfrm>
        </p:grpSpPr>
        <p:grpSp>
          <p:nvGrpSpPr>
            <p:cNvPr id="21" name="Group 9">
              <a:extLst>
                <a:ext uri="{FF2B5EF4-FFF2-40B4-BE49-F238E27FC236}">
                  <a16:creationId xmlns:a16="http://schemas.microsoft.com/office/drawing/2014/main" id="{79075C73-DC7A-2734-B68F-EB8C7A76702E}"/>
                </a:ext>
              </a:extLst>
            </p:cNvPr>
            <p:cNvGrpSpPr/>
            <p:nvPr/>
          </p:nvGrpSpPr>
          <p:grpSpPr>
            <a:xfrm>
              <a:off x="3792622" y="5523520"/>
              <a:ext cx="1057283" cy="252000"/>
              <a:chOff x="3792622" y="5523520"/>
              <a:chExt cx="1057283" cy="252000"/>
            </a:xfrm>
          </p:grpSpPr>
          <p:sp>
            <p:nvSpPr>
              <p:cNvPr id="23" name="Oval 10">
                <a:extLst>
                  <a:ext uri="{FF2B5EF4-FFF2-40B4-BE49-F238E27FC236}">
                    <a16:creationId xmlns:a16="http://schemas.microsoft.com/office/drawing/2014/main" id="{20C71F6C-3628-9843-35A6-CF5BB62B2E5F}"/>
                  </a:ext>
                </a:extLst>
              </p:cNvPr>
              <p:cNvSpPr/>
              <p:nvPr/>
            </p:nvSpPr>
            <p:spPr>
              <a:xfrm>
                <a:off x="4598540" y="5523521"/>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228600" rtl="0" eaLnBrk="1" latinLnBrk="0" hangingPunct="1">
                  <a:defRPr sz="900" kern="1200">
                    <a:solidFill>
                      <a:schemeClr val="lt1"/>
                    </a:solidFill>
                    <a:latin typeface="+mn-lt"/>
                    <a:ea typeface="+mn-ea"/>
                    <a:cs typeface="+mn-cs"/>
                  </a:defRPr>
                </a:lvl1pPr>
                <a:lvl2pPr marL="228600" algn="l" defTabSz="228600" rtl="0" eaLnBrk="1" latinLnBrk="0" hangingPunct="1">
                  <a:defRPr sz="900" kern="1200">
                    <a:solidFill>
                      <a:schemeClr val="lt1"/>
                    </a:solidFill>
                    <a:latin typeface="+mn-lt"/>
                    <a:ea typeface="+mn-ea"/>
                    <a:cs typeface="+mn-cs"/>
                  </a:defRPr>
                </a:lvl2pPr>
                <a:lvl3pPr marL="457200" algn="l" defTabSz="228600" rtl="0" eaLnBrk="1" latinLnBrk="0" hangingPunct="1">
                  <a:defRPr sz="900" kern="1200">
                    <a:solidFill>
                      <a:schemeClr val="lt1"/>
                    </a:solidFill>
                    <a:latin typeface="+mn-lt"/>
                    <a:ea typeface="+mn-ea"/>
                    <a:cs typeface="+mn-cs"/>
                  </a:defRPr>
                </a:lvl3pPr>
                <a:lvl4pPr marL="685800" algn="l" defTabSz="228600" rtl="0" eaLnBrk="1" latinLnBrk="0" hangingPunct="1">
                  <a:defRPr sz="900" kern="1200">
                    <a:solidFill>
                      <a:schemeClr val="lt1"/>
                    </a:solidFill>
                    <a:latin typeface="+mn-lt"/>
                    <a:ea typeface="+mn-ea"/>
                    <a:cs typeface="+mn-cs"/>
                  </a:defRPr>
                </a:lvl4pPr>
                <a:lvl5pPr marL="914400" algn="l" defTabSz="228600" rtl="0" eaLnBrk="1" latinLnBrk="0" hangingPunct="1">
                  <a:defRPr sz="900" kern="1200">
                    <a:solidFill>
                      <a:schemeClr val="lt1"/>
                    </a:solidFill>
                    <a:latin typeface="+mn-lt"/>
                    <a:ea typeface="+mn-ea"/>
                    <a:cs typeface="+mn-cs"/>
                  </a:defRPr>
                </a:lvl5pPr>
                <a:lvl6pPr marL="1143000" algn="l" defTabSz="228600" rtl="0" eaLnBrk="1" latinLnBrk="0" hangingPunct="1">
                  <a:defRPr sz="900" kern="1200">
                    <a:solidFill>
                      <a:schemeClr val="lt1"/>
                    </a:solidFill>
                    <a:latin typeface="+mn-lt"/>
                    <a:ea typeface="+mn-ea"/>
                    <a:cs typeface="+mn-cs"/>
                  </a:defRPr>
                </a:lvl6pPr>
                <a:lvl7pPr marL="1371600" algn="l" defTabSz="228600" rtl="0" eaLnBrk="1" latinLnBrk="0" hangingPunct="1">
                  <a:defRPr sz="900" kern="1200">
                    <a:solidFill>
                      <a:schemeClr val="lt1"/>
                    </a:solidFill>
                    <a:latin typeface="+mn-lt"/>
                    <a:ea typeface="+mn-ea"/>
                    <a:cs typeface="+mn-cs"/>
                  </a:defRPr>
                </a:lvl7pPr>
                <a:lvl8pPr marL="1600200" algn="l" defTabSz="228600" rtl="0" eaLnBrk="1" latinLnBrk="0" hangingPunct="1">
                  <a:defRPr sz="900" kern="1200">
                    <a:solidFill>
                      <a:schemeClr val="lt1"/>
                    </a:solidFill>
                    <a:latin typeface="+mn-lt"/>
                    <a:ea typeface="+mn-ea"/>
                    <a:cs typeface="+mn-cs"/>
                  </a:defRPr>
                </a:lvl8pPr>
                <a:lvl9pPr marL="1828800" algn="l" defTabSz="228600" rtl="0" eaLnBrk="1" latinLnBrk="0" hangingPunct="1">
                  <a:defRPr sz="900" kern="1200">
                    <a:solidFill>
                      <a:schemeClr val="lt1"/>
                    </a:solidFill>
                    <a:latin typeface="+mn-lt"/>
                    <a:ea typeface="+mn-ea"/>
                    <a:cs typeface="+mn-cs"/>
                  </a:defRPr>
                </a:lvl9pPr>
              </a:lstStyle>
              <a:p>
                <a:pPr algn="ctr"/>
                <a:endParaRPr lang="nb-NO"/>
              </a:p>
            </p:txBody>
          </p:sp>
          <p:sp>
            <p:nvSpPr>
              <p:cNvPr id="24" name="Oval 11">
                <a:extLst>
                  <a:ext uri="{FF2B5EF4-FFF2-40B4-BE49-F238E27FC236}">
                    <a16:creationId xmlns:a16="http://schemas.microsoft.com/office/drawing/2014/main" id="{141563B8-9A39-06B0-4F94-2157FB2904DC}"/>
                  </a:ext>
                </a:extLst>
              </p:cNvPr>
              <p:cNvSpPr/>
              <p:nvPr/>
            </p:nvSpPr>
            <p:spPr>
              <a:xfrm>
                <a:off x="3792622" y="5523521"/>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228600" rtl="0" eaLnBrk="1" latinLnBrk="0" hangingPunct="1">
                  <a:defRPr sz="900" kern="1200">
                    <a:solidFill>
                      <a:schemeClr val="lt1"/>
                    </a:solidFill>
                    <a:latin typeface="+mn-lt"/>
                    <a:ea typeface="+mn-ea"/>
                    <a:cs typeface="+mn-cs"/>
                  </a:defRPr>
                </a:lvl1pPr>
                <a:lvl2pPr marL="228600" algn="l" defTabSz="228600" rtl="0" eaLnBrk="1" latinLnBrk="0" hangingPunct="1">
                  <a:defRPr sz="900" kern="1200">
                    <a:solidFill>
                      <a:schemeClr val="lt1"/>
                    </a:solidFill>
                    <a:latin typeface="+mn-lt"/>
                    <a:ea typeface="+mn-ea"/>
                    <a:cs typeface="+mn-cs"/>
                  </a:defRPr>
                </a:lvl2pPr>
                <a:lvl3pPr marL="457200" algn="l" defTabSz="228600" rtl="0" eaLnBrk="1" latinLnBrk="0" hangingPunct="1">
                  <a:defRPr sz="900" kern="1200">
                    <a:solidFill>
                      <a:schemeClr val="lt1"/>
                    </a:solidFill>
                    <a:latin typeface="+mn-lt"/>
                    <a:ea typeface="+mn-ea"/>
                    <a:cs typeface="+mn-cs"/>
                  </a:defRPr>
                </a:lvl3pPr>
                <a:lvl4pPr marL="685800" algn="l" defTabSz="228600" rtl="0" eaLnBrk="1" latinLnBrk="0" hangingPunct="1">
                  <a:defRPr sz="900" kern="1200">
                    <a:solidFill>
                      <a:schemeClr val="lt1"/>
                    </a:solidFill>
                    <a:latin typeface="+mn-lt"/>
                    <a:ea typeface="+mn-ea"/>
                    <a:cs typeface="+mn-cs"/>
                  </a:defRPr>
                </a:lvl4pPr>
                <a:lvl5pPr marL="914400" algn="l" defTabSz="228600" rtl="0" eaLnBrk="1" latinLnBrk="0" hangingPunct="1">
                  <a:defRPr sz="900" kern="1200">
                    <a:solidFill>
                      <a:schemeClr val="lt1"/>
                    </a:solidFill>
                    <a:latin typeface="+mn-lt"/>
                    <a:ea typeface="+mn-ea"/>
                    <a:cs typeface="+mn-cs"/>
                  </a:defRPr>
                </a:lvl5pPr>
                <a:lvl6pPr marL="1143000" algn="l" defTabSz="228600" rtl="0" eaLnBrk="1" latinLnBrk="0" hangingPunct="1">
                  <a:defRPr sz="900" kern="1200">
                    <a:solidFill>
                      <a:schemeClr val="lt1"/>
                    </a:solidFill>
                    <a:latin typeface="+mn-lt"/>
                    <a:ea typeface="+mn-ea"/>
                    <a:cs typeface="+mn-cs"/>
                  </a:defRPr>
                </a:lvl6pPr>
                <a:lvl7pPr marL="1371600" algn="l" defTabSz="228600" rtl="0" eaLnBrk="1" latinLnBrk="0" hangingPunct="1">
                  <a:defRPr sz="900" kern="1200">
                    <a:solidFill>
                      <a:schemeClr val="lt1"/>
                    </a:solidFill>
                    <a:latin typeface="+mn-lt"/>
                    <a:ea typeface="+mn-ea"/>
                    <a:cs typeface="+mn-cs"/>
                  </a:defRPr>
                </a:lvl7pPr>
                <a:lvl8pPr marL="1600200" algn="l" defTabSz="228600" rtl="0" eaLnBrk="1" latinLnBrk="0" hangingPunct="1">
                  <a:defRPr sz="900" kern="1200">
                    <a:solidFill>
                      <a:schemeClr val="lt1"/>
                    </a:solidFill>
                    <a:latin typeface="+mn-lt"/>
                    <a:ea typeface="+mn-ea"/>
                    <a:cs typeface="+mn-cs"/>
                  </a:defRPr>
                </a:lvl8pPr>
                <a:lvl9pPr marL="1828800" algn="l" defTabSz="228600" rtl="0" eaLnBrk="1" latinLnBrk="0" hangingPunct="1">
                  <a:defRPr sz="900" kern="1200">
                    <a:solidFill>
                      <a:schemeClr val="lt1"/>
                    </a:solidFill>
                    <a:latin typeface="+mn-lt"/>
                    <a:ea typeface="+mn-ea"/>
                    <a:cs typeface="+mn-cs"/>
                  </a:defRPr>
                </a:lvl9pPr>
              </a:lstStyle>
              <a:p>
                <a:pPr algn="ctr"/>
                <a:endParaRPr lang="nb-NO"/>
              </a:p>
            </p:txBody>
          </p:sp>
          <p:sp>
            <p:nvSpPr>
              <p:cNvPr id="25" name="Rectangle 12">
                <a:extLst>
                  <a:ext uri="{FF2B5EF4-FFF2-40B4-BE49-F238E27FC236}">
                    <a16:creationId xmlns:a16="http://schemas.microsoft.com/office/drawing/2014/main" id="{668D14E6-3E91-0092-05CD-57DA16C1235C}"/>
                  </a:ext>
                </a:extLst>
              </p:cNvPr>
              <p:cNvSpPr/>
              <p:nvPr/>
            </p:nvSpPr>
            <p:spPr>
              <a:xfrm>
                <a:off x="3922246" y="5523520"/>
                <a:ext cx="798035" cy="252000"/>
              </a:xfrm>
              <a:prstGeom prst="rect">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228600" rtl="0" eaLnBrk="1" latinLnBrk="0" hangingPunct="1">
                  <a:defRPr sz="900" kern="1200">
                    <a:solidFill>
                      <a:schemeClr val="lt1"/>
                    </a:solidFill>
                    <a:latin typeface="+mn-lt"/>
                    <a:ea typeface="+mn-ea"/>
                    <a:cs typeface="+mn-cs"/>
                  </a:defRPr>
                </a:lvl1pPr>
                <a:lvl2pPr marL="228600" algn="l" defTabSz="228600" rtl="0" eaLnBrk="1" latinLnBrk="0" hangingPunct="1">
                  <a:defRPr sz="900" kern="1200">
                    <a:solidFill>
                      <a:schemeClr val="lt1"/>
                    </a:solidFill>
                    <a:latin typeface="+mn-lt"/>
                    <a:ea typeface="+mn-ea"/>
                    <a:cs typeface="+mn-cs"/>
                  </a:defRPr>
                </a:lvl2pPr>
                <a:lvl3pPr marL="457200" algn="l" defTabSz="228600" rtl="0" eaLnBrk="1" latinLnBrk="0" hangingPunct="1">
                  <a:defRPr sz="900" kern="1200">
                    <a:solidFill>
                      <a:schemeClr val="lt1"/>
                    </a:solidFill>
                    <a:latin typeface="+mn-lt"/>
                    <a:ea typeface="+mn-ea"/>
                    <a:cs typeface="+mn-cs"/>
                  </a:defRPr>
                </a:lvl3pPr>
                <a:lvl4pPr marL="685800" algn="l" defTabSz="228600" rtl="0" eaLnBrk="1" latinLnBrk="0" hangingPunct="1">
                  <a:defRPr sz="900" kern="1200">
                    <a:solidFill>
                      <a:schemeClr val="lt1"/>
                    </a:solidFill>
                    <a:latin typeface="+mn-lt"/>
                    <a:ea typeface="+mn-ea"/>
                    <a:cs typeface="+mn-cs"/>
                  </a:defRPr>
                </a:lvl4pPr>
                <a:lvl5pPr marL="914400" algn="l" defTabSz="228600" rtl="0" eaLnBrk="1" latinLnBrk="0" hangingPunct="1">
                  <a:defRPr sz="900" kern="1200">
                    <a:solidFill>
                      <a:schemeClr val="lt1"/>
                    </a:solidFill>
                    <a:latin typeface="+mn-lt"/>
                    <a:ea typeface="+mn-ea"/>
                    <a:cs typeface="+mn-cs"/>
                  </a:defRPr>
                </a:lvl5pPr>
                <a:lvl6pPr marL="1143000" algn="l" defTabSz="228600" rtl="0" eaLnBrk="1" latinLnBrk="0" hangingPunct="1">
                  <a:defRPr sz="900" kern="1200">
                    <a:solidFill>
                      <a:schemeClr val="lt1"/>
                    </a:solidFill>
                    <a:latin typeface="+mn-lt"/>
                    <a:ea typeface="+mn-ea"/>
                    <a:cs typeface="+mn-cs"/>
                  </a:defRPr>
                </a:lvl6pPr>
                <a:lvl7pPr marL="1371600" algn="l" defTabSz="228600" rtl="0" eaLnBrk="1" latinLnBrk="0" hangingPunct="1">
                  <a:defRPr sz="900" kern="1200">
                    <a:solidFill>
                      <a:schemeClr val="lt1"/>
                    </a:solidFill>
                    <a:latin typeface="+mn-lt"/>
                    <a:ea typeface="+mn-ea"/>
                    <a:cs typeface="+mn-cs"/>
                  </a:defRPr>
                </a:lvl7pPr>
                <a:lvl8pPr marL="1600200" algn="l" defTabSz="228600" rtl="0" eaLnBrk="1" latinLnBrk="0" hangingPunct="1">
                  <a:defRPr sz="900" kern="1200">
                    <a:solidFill>
                      <a:schemeClr val="lt1"/>
                    </a:solidFill>
                    <a:latin typeface="+mn-lt"/>
                    <a:ea typeface="+mn-ea"/>
                    <a:cs typeface="+mn-cs"/>
                  </a:defRPr>
                </a:lvl8pPr>
                <a:lvl9pPr marL="1828800" algn="l" defTabSz="228600" rtl="0" eaLnBrk="1" latinLnBrk="0" hangingPunct="1">
                  <a:defRPr sz="900" kern="1200">
                    <a:solidFill>
                      <a:schemeClr val="lt1"/>
                    </a:solidFill>
                    <a:latin typeface="+mn-lt"/>
                    <a:ea typeface="+mn-ea"/>
                    <a:cs typeface="+mn-cs"/>
                  </a:defRPr>
                </a:lvl9pPr>
              </a:lstStyle>
              <a:p>
                <a:pPr algn="ctr"/>
                <a:r>
                  <a:rPr lang="nb-NO" b="1">
                    <a:latin typeface="Open Sans" panose="020B0606030504020204" pitchFamily="34" charset="0"/>
                    <a:ea typeface="Open Sans" panose="020B0606030504020204" pitchFamily="34" charset="0"/>
                    <a:cs typeface="Open Sans" panose="020B0606030504020204" pitchFamily="34" charset="0"/>
                  </a:rPr>
                  <a:t>Organisering</a:t>
                </a:r>
              </a:p>
            </p:txBody>
          </p:sp>
        </p:grpSp>
        <p:sp>
          <p:nvSpPr>
            <p:cNvPr id="22" name="Rectangle 13">
              <a:hlinkClick r:id="rId2"/>
              <a:extLst>
                <a:ext uri="{FF2B5EF4-FFF2-40B4-BE49-F238E27FC236}">
                  <a16:creationId xmlns:a16="http://schemas.microsoft.com/office/drawing/2014/main" id="{268CBC62-9985-93CE-D655-6869B23297C7}"/>
                </a:ext>
              </a:extLst>
            </p:cNvPr>
            <p:cNvSpPr/>
            <p:nvPr/>
          </p:nvSpPr>
          <p:spPr>
            <a:xfrm>
              <a:off x="3792622" y="5522886"/>
              <a:ext cx="1057283"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228600" rtl="0" eaLnBrk="1" latinLnBrk="0" hangingPunct="1">
                <a:defRPr sz="900" kern="1200">
                  <a:solidFill>
                    <a:schemeClr val="lt1"/>
                  </a:solidFill>
                  <a:latin typeface="+mn-lt"/>
                  <a:ea typeface="+mn-ea"/>
                  <a:cs typeface="+mn-cs"/>
                </a:defRPr>
              </a:lvl1pPr>
              <a:lvl2pPr marL="228600" algn="l" defTabSz="228600" rtl="0" eaLnBrk="1" latinLnBrk="0" hangingPunct="1">
                <a:defRPr sz="900" kern="1200">
                  <a:solidFill>
                    <a:schemeClr val="lt1"/>
                  </a:solidFill>
                  <a:latin typeface="+mn-lt"/>
                  <a:ea typeface="+mn-ea"/>
                  <a:cs typeface="+mn-cs"/>
                </a:defRPr>
              </a:lvl2pPr>
              <a:lvl3pPr marL="457200" algn="l" defTabSz="228600" rtl="0" eaLnBrk="1" latinLnBrk="0" hangingPunct="1">
                <a:defRPr sz="900" kern="1200">
                  <a:solidFill>
                    <a:schemeClr val="lt1"/>
                  </a:solidFill>
                  <a:latin typeface="+mn-lt"/>
                  <a:ea typeface="+mn-ea"/>
                  <a:cs typeface="+mn-cs"/>
                </a:defRPr>
              </a:lvl3pPr>
              <a:lvl4pPr marL="685800" algn="l" defTabSz="228600" rtl="0" eaLnBrk="1" latinLnBrk="0" hangingPunct="1">
                <a:defRPr sz="900" kern="1200">
                  <a:solidFill>
                    <a:schemeClr val="lt1"/>
                  </a:solidFill>
                  <a:latin typeface="+mn-lt"/>
                  <a:ea typeface="+mn-ea"/>
                  <a:cs typeface="+mn-cs"/>
                </a:defRPr>
              </a:lvl4pPr>
              <a:lvl5pPr marL="914400" algn="l" defTabSz="228600" rtl="0" eaLnBrk="1" latinLnBrk="0" hangingPunct="1">
                <a:defRPr sz="900" kern="1200">
                  <a:solidFill>
                    <a:schemeClr val="lt1"/>
                  </a:solidFill>
                  <a:latin typeface="+mn-lt"/>
                  <a:ea typeface="+mn-ea"/>
                  <a:cs typeface="+mn-cs"/>
                </a:defRPr>
              </a:lvl5pPr>
              <a:lvl6pPr marL="1143000" algn="l" defTabSz="228600" rtl="0" eaLnBrk="1" latinLnBrk="0" hangingPunct="1">
                <a:defRPr sz="900" kern="1200">
                  <a:solidFill>
                    <a:schemeClr val="lt1"/>
                  </a:solidFill>
                  <a:latin typeface="+mn-lt"/>
                  <a:ea typeface="+mn-ea"/>
                  <a:cs typeface="+mn-cs"/>
                </a:defRPr>
              </a:lvl6pPr>
              <a:lvl7pPr marL="1371600" algn="l" defTabSz="228600" rtl="0" eaLnBrk="1" latinLnBrk="0" hangingPunct="1">
                <a:defRPr sz="900" kern="1200">
                  <a:solidFill>
                    <a:schemeClr val="lt1"/>
                  </a:solidFill>
                  <a:latin typeface="+mn-lt"/>
                  <a:ea typeface="+mn-ea"/>
                  <a:cs typeface="+mn-cs"/>
                </a:defRPr>
              </a:lvl7pPr>
              <a:lvl8pPr marL="1600200" algn="l" defTabSz="228600" rtl="0" eaLnBrk="1" latinLnBrk="0" hangingPunct="1">
                <a:defRPr sz="900" kern="1200">
                  <a:solidFill>
                    <a:schemeClr val="lt1"/>
                  </a:solidFill>
                  <a:latin typeface="+mn-lt"/>
                  <a:ea typeface="+mn-ea"/>
                  <a:cs typeface="+mn-cs"/>
                </a:defRPr>
              </a:lvl8pPr>
              <a:lvl9pPr marL="1828800" algn="l" defTabSz="228600" rtl="0" eaLnBrk="1" latinLnBrk="0" hangingPunct="1">
                <a:defRPr sz="900" kern="1200">
                  <a:solidFill>
                    <a:schemeClr val="lt1"/>
                  </a:solidFill>
                  <a:latin typeface="+mn-lt"/>
                  <a:ea typeface="+mn-ea"/>
                  <a:cs typeface="+mn-cs"/>
                </a:defRPr>
              </a:lvl9pPr>
            </a:lstStyle>
            <a:p>
              <a:pPr algn="ctr"/>
              <a:endParaRPr lang="nb-NO"/>
            </a:p>
          </p:txBody>
        </p:sp>
      </p:grpSp>
      <p:pic>
        <p:nvPicPr>
          <p:cNvPr id="6" name="Bilde 5">
            <a:extLst>
              <a:ext uri="{FF2B5EF4-FFF2-40B4-BE49-F238E27FC236}">
                <a16:creationId xmlns:a16="http://schemas.microsoft.com/office/drawing/2014/main" id="{AB1AB63A-3623-A3B6-0A37-9555253BB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2937" y="256127"/>
            <a:ext cx="3944048" cy="5916073"/>
          </a:xfrm>
          <a:prstGeom prst="rect">
            <a:avLst/>
          </a:prstGeom>
        </p:spPr>
      </p:pic>
    </p:spTree>
    <p:extLst>
      <p:ext uri="{BB962C8B-B14F-4D97-AF65-F5344CB8AC3E}">
        <p14:creationId xmlns:p14="http://schemas.microsoft.com/office/powerpoint/2010/main" val="1918755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D647279B-1E33-ADA0-CD33-0D71990E1A56}"/>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54AF580C-5138-9ADB-1FAF-025DC9172E68}"/>
              </a:ext>
            </a:extLst>
          </p:cNvPr>
          <p:cNvSpPr>
            <a:spLocks noGrp="1"/>
          </p:cNvSpPr>
          <p:nvPr>
            <p:ph type="ftr" sz="quarter" idx="11"/>
          </p:nvPr>
        </p:nvSpPr>
        <p:spPr/>
        <p:txBody>
          <a:bodyPr/>
          <a:lstStyle/>
          <a:p>
            <a:r>
              <a:rPr lang="nb-NO"/>
              <a:t>Årsrapport 2025</a:t>
            </a:r>
          </a:p>
        </p:txBody>
      </p:sp>
      <p:sp>
        <p:nvSpPr>
          <p:cNvPr id="3" name="Slide Number Placeholder 2">
            <a:extLst>
              <a:ext uri="{FF2B5EF4-FFF2-40B4-BE49-F238E27FC236}">
                <a16:creationId xmlns:a16="http://schemas.microsoft.com/office/drawing/2014/main" id="{F5B94D3B-9325-0505-58BA-03E7C12EFCFE}"/>
              </a:ext>
            </a:extLst>
          </p:cNvPr>
          <p:cNvSpPr>
            <a:spLocks noGrp="1"/>
          </p:cNvSpPr>
          <p:nvPr>
            <p:ph type="sldNum" sz="quarter" idx="12"/>
          </p:nvPr>
        </p:nvSpPr>
        <p:spPr/>
        <p:txBody>
          <a:bodyPr/>
          <a:lstStyle/>
          <a:p>
            <a:fld id="{1FACAE68-2C15-43EA-AAC8-8A98AD9E38DC}" type="slidenum">
              <a:rPr lang="nb-NO" smtClean="0"/>
              <a:t>12</a:t>
            </a:fld>
            <a:endParaRPr lang="nb-NO"/>
          </a:p>
        </p:txBody>
      </p:sp>
      <p:sp>
        <p:nvSpPr>
          <p:cNvPr id="4" name="Title 3">
            <a:extLst>
              <a:ext uri="{FF2B5EF4-FFF2-40B4-BE49-F238E27FC236}">
                <a16:creationId xmlns:a16="http://schemas.microsoft.com/office/drawing/2014/main" id="{499046A4-F538-2591-7DDB-AE27A71E9C75}"/>
              </a:ext>
            </a:extLst>
          </p:cNvPr>
          <p:cNvSpPr>
            <a:spLocks noGrp="1"/>
          </p:cNvSpPr>
          <p:nvPr>
            <p:ph type="title"/>
          </p:nvPr>
        </p:nvSpPr>
        <p:spPr>
          <a:xfrm>
            <a:off x="838201" y="1194920"/>
            <a:ext cx="10515600" cy="398571"/>
          </a:xfrm>
        </p:spPr>
        <p:txBody>
          <a:bodyPr/>
          <a:lstStyle/>
          <a:p>
            <a:r>
              <a:rPr lang="nb-NO" noProof="0"/>
              <a:t>FinAut i tall</a:t>
            </a:r>
          </a:p>
        </p:txBody>
      </p:sp>
      <p:sp>
        <p:nvSpPr>
          <p:cNvPr id="5" name="Text Placeholder 4">
            <a:extLst>
              <a:ext uri="{FF2B5EF4-FFF2-40B4-BE49-F238E27FC236}">
                <a16:creationId xmlns:a16="http://schemas.microsoft.com/office/drawing/2014/main" id="{D10F082A-A822-96AE-98A3-32A1F2CDE26A}"/>
              </a:ext>
            </a:extLst>
          </p:cNvPr>
          <p:cNvSpPr>
            <a:spLocks noGrp="1"/>
          </p:cNvSpPr>
          <p:nvPr>
            <p:ph type="body" sz="quarter" idx="17"/>
          </p:nvPr>
        </p:nvSpPr>
        <p:spPr>
          <a:xfrm>
            <a:off x="838200" y="1598253"/>
            <a:ext cx="10515601" cy="246221"/>
          </a:xfrm>
        </p:spPr>
        <p:txBody>
          <a:bodyPr vert="horz" lIns="0" tIns="0" rIns="0" bIns="0" rtlCol="0" anchor="t">
            <a:spAutoFit/>
          </a:bodyPr>
          <a:lstStyle/>
          <a:p>
            <a:r>
              <a:rPr lang="nb-NO" noProof="0"/>
              <a:t>Antall autoriserte per </a:t>
            </a:r>
            <a:r>
              <a:rPr lang="nb-NO"/>
              <a:t>31.12.2025</a:t>
            </a:r>
            <a:endParaRPr lang="nb-NO" noProof="0"/>
          </a:p>
        </p:txBody>
      </p:sp>
      <p:sp>
        <p:nvSpPr>
          <p:cNvPr id="15" name="Rectangle 14">
            <a:extLst>
              <a:ext uri="{FF2B5EF4-FFF2-40B4-BE49-F238E27FC236}">
                <a16:creationId xmlns:a16="http://schemas.microsoft.com/office/drawing/2014/main" id="{FEBEF9AB-DF96-742B-37DC-CB677C9B6844}"/>
              </a:ext>
            </a:extLst>
          </p:cNvPr>
          <p:cNvSpPr/>
          <p:nvPr/>
        </p:nvSpPr>
        <p:spPr>
          <a:xfrm>
            <a:off x="6414065" y="2081970"/>
            <a:ext cx="2455400" cy="3499638"/>
          </a:xfrm>
          <a:prstGeom prst="rect">
            <a:avLst/>
          </a:prstGeom>
          <a:solidFill>
            <a:srgbClr val="BDBCD1">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360000" tIns="360000" rIns="360000" bIns="360000" rtlCol="0" anchor="t" anchorCtr="0"/>
          <a:lstStyle/>
          <a:p>
            <a:r>
              <a:rPr lang="nb-NO" sz="1100" b="1" dirty="0">
                <a:solidFill>
                  <a:srgbClr val="251D57"/>
                </a:solidFill>
                <a:latin typeface="Open Sans"/>
                <a:ea typeface="Open Sans"/>
                <a:cs typeface="Open Sans"/>
              </a:rPr>
              <a:t>24 069 aktive autorisasjoner fordelt på 10 635 rådgivere</a:t>
            </a:r>
          </a:p>
          <a:p>
            <a:endParaRPr lang="nb-NO" sz="11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nb-NO" sz="1100" dirty="0">
                <a:solidFill>
                  <a:schemeClr val="tx1"/>
                </a:solidFill>
                <a:latin typeface="Open Sans"/>
                <a:ea typeface="Open Sans"/>
                <a:cs typeface="Open Sans"/>
              </a:rPr>
              <a:t>De fleste er autorisert i mer enn én ordning. </a:t>
            </a:r>
            <a:br>
              <a:rPr lang="nb-NO" sz="1100" dirty="0">
                <a:solidFill>
                  <a:schemeClr val="tx1"/>
                </a:solidFill>
                <a:latin typeface="Open Sans"/>
                <a:ea typeface="Open Sans"/>
                <a:cs typeface="Open Sans"/>
              </a:rPr>
            </a:br>
            <a:r>
              <a:rPr lang="nb-NO" sz="1100" dirty="0">
                <a:solidFill>
                  <a:schemeClr val="tx1"/>
                </a:solidFill>
                <a:latin typeface="Open Sans"/>
                <a:ea typeface="Open Sans"/>
                <a:cs typeface="Open Sans"/>
              </a:rPr>
              <a:t>Av 10 635 autoriserte er det 2 789 som har én autorisasjon, 4 331 har to, 1 609 har tre, og 1 807 rådgivere har hele fire eller flere autorisasjoner.</a:t>
            </a:r>
          </a:p>
          <a:p>
            <a:endParaRPr lang="nb-NO" sz="11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endParaRPr lang="nb-NO" sz="11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 15">
            <a:extLst>
              <a:ext uri="{FF2B5EF4-FFF2-40B4-BE49-F238E27FC236}">
                <a16:creationId xmlns:a16="http://schemas.microsoft.com/office/drawing/2014/main" id="{6F936124-957F-8567-78D5-929A10C2CDBC}"/>
              </a:ext>
            </a:extLst>
          </p:cNvPr>
          <p:cNvGrpSpPr/>
          <p:nvPr/>
        </p:nvGrpSpPr>
        <p:grpSpPr>
          <a:xfrm>
            <a:off x="6933311" y="4936871"/>
            <a:ext cx="1422940" cy="252000"/>
            <a:chOff x="9437715" y="1959348"/>
            <a:chExt cx="1422940" cy="252000"/>
          </a:xfrm>
        </p:grpSpPr>
        <p:sp>
          <p:nvSpPr>
            <p:cNvPr id="17" name="Oval 16">
              <a:extLst>
                <a:ext uri="{FF2B5EF4-FFF2-40B4-BE49-F238E27FC236}">
                  <a16:creationId xmlns:a16="http://schemas.microsoft.com/office/drawing/2014/main" id="{6078474D-415C-7782-D78C-206D9B9598EA}"/>
                </a:ext>
              </a:extLst>
            </p:cNvPr>
            <p:cNvSpPr/>
            <p:nvPr/>
          </p:nvSpPr>
          <p:spPr>
            <a:xfrm>
              <a:off x="10609290" y="1959349"/>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8" name="Oval 17">
              <a:extLst>
                <a:ext uri="{FF2B5EF4-FFF2-40B4-BE49-F238E27FC236}">
                  <a16:creationId xmlns:a16="http://schemas.microsoft.com/office/drawing/2014/main" id="{65BDE979-F7E5-575B-D6DC-126F69627053}"/>
                </a:ext>
              </a:extLst>
            </p:cNvPr>
            <p:cNvSpPr/>
            <p:nvPr/>
          </p:nvSpPr>
          <p:spPr>
            <a:xfrm>
              <a:off x="9437715" y="1959349"/>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9" name="Rectangle 18">
              <a:extLst>
                <a:ext uri="{FF2B5EF4-FFF2-40B4-BE49-F238E27FC236}">
                  <a16:creationId xmlns:a16="http://schemas.microsoft.com/office/drawing/2014/main" id="{22380D2E-9A49-0ACA-F716-47F1D50F92BF}"/>
                </a:ext>
              </a:extLst>
            </p:cNvPr>
            <p:cNvSpPr/>
            <p:nvPr/>
          </p:nvSpPr>
          <p:spPr>
            <a:xfrm>
              <a:off x="9567339" y="1959348"/>
              <a:ext cx="1164161" cy="252000"/>
            </a:xfrm>
            <a:prstGeom prst="rect">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NO" b="1" dirty="0">
                  <a:solidFill>
                    <a:schemeClr val="bg1"/>
                  </a:solidFill>
                  <a:latin typeface="Open Sans"/>
                  <a:ea typeface="Open Sans"/>
                  <a:cs typeface="Open Sans"/>
                  <a:hlinkClick r:id="rId2">
                    <a:extLst>
                      <a:ext uri="{A12FA001-AC4F-418D-AE19-62706E023703}">
                        <ahyp:hlinkClr xmlns:ahyp="http://schemas.microsoft.com/office/drawing/2018/hyperlinkcolor" val="tx"/>
                      </a:ext>
                    </a:extLst>
                  </a:hlinkClick>
                </a:rPr>
                <a:t>Statistikk for 2025</a:t>
              </a:r>
              <a:endParaRPr lang="en-NO"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6" name="Rectangle 5">
            <a:hlinkClick r:id="rId3"/>
            <a:extLst>
              <a:ext uri="{FF2B5EF4-FFF2-40B4-BE49-F238E27FC236}">
                <a16:creationId xmlns:a16="http://schemas.microsoft.com/office/drawing/2014/main" id="{48C062A2-5BB0-D813-0242-D4D02B054158}"/>
              </a:ext>
            </a:extLst>
          </p:cNvPr>
          <p:cNvSpPr/>
          <p:nvPr/>
        </p:nvSpPr>
        <p:spPr>
          <a:xfrm>
            <a:off x="9233422" y="5183816"/>
            <a:ext cx="1422940"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pic>
        <p:nvPicPr>
          <p:cNvPr id="8" name="Bilde 7">
            <a:extLst>
              <a:ext uri="{FF2B5EF4-FFF2-40B4-BE49-F238E27FC236}">
                <a16:creationId xmlns:a16="http://schemas.microsoft.com/office/drawing/2014/main" id="{38C4AF50-F846-0B1D-D7CC-5472C0FE64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2081970"/>
            <a:ext cx="5050613" cy="3503093"/>
          </a:xfrm>
          <a:prstGeom prst="rect">
            <a:avLst/>
          </a:prstGeom>
        </p:spPr>
      </p:pic>
    </p:spTree>
    <p:extLst>
      <p:ext uri="{BB962C8B-B14F-4D97-AF65-F5344CB8AC3E}">
        <p14:creationId xmlns:p14="http://schemas.microsoft.com/office/powerpoint/2010/main" val="1012149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8647F884-6938-D991-E1B1-BB5AE46010C4}"/>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DD17814A-E51E-1C47-2350-4C36BD4C807D}"/>
              </a:ext>
            </a:extLst>
          </p:cNvPr>
          <p:cNvSpPr>
            <a:spLocks noGrp="1"/>
          </p:cNvSpPr>
          <p:nvPr>
            <p:ph type="ftr" sz="quarter" idx="11"/>
          </p:nvPr>
        </p:nvSpPr>
        <p:spPr/>
        <p:txBody>
          <a:bodyPr/>
          <a:lstStyle/>
          <a:p>
            <a:r>
              <a:rPr lang="nb-NO"/>
              <a:t>Årsrapport 2025</a:t>
            </a:r>
          </a:p>
        </p:txBody>
      </p:sp>
      <p:sp>
        <p:nvSpPr>
          <p:cNvPr id="3" name="Slide Number Placeholder 2">
            <a:extLst>
              <a:ext uri="{FF2B5EF4-FFF2-40B4-BE49-F238E27FC236}">
                <a16:creationId xmlns:a16="http://schemas.microsoft.com/office/drawing/2014/main" id="{3CBF8609-DD3E-71F0-BFFC-F7244C97488E}"/>
              </a:ext>
            </a:extLst>
          </p:cNvPr>
          <p:cNvSpPr>
            <a:spLocks noGrp="1"/>
          </p:cNvSpPr>
          <p:nvPr>
            <p:ph type="sldNum" sz="quarter" idx="12"/>
          </p:nvPr>
        </p:nvSpPr>
        <p:spPr/>
        <p:txBody>
          <a:bodyPr/>
          <a:lstStyle/>
          <a:p>
            <a:fld id="{1FACAE68-2C15-43EA-AAC8-8A98AD9E38DC}" type="slidenum">
              <a:rPr lang="nb-NO" smtClean="0"/>
              <a:t>13</a:t>
            </a:fld>
            <a:endParaRPr lang="nb-NO"/>
          </a:p>
        </p:txBody>
      </p:sp>
      <p:sp>
        <p:nvSpPr>
          <p:cNvPr id="4" name="Title 3">
            <a:extLst>
              <a:ext uri="{FF2B5EF4-FFF2-40B4-BE49-F238E27FC236}">
                <a16:creationId xmlns:a16="http://schemas.microsoft.com/office/drawing/2014/main" id="{79C01790-BA57-1CEF-4994-257F6124BF17}"/>
              </a:ext>
            </a:extLst>
          </p:cNvPr>
          <p:cNvSpPr>
            <a:spLocks noGrp="1"/>
          </p:cNvSpPr>
          <p:nvPr>
            <p:ph type="title"/>
          </p:nvPr>
        </p:nvSpPr>
        <p:spPr>
          <a:xfrm>
            <a:off x="838201" y="1194920"/>
            <a:ext cx="10515600" cy="398571"/>
          </a:xfrm>
        </p:spPr>
        <p:txBody>
          <a:bodyPr/>
          <a:lstStyle/>
          <a:p>
            <a:r>
              <a:rPr lang="nb-NO" noProof="0"/>
              <a:t>FinAut i tall</a:t>
            </a:r>
          </a:p>
        </p:txBody>
      </p:sp>
      <p:sp>
        <p:nvSpPr>
          <p:cNvPr id="15" name="Rectangle 14">
            <a:extLst>
              <a:ext uri="{FF2B5EF4-FFF2-40B4-BE49-F238E27FC236}">
                <a16:creationId xmlns:a16="http://schemas.microsoft.com/office/drawing/2014/main" id="{73C26CF1-E056-7812-5463-239DE6C8735F}"/>
              </a:ext>
            </a:extLst>
          </p:cNvPr>
          <p:cNvSpPr/>
          <p:nvPr/>
        </p:nvSpPr>
        <p:spPr>
          <a:xfrm>
            <a:off x="4335332" y="900545"/>
            <a:ext cx="3571475" cy="1589114"/>
          </a:xfrm>
          <a:prstGeom prst="rect">
            <a:avLst/>
          </a:prstGeom>
          <a:solidFill>
            <a:srgbClr val="86C8C5">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t" anchorCtr="0"/>
          <a:lstStyle/>
          <a:p>
            <a:r>
              <a:rPr lang="nb-NO" sz="1100" b="1">
                <a:solidFill>
                  <a:srgbClr val="251D57"/>
                </a:solidFill>
                <a:latin typeface="Open Sans" panose="020B0606030504020204" pitchFamily="34" charset="0"/>
                <a:ea typeface="Open Sans" panose="020B0606030504020204" pitchFamily="34" charset="0"/>
                <a:cs typeface="Open Sans" panose="020B0606030504020204" pitchFamily="34" charset="0"/>
              </a:rPr>
              <a:t>Bedrifter kan sjekke egne </a:t>
            </a:r>
            <a:br>
              <a:rPr lang="nb-NO" sz="1100" b="1">
                <a:solidFill>
                  <a:srgbClr val="251D57"/>
                </a:solidFill>
                <a:latin typeface="Open Sans" panose="020B0606030504020204" pitchFamily="34" charset="0"/>
                <a:ea typeface="Open Sans" panose="020B0606030504020204" pitchFamily="34" charset="0"/>
                <a:cs typeface="Open Sans" panose="020B0606030504020204" pitchFamily="34" charset="0"/>
              </a:rPr>
            </a:br>
            <a:r>
              <a:rPr lang="nb-NO" sz="1100" b="1">
                <a:solidFill>
                  <a:srgbClr val="251D57"/>
                </a:solidFill>
                <a:latin typeface="Open Sans" panose="020B0606030504020204" pitchFamily="34" charset="0"/>
                <a:ea typeface="Open Sans" panose="020B0606030504020204" pitchFamily="34" charset="0"/>
                <a:cs typeface="Open Sans" panose="020B0606030504020204" pitchFamily="34" charset="0"/>
              </a:rPr>
              <a:t>resultater mot snittet </a:t>
            </a:r>
            <a:endParaRPr lang="nb-NO" sz="11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nb-NO" sz="1100">
                <a:solidFill>
                  <a:schemeClr val="tx1"/>
                </a:solidFill>
                <a:latin typeface="Open Sans"/>
                <a:ea typeface="Open Sans"/>
                <a:cs typeface="Open Sans"/>
              </a:rPr>
              <a:t>En benchmarkscore er tilgjengelig for medlemsbedriftene. Den viser den enkeltes bedrifts score målt mot alle bedrifter samlet. Den gjør det også mulig å sammenligne egne avdelinger. </a:t>
            </a:r>
          </a:p>
          <a:p>
            <a:endParaRPr lang="nb-NO" sz="11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6C4B963E-F5A3-A42C-CEB1-04DF30A708EC}"/>
              </a:ext>
            </a:extLst>
          </p:cNvPr>
          <p:cNvSpPr txBox="1"/>
          <p:nvPr/>
        </p:nvSpPr>
        <p:spPr>
          <a:xfrm>
            <a:off x="838200" y="2335970"/>
            <a:ext cx="2944092" cy="3308598"/>
          </a:xfrm>
          <a:prstGeom prst="rect">
            <a:avLst/>
          </a:prstGeom>
          <a:noFill/>
        </p:spPr>
        <p:txBody>
          <a:bodyPr wrap="square" lIns="0" tIns="0" rIns="0" bIns="0" rtlCol="0" anchor="t">
            <a:spAutoFit/>
          </a:bodyPr>
          <a:lstStyle/>
          <a:p>
            <a:r>
              <a:rPr lang="nb-NO" sz="1500" dirty="0">
                <a:solidFill>
                  <a:srgbClr val="008086"/>
                </a:solidFill>
                <a:latin typeface="+mj-lt"/>
                <a:ea typeface="Open Sans" panose="020B0606030504020204" pitchFamily="34" charset="0"/>
                <a:cs typeface="Open Sans" panose="020B0606030504020204" pitchFamily="34" charset="0"/>
              </a:rPr>
              <a:t>Gjennomføring av kunnskaps-prøver, etikkprøver og praktiske prøver</a:t>
            </a:r>
          </a:p>
          <a:p>
            <a:endParaRPr lang="nb-NO" sz="1400" dirty="0">
              <a:latin typeface="Open Sans" panose="020B0606030504020204" pitchFamily="34" charset="0"/>
              <a:ea typeface="Open Sans" panose="020B0606030504020204" pitchFamily="34" charset="0"/>
              <a:cs typeface="Open Sans" panose="020B0606030504020204" pitchFamily="34" charset="0"/>
            </a:endParaRPr>
          </a:p>
          <a:p>
            <a:r>
              <a:rPr lang="nb-NO" sz="1400" dirty="0">
                <a:ea typeface="Open Sans"/>
                <a:cs typeface="Open Sans"/>
              </a:rPr>
              <a:t>Det er gjennomført totalt 13 117 prøver i 2025. Resultater og beståttprosenter varierer mellom bedrifter. For å sikre kvalitet i kunnskapsprøvene følger fagrådene oppgavestatistikkene nøye.</a:t>
            </a:r>
          </a:p>
          <a:p>
            <a:endParaRPr lang="nb-NO" sz="1200" dirty="0">
              <a:latin typeface="Open Sans" panose="020B0606030504020204" pitchFamily="34" charset="0"/>
              <a:ea typeface="Open Sans" panose="020B0606030504020204" pitchFamily="34" charset="0"/>
              <a:cs typeface="Open Sans" panose="020B0606030504020204" pitchFamily="34" charset="0"/>
            </a:endParaRPr>
          </a:p>
          <a:p>
            <a:r>
              <a:rPr lang="nb-NO" sz="1000" dirty="0">
                <a:latin typeface="Open Sans"/>
                <a:ea typeface="Open Sans"/>
                <a:cs typeface="Open Sans"/>
              </a:rPr>
              <a:t>Totalt ble det gjennomført 13 117 kunnskapsprøver, etikkprøver og praktiske prøver i 2025.</a:t>
            </a:r>
          </a:p>
          <a:p>
            <a:endParaRPr lang="nb-NO" sz="1000" dirty="0">
              <a:latin typeface="Open Sans" panose="020B0606030504020204" pitchFamily="34" charset="0"/>
              <a:ea typeface="Open Sans" panose="020B0606030504020204" pitchFamily="34" charset="0"/>
              <a:cs typeface="Open Sans" panose="020B0606030504020204" pitchFamily="34" charset="0"/>
            </a:endParaRPr>
          </a:p>
          <a:p>
            <a:r>
              <a:rPr lang="nb-NO" sz="1000" dirty="0">
                <a:latin typeface="Open Sans" panose="020B0606030504020204" pitchFamily="34" charset="0"/>
                <a:ea typeface="Open Sans" panose="020B0606030504020204" pitchFamily="34" charset="0"/>
                <a:cs typeface="Open Sans" panose="020B0606030504020204" pitchFamily="34" charset="0"/>
              </a:rPr>
              <a:t>Interessen for å dokumentere kompetanse er stor i medlemsbedriftene.</a:t>
            </a:r>
          </a:p>
        </p:txBody>
      </p:sp>
      <p:sp>
        <p:nvSpPr>
          <p:cNvPr id="8" name="Rectangle 7">
            <a:extLst>
              <a:ext uri="{FF2B5EF4-FFF2-40B4-BE49-F238E27FC236}">
                <a16:creationId xmlns:a16="http://schemas.microsoft.com/office/drawing/2014/main" id="{40785502-D245-F262-7D9F-F65F71A2CFD1}"/>
              </a:ext>
            </a:extLst>
          </p:cNvPr>
          <p:cNvSpPr/>
          <p:nvPr/>
        </p:nvSpPr>
        <p:spPr>
          <a:xfrm>
            <a:off x="8035962" y="900545"/>
            <a:ext cx="3507819" cy="1589114"/>
          </a:xfrm>
          <a:prstGeom prst="rect">
            <a:avLst/>
          </a:prstGeom>
          <a:solidFill>
            <a:srgbClr val="BDBCD1">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t" anchorCtr="0"/>
          <a:lstStyle/>
          <a:p>
            <a:r>
              <a:rPr lang="nb-NO" sz="1100" b="1">
                <a:solidFill>
                  <a:srgbClr val="251D57"/>
                </a:solidFill>
                <a:latin typeface="Open Sans" panose="020B0606030504020204" pitchFamily="34" charset="0"/>
                <a:ea typeface="Open Sans" panose="020B0606030504020204" pitchFamily="34" charset="0"/>
                <a:cs typeface="Open Sans" panose="020B0606030504020204" pitchFamily="34" charset="0"/>
              </a:rPr>
              <a:t>Statistikk</a:t>
            </a:r>
          </a:p>
          <a:p>
            <a:r>
              <a:rPr lang="nb-NO" sz="1100">
                <a:solidFill>
                  <a:schemeClr val="tx1"/>
                </a:solidFill>
                <a:latin typeface="Open Sans" panose="020B0606030504020204" pitchFamily="34" charset="0"/>
                <a:ea typeface="Open Sans" panose="020B0606030504020204" pitchFamily="34" charset="0"/>
                <a:cs typeface="Open Sans" panose="020B0606030504020204" pitchFamily="34" charset="0"/>
              </a:rPr>
              <a:t>Hvert kvartal publiseres en oversikt over antall innmeldte og autoriserte kandidater i hver av ordningene, gjennomførte prøver og beståttprosent. </a:t>
            </a:r>
          </a:p>
        </p:txBody>
      </p:sp>
      <p:grpSp>
        <p:nvGrpSpPr>
          <p:cNvPr id="9" name="Group 8">
            <a:extLst>
              <a:ext uri="{FF2B5EF4-FFF2-40B4-BE49-F238E27FC236}">
                <a16:creationId xmlns:a16="http://schemas.microsoft.com/office/drawing/2014/main" id="{9E8FDB83-C57E-77EA-E587-98CE8E281DE6}"/>
              </a:ext>
            </a:extLst>
          </p:cNvPr>
          <p:cNvGrpSpPr/>
          <p:nvPr/>
        </p:nvGrpSpPr>
        <p:grpSpPr>
          <a:xfrm>
            <a:off x="8187782" y="2065007"/>
            <a:ext cx="2380722" cy="252000"/>
            <a:chOff x="6323407" y="2180009"/>
            <a:chExt cx="2380722" cy="252000"/>
          </a:xfrm>
        </p:grpSpPr>
        <p:sp>
          <p:nvSpPr>
            <p:cNvPr id="17" name="Oval 16">
              <a:extLst>
                <a:ext uri="{FF2B5EF4-FFF2-40B4-BE49-F238E27FC236}">
                  <a16:creationId xmlns:a16="http://schemas.microsoft.com/office/drawing/2014/main" id="{530F4DE2-94DD-1B2F-7797-51A917F0848A}"/>
                </a:ext>
              </a:extLst>
            </p:cNvPr>
            <p:cNvSpPr/>
            <p:nvPr/>
          </p:nvSpPr>
          <p:spPr>
            <a:xfrm>
              <a:off x="8452764" y="2180010"/>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8" name="Oval 17">
              <a:extLst>
                <a:ext uri="{FF2B5EF4-FFF2-40B4-BE49-F238E27FC236}">
                  <a16:creationId xmlns:a16="http://schemas.microsoft.com/office/drawing/2014/main" id="{3C4FF3A2-439F-8339-C396-B6A948F6A847}"/>
                </a:ext>
              </a:extLst>
            </p:cNvPr>
            <p:cNvSpPr/>
            <p:nvPr/>
          </p:nvSpPr>
          <p:spPr>
            <a:xfrm>
              <a:off x="6323407" y="2180010"/>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9" name="Rectangle 18">
              <a:extLst>
                <a:ext uri="{FF2B5EF4-FFF2-40B4-BE49-F238E27FC236}">
                  <a16:creationId xmlns:a16="http://schemas.microsoft.com/office/drawing/2014/main" id="{4AD0010B-589E-1A7C-12D0-DEF16F880B6B}"/>
                </a:ext>
              </a:extLst>
            </p:cNvPr>
            <p:cNvSpPr/>
            <p:nvPr/>
          </p:nvSpPr>
          <p:spPr>
            <a:xfrm>
              <a:off x="6453031" y="2180009"/>
              <a:ext cx="2121474" cy="252000"/>
            </a:xfrm>
            <a:prstGeom prst="rect">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b-NO" b="1">
                  <a:latin typeface="Open Sans" panose="020B0606030504020204" pitchFamily="34" charset="0"/>
                  <a:ea typeface="Open Sans" panose="020B0606030504020204" pitchFamily="34" charset="0"/>
                  <a:cs typeface="Open Sans" panose="020B0606030504020204" pitchFamily="34" charset="0"/>
                </a:rPr>
                <a:t>Statistikk for kandidater og prøver</a:t>
              </a:r>
            </a:p>
          </p:txBody>
        </p:sp>
      </p:grpSp>
      <p:sp>
        <p:nvSpPr>
          <p:cNvPr id="10" name="Rectangle 9">
            <a:hlinkClick r:id="rId2"/>
            <a:extLst>
              <a:ext uri="{FF2B5EF4-FFF2-40B4-BE49-F238E27FC236}">
                <a16:creationId xmlns:a16="http://schemas.microsoft.com/office/drawing/2014/main" id="{B0F72CD1-F3B9-5DD1-C70A-B3D0C93FFBAB}"/>
              </a:ext>
            </a:extLst>
          </p:cNvPr>
          <p:cNvSpPr/>
          <p:nvPr/>
        </p:nvSpPr>
        <p:spPr>
          <a:xfrm>
            <a:off x="8187782" y="2061057"/>
            <a:ext cx="2380722"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1" name="Bilde 10" descr="Et bilde som inneholder tekst, skjermbilde, Font, line">
            <a:extLst>
              <a:ext uri="{FF2B5EF4-FFF2-40B4-BE49-F238E27FC236}">
                <a16:creationId xmlns:a16="http://schemas.microsoft.com/office/drawing/2014/main" id="{1F723BD3-DB8E-9ACB-15AB-8C62E0B8CB96}"/>
              </a:ext>
            </a:extLst>
          </p:cNvPr>
          <p:cNvPicPr>
            <a:picLocks noChangeAspect="1"/>
          </p:cNvPicPr>
          <p:nvPr/>
        </p:nvPicPr>
        <p:blipFill>
          <a:blip r:embed="rId3"/>
          <a:srcRect b="21176"/>
          <a:stretch>
            <a:fillRect/>
          </a:stretch>
        </p:blipFill>
        <p:spPr>
          <a:xfrm>
            <a:off x="4335332" y="3528155"/>
            <a:ext cx="7227360" cy="2116413"/>
          </a:xfrm>
          <a:prstGeom prst="rect">
            <a:avLst/>
          </a:prstGeom>
        </p:spPr>
      </p:pic>
      <p:sp>
        <p:nvSpPr>
          <p:cNvPr id="5" name="Title 3">
            <a:extLst>
              <a:ext uri="{FF2B5EF4-FFF2-40B4-BE49-F238E27FC236}">
                <a16:creationId xmlns:a16="http://schemas.microsoft.com/office/drawing/2014/main" id="{D590F150-20BF-8ECA-B839-1840B970E986}"/>
              </a:ext>
            </a:extLst>
          </p:cNvPr>
          <p:cNvSpPr txBox="1">
            <a:spLocks/>
          </p:cNvSpPr>
          <p:nvPr/>
        </p:nvSpPr>
        <p:spPr>
          <a:xfrm>
            <a:off x="4335332" y="3086095"/>
            <a:ext cx="2462747" cy="284693"/>
          </a:xfrm>
          <a:prstGeom prst="rect">
            <a:avLst/>
          </a:prstGeom>
        </p:spPr>
        <p:txBody>
          <a:bodyPr vert="horz" wrap="square" lIns="0" tIns="0" rIns="0" bIns="0" rtlCol="0" anchor="b" anchorCtr="0">
            <a:spAutoFit/>
          </a:bodyPr>
          <a:lstStyle>
            <a:lvl1pPr algn="l" defTabSz="914355" rtl="0" eaLnBrk="1" latinLnBrk="0" hangingPunct="1">
              <a:lnSpc>
                <a:spcPct val="90000"/>
              </a:lnSpc>
              <a:spcBef>
                <a:spcPct val="0"/>
              </a:spcBef>
              <a:buNone/>
              <a:defRPr sz="2800" kern="1200">
                <a:solidFill>
                  <a:schemeClr val="accent2"/>
                </a:solidFill>
                <a:latin typeface="+mj-lt"/>
                <a:ea typeface="+mj-ea"/>
                <a:cs typeface="+mj-cs"/>
              </a:defRPr>
            </a:lvl1pPr>
          </a:lstStyle>
          <a:p>
            <a:r>
              <a:rPr lang="nb-NO" sz="2000"/>
              <a:t>Prøver 2025</a:t>
            </a:r>
          </a:p>
        </p:txBody>
      </p:sp>
    </p:spTree>
    <p:extLst>
      <p:ext uri="{BB962C8B-B14F-4D97-AF65-F5344CB8AC3E}">
        <p14:creationId xmlns:p14="http://schemas.microsoft.com/office/powerpoint/2010/main" val="3204692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BB9633D-C9E8-3ECC-6493-7595189DB1BF}"/>
              </a:ext>
            </a:extLst>
          </p:cNvPr>
          <p:cNvPicPr>
            <a:picLocks noGrp="1" noChangeAspect="1"/>
          </p:cNvPicPr>
          <p:nvPr>
            <p:ph type="pic" sz="quarter" idx="13"/>
          </p:nvPr>
        </p:nvPicPr>
        <p:blipFill>
          <a:blip r:embed="rId2"/>
          <a:srcRect/>
          <a:stretch/>
        </p:blipFill>
        <p:spPr>
          <a:xfrm>
            <a:off x="1885807" y="-12639"/>
            <a:ext cx="10306193" cy="6865320"/>
          </a:xfrm>
        </p:spPr>
      </p:pic>
      <p:sp>
        <p:nvSpPr>
          <p:cNvPr id="5" name="TextBox 4">
            <a:extLst>
              <a:ext uri="{FF2B5EF4-FFF2-40B4-BE49-F238E27FC236}">
                <a16:creationId xmlns:a16="http://schemas.microsoft.com/office/drawing/2014/main" id="{EF07AEF0-DEED-2C5E-4D61-851660EDCF64}"/>
              </a:ext>
            </a:extLst>
          </p:cNvPr>
          <p:cNvSpPr txBox="1"/>
          <p:nvPr/>
        </p:nvSpPr>
        <p:spPr>
          <a:xfrm>
            <a:off x="1334815" y="4921138"/>
            <a:ext cx="1662315" cy="523220"/>
          </a:xfrm>
          <a:prstGeom prst="rect">
            <a:avLst/>
          </a:prstGeom>
          <a:noFill/>
        </p:spPr>
        <p:txBody>
          <a:bodyPr wrap="none" lIns="0" tIns="0" rIns="0" bIns="0" rtlCol="0">
            <a:spAutoFit/>
          </a:bodyPr>
          <a:lstStyle/>
          <a:p>
            <a:r>
              <a:rPr lang="en-NO" sz="3400">
                <a:solidFill>
                  <a:srgbClr val="251D57"/>
                </a:solidFill>
                <a:latin typeface="+mj-lt"/>
              </a:rPr>
              <a:t>Utvikling</a:t>
            </a:r>
          </a:p>
        </p:txBody>
      </p:sp>
      <p:sp>
        <p:nvSpPr>
          <p:cNvPr id="6" name="Oval 5">
            <a:extLst>
              <a:ext uri="{FF2B5EF4-FFF2-40B4-BE49-F238E27FC236}">
                <a16:creationId xmlns:a16="http://schemas.microsoft.com/office/drawing/2014/main" id="{FB566048-B0EC-EDE8-6E6D-A01DF7A8B28F}"/>
              </a:ext>
            </a:extLst>
          </p:cNvPr>
          <p:cNvSpPr/>
          <p:nvPr/>
        </p:nvSpPr>
        <p:spPr>
          <a:xfrm>
            <a:off x="583034" y="4876800"/>
            <a:ext cx="567558" cy="567558"/>
          </a:xfrm>
          <a:prstGeom prst="ellipse">
            <a:avLst/>
          </a:prstGeom>
          <a:solidFill>
            <a:srgbClr val="69549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2000" b="1">
                <a:solidFill>
                  <a:schemeClr val="bg1"/>
                </a:solidFill>
                <a:latin typeface="Titillium Web" pitchFamily="2" charset="77"/>
              </a:rPr>
              <a:t>2</a:t>
            </a:r>
          </a:p>
        </p:txBody>
      </p:sp>
      <p:sp>
        <p:nvSpPr>
          <p:cNvPr id="10" name="Rectangle 9">
            <a:extLst>
              <a:ext uri="{FF2B5EF4-FFF2-40B4-BE49-F238E27FC236}">
                <a16:creationId xmlns:a16="http://schemas.microsoft.com/office/drawing/2014/main" id="{01315CEE-81AB-F6BF-B125-02C8480152DA}"/>
              </a:ext>
            </a:extLst>
          </p:cNvPr>
          <p:cNvSpPr/>
          <p:nvPr/>
        </p:nvSpPr>
        <p:spPr>
          <a:xfrm rot="18897754">
            <a:off x="6957202" y="2860446"/>
            <a:ext cx="163403" cy="4752668"/>
          </a:xfrm>
          <a:custGeom>
            <a:avLst/>
            <a:gdLst>
              <a:gd name="connsiteX0" fmla="*/ 0 w 157655"/>
              <a:gd name="connsiteY0" fmla="*/ 0 h 4792717"/>
              <a:gd name="connsiteX1" fmla="*/ 157655 w 157655"/>
              <a:gd name="connsiteY1" fmla="*/ 0 h 4792717"/>
              <a:gd name="connsiteX2" fmla="*/ 157655 w 157655"/>
              <a:gd name="connsiteY2" fmla="*/ 4792717 h 4792717"/>
              <a:gd name="connsiteX3" fmla="*/ 0 w 157655"/>
              <a:gd name="connsiteY3" fmla="*/ 4792717 h 4792717"/>
              <a:gd name="connsiteX4" fmla="*/ 0 w 157655"/>
              <a:gd name="connsiteY4" fmla="*/ 0 h 4792717"/>
              <a:gd name="connsiteX0" fmla="*/ 0 w 157655"/>
              <a:gd name="connsiteY0" fmla="*/ 0 h 4792717"/>
              <a:gd name="connsiteX1" fmla="*/ 157655 w 157655"/>
              <a:gd name="connsiteY1" fmla="*/ 0 h 4792717"/>
              <a:gd name="connsiteX2" fmla="*/ 157655 w 157655"/>
              <a:gd name="connsiteY2" fmla="*/ 4792717 h 4792717"/>
              <a:gd name="connsiteX3" fmla="*/ 131 w 157655"/>
              <a:gd name="connsiteY3" fmla="*/ 4592449 h 4792717"/>
              <a:gd name="connsiteX4" fmla="*/ 0 w 157655"/>
              <a:gd name="connsiteY4" fmla="*/ 0 h 4792717"/>
              <a:gd name="connsiteX0" fmla="*/ 0 w 163403"/>
              <a:gd name="connsiteY0" fmla="*/ 0 h 4752668"/>
              <a:gd name="connsiteX1" fmla="*/ 157655 w 163403"/>
              <a:gd name="connsiteY1" fmla="*/ 0 h 4752668"/>
              <a:gd name="connsiteX2" fmla="*/ 163403 w 163403"/>
              <a:gd name="connsiteY2" fmla="*/ 4752668 h 4752668"/>
              <a:gd name="connsiteX3" fmla="*/ 131 w 163403"/>
              <a:gd name="connsiteY3" fmla="*/ 4592449 h 4752668"/>
              <a:gd name="connsiteX4" fmla="*/ 0 w 163403"/>
              <a:gd name="connsiteY4" fmla="*/ 0 h 4752668"/>
              <a:gd name="connsiteX0" fmla="*/ 0 w 163403"/>
              <a:gd name="connsiteY0" fmla="*/ 0 h 4752668"/>
              <a:gd name="connsiteX1" fmla="*/ 159793 w 163403"/>
              <a:gd name="connsiteY1" fmla="*/ 163891 h 4752668"/>
              <a:gd name="connsiteX2" fmla="*/ 163403 w 163403"/>
              <a:gd name="connsiteY2" fmla="*/ 4752668 h 4752668"/>
              <a:gd name="connsiteX3" fmla="*/ 131 w 163403"/>
              <a:gd name="connsiteY3" fmla="*/ 4592449 h 4752668"/>
              <a:gd name="connsiteX4" fmla="*/ 0 w 163403"/>
              <a:gd name="connsiteY4" fmla="*/ 0 h 475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03" h="4752668">
                <a:moveTo>
                  <a:pt x="0" y="0"/>
                </a:moveTo>
                <a:lnTo>
                  <a:pt x="159793" y="163891"/>
                </a:lnTo>
                <a:cubicBezTo>
                  <a:pt x="160996" y="1693483"/>
                  <a:pt x="162200" y="3223076"/>
                  <a:pt x="163403" y="4752668"/>
                </a:cubicBezTo>
                <a:lnTo>
                  <a:pt x="131" y="4592449"/>
                </a:lnTo>
                <a:cubicBezTo>
                  <a:pt x="87" y="3061633"/>
                  <a:pt x="44" y="1530816"/>
                  <a:pt x="0" y="0"/>
                </a:cubicBezTo>
                <a:close/>
              </a:path>
            </a:pathLst>
          </a:custGeom>
          <a:solidFill>
            <a:srgbClr val="8368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Tree>
    <p:extLst>
      <p:ext uri="{BB962C8B-B14F-4D97-AF65-F5344CB8AC3E}">
        <p14:creationId xmlns:p14="http://schemas.microsoft.com/office/powerpoint/2010/main" val="1860942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F36FD-9A80-F546-FC4C-21AB03171140}"/>
            </a:ext>
          </a:extLst>
        </p:cNvPr>
        <p:cNvGrpSpPr/>
        <p:nvPr/>
      </p:nvGrpSpPr>
      <p:grpSpPr>
        <a:xfrm>
          <a:off x="0" y="0"/>
          <a:ext cx="0" cy="0"/>
          <a:chOff x="0" y="0"/>
          <a:chExt cx="0" cy="0"/>
        </a:xfrm>
      </p:grpSpPr>
      <p:pic>
        <p:nvPicPr>
          <p:cNvPr id="7" name="Plassholder for innhold 6" descr="Et bilde som inneholder person, Menneskeansikt, klær, innendørs  KI-generert innhold kan være feil.">
            <a:extLst>
              <a:ext uri="{FF2B5EF4-FFF2-40B4-BE49-F238E27FC236}">
                <a16:creationId xmlns:a16="http://schemas.microsoft.com/office/drawing/2014/main" id="{3BDAF894-CB29-F2B9-45AF-68902C79C9D4}"/>
              </a:ext>
            </a:extLst>
          </p:cNvPr>
          <p:cNvPicPr>
            <a:picLocks noGrp="1" noChangeAspect="1"/>
          </p:cNvPicPr>
          <p:nvPr>
            <p:ph sz="quarter" idx="18"/>
          </p:nvPr>
        </p:nvPicPr>
        <p:blipFill>
          <a:blip r:embed="rId2"/>
          <a:stretch>
            <a:fillRect/>
          </a:stretch>
        </p:blipFill>
        <p:spPr>
          <a:xfrm>
            <a:off x="258280" y="380174"/>
            <a:ext cx="5735107" cy="5764952"/>
          </a:xfrm>
          <a:prstGeom prst="rect">
            <a:avLst/>
          </a:prstGeom>
          <a:ln>
            <a:noFill/>
          </a:ln>
        </p:spPr>
      </p:pic>
      <p:sp>
        <p:nvSpPr>
          <p:cNvPr id="2" name="Plassholder for bunntekst 1">
            <a:extLst>
              <a:ext uri="{FF2B5EF4-FFF2-40B4-BE49-F238E27FC236}">
                <a16:creationId xmlns:a16="http://schemas.microsoft.com/office/drawing/2014/main" id="{80F86209-F94A-3962-6166-ED69DE0510C3}"/>
              </a:ext>
            </a:extLst>
          </p:cNvPr>
          <p:cNvSpPr>
            <a:spLocks noGrp="1"/>
          </p:cNvSpPr>
          <p:nvPr>
            <p:ph type="ftr" sz="quarter" idx="11"/>
          </p:nvPr>
        </p:nvSpPr>
        <p:spPr/>
        <p:txBody>
          <a:bodyPr/>
          <a:lstStyle/>
          <a:p>
            <a:r>
              <a:rPr lang="nb-NO" dirty="0"/>
              <a:t>Årsrapport 2025</a:t>
            </a:r>
          </a:p>
        </p:txBody>
      </p:sp>
      <p:sp>
        <p:nvSpPr>
          <p:cNvPr id="3" name="Plassholder for lysbildenummer 2">
            <a:extLst>
              <a:ext uri="{FF2B5EF4-FFF2-40B4-BE49-F238E27FC236}">
                <a16:creationId xmlns:a16="http://schemas.microsoft.com/office/drawing/2014/main" id="{202277EE-09CC-5E14-08DF-E44272A5EF45}"/>
              </a:ext>
            </a:extLst>
          </p:cNvPr>
          <p:cNvSpPr>
            <a:spLocks noGrp="1"/>
          </p:cNvSpPr>
          <p:nvPr>
            <p:ph type="sldNum" sz="quarter" idx="12"/>
          </p:nvPr>
        </p:nvSpPr>
        <p:spPr/>
        <p:txBody>
          <a:bodyPr/>
          <a:lstStyle/>
          <a:p>
            <a:fld id="{1FACAE68-2C15-43EA-AAC8-8A98AD9E38DC}" type="slidenum">
              <a:rPr lang="nb-NO" smtClean="0"/>
              <a:t>15</a:t>
            </a:fld>
            <a:endParaRPr lang="nb-NO" dirty="0"/>
          </a:p>
        </p:txBody>
      </p:sp>
      <p:sp>
        <p:nvSpPr>
          <p:cNvPr id="8" name="TekstSylinder 7">
            <a:extLst>
              <a:ext uri="{FF2B5EF4-FFF2-40B4-BE49-F238E27FC236}">
                <a16:creationId xmlns:a16="http://schemas.microsoft.com/office/drawing/2014/main" id="{2AE3F8D7-371A-A9B6-AE67-03DB8D0ECA2D}"/>
              </a:ext>
            </a:extLst>
          </p:cNvPr>
          <p:cNvSpPr txBox="1"/>
          <p:nvPr/>
        </p:nvSpPr>
        <p:spPr>
          <a:xfrm>
            <a:off x="6355404" y="2391983"/>
            <a:ext cx="6462888" cy="30085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250"/>
              </a:spcAft>
            </a:pPr>
            <a:r>
              <a:rPr lang="nb-NO" sz="1200" dirty="0">
                <a:latin typeface="Open Sans"/>
                <a:ea typeface="Open Sans"/>
                <a:cs typeface="Open Sans"/>
              </a:rPr>
              <a:t>Inkassobransjen har fått på plass sin egen autorisasjonsordning </a:t>
            </a:r>
            <a:br>
              <a:rPr lang="nb-NO" sz="1200" dirty="0">
                <a:latin typeface="Open Sans"/>
                <a:ea typeface="Open Sans"/>
                <a:cs typeface="Open Sans"/>
              </a:rPr>
            </a:br>
            <a:r>
              <a:rPr lang="nb-NO" sz="1200" dirty="0">
                <a:latin typeface="Open Sans"/>
                <a:ea typeface="Open Sans"/>
                <a:cs typeface="Open Sans"/>
              </a:rPr>
              <a:t>gjennom FinAut, og de første rådgiverne ble autorisert i 2025.</a:t>
            </a:r>
            <a:endParaRPr lang="nb-NO" dirty="0"/>
          </a:p>
          <a:p>
            <a:pPr>
              <a:spcAft>
                <a:spcPts val="250"/>
              </a:spcAft>
            </a:pPr>
            <a:endParaRPr lang="nb-NO" sz="1200" dirty="0">
              <a:latin typeface="Open Sans"/>
              <a:ea typeface="Open Sans"/>
              <a:cs typeface="Open Sans"/>
            </a:endParaRPr>
          </a:p>
          <a:p>
            <a:pPr>
              <a:spcAft>
                <a:spcPts val="250"/>
              </a:spcAft>
            </a:pPr>
            <a:r>
              <a:rPr lang="nb-NO" sz="1200" dirty="0">
                <a:latin typeface="Open Sans"/>
                <a:ea typeface="Open Sans"/>
                <a:cs typeface="Open Sans"/>
              </a:rPr>
              <a:t>Initiativet løfter kvalitet, tillit og profesjonalitet i møtet mellom </a:t>
            </a:r>
            <a:br>
              <a:rPr lang="nb-NO" sz="1200" dirty="0">
                <a:latin typeface="Open Sans"/>
                <a:ea typeface="Open Sans"/>
                <a:cs typeface="Open Sans"/>
              </a:rPr>
            </a:br>
            <a:r>
              <a:rPr lang="nb-NO" sz="1200" dirty="0">
                <a:latin typeface="Open Sans"/>
                <a:ea typeface="Open Sans"/>
                <a:cs typeface="Open Sans"/>
              </a:rPr>
              <a:t>inkassoselskaper og forbrukere. Ordningen er utviklet av FinAut i tett </a:t>
            </a:r>
            <a:br>
              <a:rPr lang="nb-NO" sz="1200" dirty="0">
                <a:latin typeface="Open Sans"/>
                <a:ea typeface="Open Sans"/>
                <a:cs typeface="Open Sans"/>
              </a:rPr>
            </a:br>
            <a:r>
              <a:rPr lang="nb-NO" sz="1200" dirty="0">
                <a:latin typeface="Open Sans"/>
                <a:ea typeface="Open Sans"/>
                <a:cs typeface="Open Sans"/>
              </a:rPr>
              <a:t>samarbeid med ti av de største inkassoselskapene i Norge – Intrum, Kredinor, Lowell, Axactor, PRA Group, Sergel, Amili Collection, </a:t>
            </a:r>
            <a:br>
              <a:rPr lang="nb-NO" sz="1200" dirty="0">
                <a:latin typeface="Open Sans"/>
                <a:ea typeface="Open Sans"/>
                <a:cs typeface="Open Sans"/>
              </a:rPr>
            </a:br>
            <a:r>
              <a:rPr lang="nb-NO" sz="1200" dirty="0">
                <a:latin typeface="Open Sans"/>
                <a:ea typeface="Open Sans"/>
                <a:cs typeface="Open Sans"/>
              </a:rPr>
              <a:t>Alektum, Hammersborg og Klare – som til sammen representerer </a:t>
            </a:r>
            <a:br>
              <a:rPr lang="nb-NO" sz="1200" dirty="0">
                <a:latin typeface="Open Sans"/>
                <a:ea typeface="Open Sans"/>
                <a:cs typeface="Open Sans"/>
              </a:rPr>
            </a:br>
            <a:r>
              <a:rPr lang="nb-NO" sz="1200" dirty="0">
                <a:latin typeface="Open Sans"/>
                <a:ea typeface="Open Sans"/>
                <a:cs typeface="Open Sans"/>
              </a:rPr>
              <a:t>rundt 80 prosent av markedet. </a:t>
            </a:r>
          </a:p>
          <a:p>
            <a:pPr>
              <a:spcAft>
                <a:spcPts val="250"/>
              </a:spcAft>
            </a:pPr>
            <a:endParaRPr lang="nb-NO" sz="1200" dirty="0">
              <a:latin typeface="Open Sans"/>
              <a:ea typeface="Open Sans"/>
              <a:cs typeface="Open Sans"/>
            </a:endParaRPr>
          </a:p>
          <a:p>
            <a:pPr>
              <a:spcAft>
                <a:spcPts val="250"/>
              </a:spcAft>
            </a:pPr>
            <a:r>
              <a:rPr lang="nb-NO" sz="1200" dirty="0">
                <a:latin typeface="Open Sans"/>
                <a:ea typeface="Open Sans"/>
                <a:cs typeface="Open Sans"/>
              </a:rPr>
              <a:t>Målet har vært å etablere et felles rammeverk som setter tydelige </a:t>
            </a:r>
            <a:br>
              <a:rPr lang="nb-NO" sz="1200" dirty="0">
                <a:latin typeface="Open Sans"/>
                <a:ea typeface="Open Sans"/>
                <a:cs typeface="Open Sans"/>
              </a:rPr>
            </a:br>
            <a:r>
              <a:rPr lang="nb-NO" sz="1200" dirty="0">
                <a:latin typeface="Open Sans"/>
                <a:ea typeface="Open Sans"/>
                <a:cs typeface="Open Sans"/>
              </a:rPr>
              <a:t>krav til fagkompetanse, etikk og etterlevelse av bransjenormen </a:t>
            </a:r>
            <a:br>
              <a:rPr lang="nb-NO" sz="1200" dirty="0">
                <a:latin typeface="Open Sans"/>
                <a:ea typeface="Open Sans"/>
                <a:cs typeface="Open Sans"/>
              </a:rPr>
            </a:br>
            <a:r>
              <a:rPr lang="nb-NO" sz="1200" dirty="0">
                <a:latin typeface="Open Sans"/>
                <a:ea typeface="Open Sans"/>
                <a:cs typeface="Open Sans"/>
              </a:rPr>
              <a:t>God skikk for inkasso. Kandidatene må gjennomføre både e-læring, </a:t>
            </a:r>
            <a:br>
              <a:rPr lang="nb-NO" sz="1200" dirty="0">
                <a:latin typeface="Open Sans"/>
                <a:ea typeface="Open Sans"/>
                <a:cs typeface="Open Sans"/>
              </a:rPr>
            </a:br>
            <a:r>
              <a:rPr lang="nb-NO" sz="1200" dirty="0">
                <a:latin typeface="Open Sans"/>
                <a:ea typeface="Open Sans"/>
                <a:cs typeface="Open Sans"/>
              </a:rPr>
              <a:t>kunnskapsprøve, etikkprøve og en digital praktisk prøve for å bli autorisert.</a:t>
            </a:r>
            <a:endParaRPr lang="nb-NO" dirty="0"/>
          </a:p>
          <a:p>
            <a:pPr algn="ctr"/>
            <a:endParaRPr lang="nb-NO" dirty="0"/>
          </a:p>
        </p:txBody>
      </p:sp>
      <p:sp>
        <p:nvSpPr>
          <p:cNvPr id="5" name="Title 5">
            <a:extLst>
              <a:ext uri="{FF2B5EF4-FFF2-40B4-BE49-F238E27FC236}">
                <a16:creationId xmlns:a16="http://schemas.microsoft.com/office/drawing/2014/main" id="{37E1BDBE-679F-0225-0314-A2CB83202E99}"/>
              </a:ext>
            </a:extLst>
          </p:cNvPr>
          <p:cNvSpPr>
            <a:spLocks noGrp="1"/>
          </p:cNvSpPr>
          <p:nvPr/>
        </p:nvSpPr>
        <p:spPr>
          <a:xfrm>
            <a:off x="6355627" y="828403"/>
            <a:ext cx="4838436" cy="1011046"/>
          </a:xfrm>
          <a:prstGeom prst="rect">
            <a:avLst/>
          </a:prstGeom>
        </p:spPr>
        <p:txBody>
          <a:bodyPr vert="horz" lIns="0" tIns="0" rIns="0" bIns="0" rtlCol="0" anchor="b" anchorCtr="0">
            <a:spAutoFit/>
          </a:bodyPr>
          <a:lstStyle>
            <a:lvl1pPr algn="l" defTabSz="914355" rtl="0" eaLnBrk="1" latinLnBrk="0" hangingPunct="1">
              <a:lnSpc>
                <a:spcPct val="90000"/>
              </a:lnSpc>
              <a:spcBef>
                <a:spcPct val="0"/>
              </a:spcBef>
              <a:buNone/>
              <a:defRPr sz="2800" kern="1200">
                <a:solidFill>
                  <a:schemeClr val="accent4"/>
                </a:solidFill>
                <a:latin typeface="+mj-lt"/>
                <a:ea typeface="+mj-ea"/>
                <a:cs typeface="+mj-cs"/>
              </a:defRPr>
            </a:lvl1pPr>
          </a:lstStyle>
          <a:p>
            <a:r>
              <a:rPr lang="nb-NO" sz="3600" noProof="0" dirty="0">
                <a:solidFill>
                  <a:srgbClr val="008086"/>
                </a:solidFill>
              </a:rPr>
              <a:t>Autorisasjonsordning </a:t>
            </a:r>
            <a:br>
              <a:rPr lang="nb-NO" sz="3600" noProof="0" dirty="0">
                <a:solidFill>
                  <a:srgbClr val="008086"/>
                </a:solidFill>
              </a:rPr>
            </a:br>
            <a:r>
              <a:rPr lang="nb-NO" sz="3600" noProof="0" dirty="0">
                <a:solidFill>
                  <a:srgbClr val="008086"/>
                </a:solidFill>
              </a:rPr>
              <a:t>for Inkasso </a:t>
            </a:r>
          </a:p>
        </p:txBody>
      </p:sp>
    </p:spTree>
    <p:extLst>
      <p:ext uri="{BB962C8B-B14F-4D97-AF65-F5344CB8AC3E}">
        <p14:creationId xmlns:p14="http://schemas.microsoft.com/office/powerpoint/2010/main" val="740792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3F99F-5936-AF36-3E56-931EDA491FFF}"/>
            </a:ext>
          </a:extLst>
        </p:cNvPr>
        <p:cNvGrpSpPr/>
        <p:nvPr/>
      </p:nvGrpSpPr>
      <p:grpSpPr>
        <a:xfrm>
          <a:off x="0" y="0"/>
          <a:ext cx="0" cy="0"/>
          <a:chOff x="0" y="0"/>
          <a:chExt cx="0" cy="0"/>
        </a:xfrm>
      </p:grpSpPr>
      <p:sp>
        <p:nvSpPr>
          <p:cNvPr id="2" name="Plassholder for bunntekst 1">
            <a:extLst>
              <a:ext uri="{FF2B5EF4-FFF2-40B4-BE49-F238E27FC236}">
                <a16:creationId xmlns:a16="http://schemas.microsoft.com/office/drawing/2014/main" id="{B1E0480B-5F2F-5037-A614-FB0ED884F0CA}"/>
              </a:ext>
            </a:extLst>
          </p:cNvPr>
          <p:cNvSpPr>
            <a:spLocks noGrp="1"/>
          </p:cNvSpPr>
          <p:nvPr>
            <p:ph type="ftr" sz="quarter" idx="11"/>
          </p:nvPr>
        </p:nvSpPr>
        <p:spPr/>
        <p:txBody>
          <a:bodyPr/>
          <a:lstStyle/>
          <a:p>
            <a:r>
              <a:rPr lang="nb-NO" dirty="0"/>
              <a:t>Årsrapport 2025</a:t>
            </a:r>
          </a:p>
        </p:txBody>
      </p:sp>
      <p:sp>
        <p:nvSpPr>
          <p:cNvPr id="3" name="Plassholder for lysbildenummer 2">
            <a:extLst>
              <a:ext uri="{FF2B5EF4-FFF2-40B4-BE49-F238E27FC236}">
                <a16:creationId xmlns:a16="http://schemas.microsoft.com/office/drawing/2014/main" id="{A24F63E0-DECF-67F3-4CAD-793E35761E7F}"/>
              </a:ext>
            </a:extLst>
          </p:cNvPr>
          <p:cNvSpPr>
            <a:spLocks noGrp="1"/>
          </p:cNvSpPr>
          <p:nvPr>
            <p:ph type="sldNum" sz="quarter" idx="12"/>
          </p:nvPr>
        </p:nvSpPr>
        <p:spPr/>
        <p:txBody>
          <a:bodyPr/>
          <a:lstStyle/>
          <a:p>
            <a:fld id="{1FACAE68-2C15-43EA-AAC8-8A98AD9E38DC}" type="slidenum">
              <a:rPr lang="nb-NO" smtClean="0"/>
              <a:t>16</a:t>
            </a:fld>
            <a:endParaRPr lang="nb-NO" dirty="0"/>
          </a:p>
        </p:txBody>
      </p:sp>
      <p:sp>
        <p:nvSpPr>
          <p:cNvPr id="5" name="Title 5">
            <a:extLst>
              <a:ext uri="{FF2B5EF4-FFF2-40B4-BE49-F238E27FC236}">
                <a16:creationId xmlns:a16="http://schemas.microsoft.com/office/drawing/2014/main" id="{C1BD7BCB-F333-AF94-3410-2A41390117ED}"/>
              </a:ext>
            </a:extLst>
          </p:cNvPr>
          <p:cNvSpPr>
            <a:spLocks noGrp="1"/>
          </p:cNvSpPr>
          <p:nvPr/>
        </p:nvSpPr>
        <p:spPr>
          <a:xfrm>
            <a:off x="4401238" y="684945"/>
            <a:ext cx="4838436" cy="512448"/>
          </a:xfrm>
          <a:prstGeom prst="rect">
            <a:avLst/>
          </a:prstGeom>
        </p:spPr>
        <p:txBody>
          <a:bodyPr vert="horz" lIns="0" tIns="0" rIns="0" bIns="0" rtlCol="0" anchor="b" anchorCtr="0">
            <a:spAutoFit/>
          </a:bodyPr>
          <a:lstStyle>
            <a:lvl1pPr algn="l" defTabSz="914355" rtl="0" eaLnBrk="1" latinLnBrk="0" hangingPunct="1">
              <a:lnSpc>
                <a:spcPct val="90000"/>
              </a:lnSpc>
              <a:spcBef>
                <a:spcPct val="0"/>
              </a:spcBef>
              <a:buNone/>
              <a:defRPr sz="2800" kern="1200">
                <a:solidFill>
                  <a:schemeClr val="accent4"/>
                </a:solidFill>
                <a:latin typeface="+mj-lt"/>
                <a:ea typeface="+mj-ea"/>
                <a:cs typeface="+mj-cs"/>
              </a:defRPr>
            </a:lvl1pPr>
          </a:lstStyle>
          <a:p>
            <a:r>
              <a:rPr lang="nb-NO" dirty="0">
                <a:solidFill>
                  <a:srgbClr val="00407C"/>
                </a:solidFill>
              </a:rPr>
              <a:t>Sensorkurs</a:t>
            </a:r>
            <a:r>
              <a:rPr lang="nb-NO" sz="3600" dirty="0">
                <a:solidFill>
                  <a:srgbClr val="008086"/>
                </a:solidFill>
              </a:rPr>
              <a:t> </a:t>
            </a:r>
            <a:endParaRPr lang="nb-NO" dirty="0"/>
          </a:p>
        </p:txBody>
      </p:sp>
      <p:sp>
        <p:nvSpPr>
          <p:cNvPr id="6" name="Text Placeholder 6">
            <a:extLst>
              <a:ext uri="{FF2B5EF4-FFF2-40B4-BE49-F238E27FC236}">
                <a16:creationId xmlns:a16="http://schemas.microsoft.com/office/drawing/2014/main" id="{CF0AF080-BFDB-BFE8-3483-831251D55D5F}"/>
              </a:ext>
            </a:extLst>
          </p:cNvPr>
          <p:cNvSpPr>
            <a:spLocks noGrp="1"/>
          </p:cNvSpPr>
          <p:nvPr>
            <p:ph type="body" sz="quarter" idx="17"/>
          </p:nvPr>
        </p:nvSpPr>
        <p:spPr>
          <a:xfrm>
            <a:off x="4404526" y="1276400"/>
            <a:ext cx="2416705" cy="2154436"/>
          </a:xfrm>
        </p:spPr>
        <p:txBody>
          <a:bodyPr vert="horz" lIns="0" tIns="0" rIns="0" bIns="0" rtlCol="0" anchor="t">
            <a:spAutoFit/>
          </a:bodyPr>
          <a:lstStyle/>
          <a:p>
            <a:pPr>
              <a:spcBef>
                <a:spcPts val="800"/>
              </a:spcBef>
              <a:spcAft>
                <a:spcPts val="1400"/>
              </a:spcAft>
            </a:pPr>
            <a:r>
              <a:rPr lang="nb-NO" sz="1400" noProof="0" dirty="0">
                <a:solidFill>
                  <a:schemeClr val="tx1"/>
                </a:solidFill>
              </a:rPr>
              <a:t>FinAut arrangerer sensorkurs for alle bedrifter som</a:t>
            </a:r>
            <a:r>
              <a:rPr lang="nb-NO" sz="1400" dirty="0">
                <a:solidFill>
                  <a:schemeClr val="tx1"/>
                </a:solidFill>
              </a:rPr>
              <a:t> </a:t>
            </a:r>
            <a:r>
              <a:rPr lang="nb-NO" sz="1400" noProof="0" dirty="0">
                <a:solidFill>
                  <a:schemeClr val="tx1"/>
                </a:solidFill>
              </a:rPr>
              <a:t>har behov for egne sensorer for gjennomføring av fysisk praktisk prøve. Kursene gir sensorene trening i å vurdere hva som </a:t>
            </a:r>
            <a:br>
              <a:rPr lang="nb-NO" sz="1400" noProof="0" dirty="0">
                <a:solidFill>
                  <a:schemeClr val="tx1"/>
                </a:solidFill>
              </a:rPr>
            </a:br>
            <a:r>
              <a:rPr lang="nb-NO" sz="1400" noProof="0" dirty="0">
                <a:solidFill>
                  <a:schemeClr val="tx1"/>
                </a:solidFill>
              </a:rPr>
              <a:t>er en god nok besvarelse fra kandidaten, og hva som gjør </a:t>
            </a:r>
            <a:br>
              <a:rPr lang="nb-NO" sz="1400" noProof="0" dirty="0">
                <a:solidFill>
                  <a:schemeClr val="tx1"/>
                </a:solidFill>
              </a:rPr>
            </a:br>
            <a:r>
              <a:rPr lang="nb-NO" sz="1400" noProof="0" dirty="0">
                <a:solidFill>
                  <a:schemeClr val="tx1"/>
                </a:solidFill>
              </a:rPr>
              <a:t>at kandidater får “ikke bestått” på praktisk prøve.</a:t>
            </a:r>
          </a:p>
        </p:txBody>
      </p:sp>
      <p:sp>
        <p:nvSpPr>
          <p:cNvPr id="9" name="Title 5">
            <a:extLst>
              <a:ext uri="{FF2B5EF4-FFF2-40B4-BE49-F238E27FC236}">
                <a16:creationId xmlns:a16="http://schemas.microsoft.com/office/drawing/2014/main" id="{65B59AEA-D50D-4EDA-E919-F7CC2B42FB77}"/>
              </a:ext>
            </a:extLst>
          </p:cNvPr>
          <p:cNvSpPr>
            <a:spLocks noGrp="1"/>
          </p:cNvSpPr>
          <p:nvPr/>
        </p:nvSpPr>
        <p:spPr>
          <a:xfrm>
            <a:off x="4401238" y="4099835"/>
            <a:ext cx="4838436" cy="512448"/>
          </a:xfrm>
          <a:prstGeom prst="rect">
            <a:avLst/>
          </a:prstGeom>
        </p:spPr>
        <p:txBody>
          <a:bodyPr vert="horz" lIns="0" tIns="0" rIns="0" bIns="0" rtlCol="0" anchor="b" anchorCtr="0">
            <a:spAutoFit/>
          </a:bodyPr>
          <a:lstStyle>
            <a:lvl1pPr algn="l" defTabSz="914355" rtl="0" eaLnBrk="1" latinLnBrk="0" hangingPunct="1">
              <a:lnSpc>
                <a:spcPct val="90000"/>
              </a:lnSpc>
              <a:spcBef>
                <a:spcPct val="0"/>
              </a:spcBef>
              <a:buNone/>
              <a:defRPr sz="2800" kern="1200">
                <a:solidFill>
                  <a:schemeClr val="accent4"/>
                </a:solidFill>
                <a:latin typeface="+mj-lt"/>
                <a:ea typeface="+mj-ea"/>
                <a:cs typeface="+mj-cs"/>
              </a:defRPr>
            </a:lvl1pPr>
          </a:lstStyle>
          <a:p>
            <a:r>
              <a:rPr lang="nb-NO" dirty="0">
                <a:solidFill>
                  <a:srgbClr val="00407C"/>
                </a:solidFill>
              </a:rPr>
              <a:t>Sensornettverk</a:t>
            </a:r>
            <a:r>
              <a:rPr lang="nb-NO" sz="3600" dirty="0">
                <a:solidFill>
                  <a:srgbClr val="008086"/>
                </a:solidFill>
              </a:rPr>
              <a:t> </a:t>
            </a:r>
            <a:endParaRPr lang="nb-NO" dirty="0"/>
          </a:p>
        </p:txBody>
      </p:sp>
      <p:sp>
        <p:nvSpPr>
          <p:cNvPr id="13" name="Text Placeholder 4">
            <a:extLst>
              <a:ext uri="{FF2B5EF4-FFF2-40B4-BE49-F238E27FC236}">
                <a16:creationId xmlns:a16="http://schemas.microsoft.com/office/drawing/2014/main" id="{2566B921-E19B-2219-52D5-1E2EE0DC06F6}"/>
              </a:ext>
            </a:extLst>
          </p:cNvPr>
          <p:cNvSpPr txBox="1">
            <a:spLocks/>
          </p:cNvSpPr>
          <p:nvPr/>
        </p:nvSpPr>
        <p:spPr>
          <a:xfrm>
            <a:off x="4404604" y="4801628"/>
            <a:ext cx="3504789" cy="743567"/>
          </a:xfrm>
          <a:prstGeom prst="rect">
            <a:avLst/>
          </a:prstGeom>
        </p:spPr>
        <p:txBody>
          <a:bodyPr vert="horz" wrap="square" lIns="0" tIns="0" rIns="0" bIns="0" numCol="1" spcCol="360000" rtlCol="0">
            <a:noAutofit/>
          </a:bodyPr>
          <a:lstStyle>
            <a:lvl1pPr marL="0" indent="0" algn="l" defTabSz="914355" rtl="0" eaLnBrk="1" latinLnBrk="0" hangingPunct="1">
              <a:lnSpc>
                <a:spcPct val="100000"/>
              </a:lnSpc>
              <a:spcBef>
                <a:spcPts val="0"/>
              </a:spcBef>
              <a:spcAft>
                <a:spcPts val="250"/>
              </a:spcAft>
              <a:buSzPct val="100000"/>
              <a:buFontTx/>
              <a:buNone/>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dirty="0">
                <a:latin typeface="Titillium Web Light" pitchFamily="2" charset="77"/>
                <a:ea typeface="Open Sans" panose="020B0606030504020204" pitchFamily="34" charset="0"/>
                <a:cs typeface="Open Sans" panose="020B0606030504020204" pitchFamily="34" charset="0"/>
              </a:rPr>
              <a:t>Sensornettverket er for eksisterende sensorer, som har deltatt på sensorkurs i regi av FinAut. Fra 2025 er det blitt obligatorisk for sensorer </a:t>
            </a:r>
            <a:br>
              <a:rPr lang="nb-NO" dirty="0">
                <a:latin typeface="Titillium Web Light" pitchFamily="2" charset="77"/>
                <a:ea typeface="Open Sans" panose="020B0606030504020204" pitchFamily="34" charset="0"/>
                <a:cs typeface="Open Sans" panose="020B0606030504020204" pitchFamily="34" charset="0"/>
              </a:rPr>
            </a:br>
            <a:r>
              <a:rPr lang="nb-NO" dirty="0">
                <a:latin typeface="Titillium Web Light" pitchFamily="2" charset="77"/>
                <a:ea typeface="Open Sans" panose="020B0606030504020204" pitchFamily="34" charset="0"/>
                <a:cs typeface="Open Sans" panose="020B0606030504020204" pitchFamily="34" charset="0"/>
              </a:rPr>
              <a:t>å delta på sensornettverk.</a:t>
            </a:r>
            <a:endParaRPr lang="nb-NO" sz="1000" dirty="0">
              <a:latin typeface="Open Sans" panose="020B0606030504020204" pitchFamily="34" charset="0"/>
              <a:ea typeface="Open Sans" panose="020B0606030504020204" pitchFamily="34" charset="0"/>
              <a:cs typeface="Open Sans" panose="020B0606030504020204" pitchFamily="34" charset="0"/>
            </a:endParaRPr>
          </a:p>
          <a:p>
            <a:endParaRPr lang="nb-NO" sz="1000" dirty="0">
              <a:latin typeface="Open Sans" panose="020B0606030504020204" pitchFamily="34" charset="0"/>
              <a:ea typeface="Open Sans" panose="020B0606030504020204" pitchFamily="34" charset="0"/>
              <a:cs typeface="Open Sans" panose="020B0606030504020204" pitchFamily="34" charset="0"/>
            </a:endParaRPr>
          </a:p>
          <a:p>
            <a:endParaRPr lang="nb-NO"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Text Placeholder 4">
            <a:extLst>
              <a:ext uri="{FF2B5EF4-FFF2-40B4-BE49-F238E27FC236}">
                <a16:creationId xmlns:a16="http://schemas.microsoft.com/office/drawing/2014/main" id="{79A4BA54-1FEB-0677-50F0-0A8A4E821A8C}"/>
              </a:ext>
            </a:extLst>
          </p:cNvPr>
          <p:cNvSpPr txBox="1">
            <a:spLocks/>
          </p:cNvSpPr>
          <p:nvPr/>
        </p:nvSpPr>
        <p:spPr>
          <a:xfrm>
            <a:off x="8159369" y="4610831"/>
            <a:ext cx="3678571" cy="1125160"/>
          </a:xfrm>
          <a:prstGeom prst="rect">
            <a:avLst/>
          </a:prstGeom>
        </p:spPr>
        <p:txBody>
          <a:bodyPr vert="horz" wrap="square" lIns="0" tIns="0" rIns="0" bIns="0" numCol="1" spcCol="360000" rtlCol="0" anchor="t">
            <a:noAutofit/>
          </a:bodyPr>
          <a:lstStyle>
            <a:lvl1pPr marL="0" indent="0" algn="l" defTabSz="914355" rtl="0" eaLnBrk="1" latinLnBrk="0" hangingPunct="1">
              <a:lnSpc>
                <a:spcPct val="100000"/>
              </a:lnSpc>
              <a:spcBef>
                <a:spcPts val="0"/>
              </a:spcBef>
              <a:spcAft>
                <a:spcPts val="250"/>
              </a:spcAft>
              <a:buSzPct val="100000"/>
              <a:buFontTx/>
              <a:buNone/>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1000" dirty="0">
                <a:latin typeface="Open Sans" panose="020B0606030504020204" pitchFamily="34" charset="0"/>
                <a:ea typeface="Open Sans" panose="020B0606030504020204" pitchFamily="34" charset="0"/>
                <a:cs typeface="Open Sans" panose="020B0606030504020204" pitchFamily="34" charset="0"/>
              </a:rPr>
              <a:t>Sensornettverket er en viktig arena for faglig utvikling og utveksling av erfaringer som hjelper sensorene å være samstemte i hvordan de skal avholde og evaluere prøver.</a:t>
            </a:r>
          </a:p>
          <a:p>
            <a:endParaRPr lang="nb-NO" sz="1000" noProof="0" dirty="0">
              <a:latin typeface="Open Sans" panose="020B0606030504020204" pitchFamily="34" charset="0"/>
              <a:ea typeface="Open Sans" panose="020B0606030504020204" pitchFamily="34" charset="0"/>
              <a:cs typeface="Open Sans" panose="020B0606030504020204" pitchFamily="34" charset="0"/>
            </a:endParaRPr>
          </a:p>
          <a:p>
            <a:r>
              <a:rPr lang="nb-NO" sz="1000" noProof="0" dirty="0">
                <a:latin typeface="Open Sans"/>
                <a:ea typeface="Open Sans"/>
                <a:cs typeface="Open Sans"/>
              </a:rPr>
              <a:t>I </a:t>
            </a:r>
            <a:r>
              <a:rPr lang="nb-NO" sz="1000" dirty="0">
                <a:latin typeface="Open Sans"/>
                <a:ea typeface="Open Sans"/>
                <a:cs typeface="Open Sans"/>
              </a:rPr>
              <a:t>2025</a:t>
            </a:r>
            <a:r>
              <a:rPr lang="nb-NO" sz="1000" noProof="0" dirty="0">
                <a:latin typeface="Open Sans"/>
                <a:ea typeface="Open Sans"/>
                <a:cs typeface="Open Sans"/>
              </a:rPr>
              <a:t> ble det holdt sensornettverk for Sparing og investering, Kreditt og Person- og Skadeforsikring næringsliv. </a:t>
            </a:r>
          </a:p>
        </p:txBody>
      </p:sp>
      <p:cxnSp>
        <p:nvCxnSpPr>
          <p:cNvPr id="17" name="Straight Connector 10">
            <a:extLst>
              <a:ext uri="{FF2B5EF4-FFF2-40B4-BE49-F238E27FC236}">
                <a16:creationId xmlns:a16="http://schemas.microsoft.com/office/drawing/2014/main" id="{DE542E22-B6C7-E343-E134-4DA1A472E3B8}"/>
              </a:ext>
            </a:extLst>
          </p:cNvPr>
          <p:cNvCxnSpPr/>
          <p:nvPr/>
        </p:nvCxnSpPr>
        <p:spPr>
          <a:xfrm>
            <a:off x="4536045" y="3868876"/>
            <a:ext cx="695604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4">
            <a:extLst>
              <a:ext uri="{FF2B5EF4-FFF2-40B4-BE49-F238E27FC236}">
                <a16:creationId xmlns:a16="http://schemas.microsoft.com/office/drawing/2014/main" id="{D3C04122-989E-1F88-FF88-B8496A2ACFFA}"/>
              </a:ext>
            </a:extLst>
          </p:cNvPr>
          <p:cNvSpPr txBox="1">
            <a:spLocks/>
          </p:cNvSpPr>
          <p:nvPr/>
        </p:nvSpPr>
        <p:spPr>
          <a:xfrm>
            <a:off x="7233881" y="1276400"/>
            <a:ext cx="4013657" cy="2170491"/>
          </a:xfrm>
          <a:prstGeom prst="rect">
            <a:avLst/>
          </a:prstGeom>
        </p:spPr>
        <p:txBody>
          <a:bodyPr wrap="square" lIns="91440" tIns="45720" rIns="91440" bIns="45720" numCol="1" spcCol="360000" anchor="t"/>
          <a:lstStyle>
            <a:lvl1pPr marL="142200" indent="-142200" algn="l" defTabSz="914355" rtl="0" eaLnBrk="1" latinLnBrk="0" hangingPunct="1">
              <a:lnSpc>
                <a:spcPct val="100000"/>
              </a:lnSpc>
              <a:spcBef>
                <a:spcPts val="0"/>
              </a:spcBef>
              <a:spcAft>
                <a:spcPts val="250"/>
              </a:spcAft>
              <a:buSzPct val="100000"/>
              <a:buFontTx/>
              <a:buBlip>
                <a:blip r:embed="rId2"/>
              </a:buBlip>
              <a:defRPr sz="1400" b="0" kern="1200">
                <a:solidFill>
                  <a:schemeClr val="tx1"/>
                </a:solidFill>
                <a:latin typeface="+mn-lt"/>
                <a:ea typeface="+mn-ea"/>
                <a:cs typeface="+mn-cs"/>
              </a:defRPr>
            </a:lvl1pPr>
            <a:lvl2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kern="1200">
                <a:solidFill>
                  <a:schemeClr val="tx1"/>
                </a:solidFill>
                <a:latin typeface="+mn-lt"/>
                <a:ea typeface="+mn-ea"/>
                <a:cs typeface="+mn-cs"/>
              </a:defRPr>
            </a:lvl2pPr>
            <a:lvl3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1605" indent="-141605"/>
            <a:r>
              <a:rPr lang="nb-NO" sz="1000" dirty="0">
                <a:latin typeface="Open Sans"/>
                <a:ea typeface="Open Sans"/>
                <a:cs typeface="Open Sans"/>
              </a:rPr>
              <a:t>Praktisk prøve er det siste kandidatene møter i sitt autorisasjonsløp før de får stempelet autorisert rådgiver. Det er sensor sin oppgave å avgjøre om kandidaten er klar til å sitte i kundeposisjon. Det er helt avgjørende at sensorene bedømmer kandidatene på likest mulig måte, både for tillitten til næringen, og for kandidatens rettferdighet. </a:t>
            </a:r>
            <a:endParaRPr lang="nb-NO" dirty="0">
              <a:latin typeface="Open Sans"/>
              <a:ea typeface="Open Sans"/>
              <a:cs typeface="Open Sans"/>
            </a:endParaRPr>
          </a:p>
          <a:p>
            <a:endParaRPr lang="nb-NO" sz="1000" dirty="0">
              <a:latin typeface="Open Sans" panose="020B0606030504020204" pitchFamily="34" charset="0"/>
              <a:ea typeface="Open Sans" panose="020B0606030504020204" pitchFamily="34" charset="0"/>
              <a:cs typeface="Open Sans" panose="020B0606030504020204" pitchFamily="34" charset="0"/>
            </a:endParaRPr>
          </a:p>
          <a:p>
            <a:pPr marL="141605" indent="-141605"/>
            <a:r>
              <a:rPr lang="nb-NO" sz="1000" b="1" dirty="0">
                <a:solidFill>
                  <a:srgbClr val="00407C"/>
                </a:solidFill>
                <a:latin typeface="Open Sans"/>
                <a:ea typeface="Open Sans"/>
                <a:cs typeface="Open Sans"/>
              </a:rPr>
              <a:t>I 2025 ble det holdt to sensorkurs i hver ordning:</a:t>
            </a:r>
            <a:endParaRPr lang="nb-NO" sz="1000" dirty="0">
              <a:solidFill>
                <a:srgbClr val="00407C"/>
              </a:solidFill>
              <a:latin typeface="Open Sans"/>
              <a:ea typeface="Open Sans"/>
              <a:cs typeface="Open Sans"/>
            </a:endParaRPr>
          </a:p>
          <a:p>
            <a:pPr marL="477450" lvl="1" indent="-171450">
              <a:buClr>
                <a:srgbClr val="00407C"/>
              </a:buClr>
              <a:buFont typeface="Arial" panose="020B0604020202020204" pitchFamily="34" charset="0"/>
              <a:buChar char="•"/>
            </a:pPr>
            <a:r>
              <a:rPr lang="nb-NO" sz="1000" dirty="0">
                <a:latin typeface="Open Sans" panose="020B0606030504020204" pitchFamily="34" charset="0"/>
                <a:ea typeface="Open Sans" panose="020B0606030504020204" pitchFamily="34" charset="0"/>
                <a:cs typeface="Open Sans" panose="020B0606030504020204" pitchFamily="34" charset="0"/>
              </a:rPr>
              <a:t>Sparing og investering</a:t>
            </a:r>
          </a:p>
          <a:p>
            <a:pPr marL="477450" lvl="1" indent="-171450">
              <a:buClr>
                <a:srgbClr val="00407C"/>
              </a:buClr>
              <a:buFont typeface="Arial" panose="020B0604020202020204" pitchFamily="34" charset="0"/>
              <a:buChar char="•"/>
            </a:pPr>
            <a:r>
              <a:rPr lang="nb-NO" sz="1000" dirty="0">
                <a:latin typeface="Open Sans" panose="020B0606030504020204" pitchFamily="34" charset="0"/>
                <a:ea typeface="Open Sans" panose="020B0606030504020204" pitchFamily="34" charset="0"/>
                <a:cs typeface="Open Sans" panose="020B0606030504020204" pitchFamily="34" charset="0"/>
              </a:rPr>
              <a:t>Kreditt</a:t>
            </a:r>
          </a:p>
          <a:p>
            <a:pPr marL="477450" lvl="1" indent="-171450">
              <a:buClr>
                <a:srgbClr val="00407C"/>
              </a:buClr>
              <a:buFont typeface="Arial" panose="020B0604020202020204" pitchFamily="34" charset="0"/>
              <a:buChar char="•"/>
            </a:pPr>
            <a:r>
              <a:rPr lang="nb-NO" sz="1000" dirty="0">
                <a:latin typeface="Open Sans" panose="020B0606030504020204" pitchFamily="34" charset="0"/>
                <a:ea typeface="Open Sans" panose="020B0606030504020204" pitchFamily="34" charset="0"/>
                <a:cs typeface="Open Sans" panose="020B0606030504020204" pitchFamily="34" charset="0"/>
              </a:rPr>
              <a:t>Personforsikring og Skadeforsikring privatmarked</a:t>
            </a:r>
          </a:p>
          <a:p>
            <a:pPr marL="477450" lvl="1" indent="-171450">
              <a:buClr>
                <a:srgbClr val="00407C"/>
              </a:buClr>
              <a:buFont typeface="Arial" panose="020B0604020202020204" pitchFamily="34" charset="0"/>
              <a:buChar char="•"/>
            </a:pPr>
            <a:r>
              <a:rPr lang="nb-NO" sz="1000" dirty="0">
                <a:latin typeface="Open Sans" panose="020B0606030504020204" pitchFamily="34" charset="0"/>
                <a:ea typeface="Open Sans" panose="020B0606030504020204" pitchFamily="34" charset="0"/>
                <a:cs typeface="Open Sans" panose="020B0606030504020204" pitchFamily="34" charset="0"/>
              </a:rPr>
              <a:t>Personforsikring og Skadeforsikring næringsliv</a:t>
            </a:r>
          </a:p>
        </p:txBody>
      </p:sp>
      <p:pic>
        <p:nvPicPr>
          <p:cNvPr id="7" name="Bilde 6">
            <a:extLst>
              <a:ext uri="{FF2B5EF4-FFF2-40B4-BE49-F238E27FC236}">
                <a16:creationId xmlns:a16="http://schemas.microsoft.com/office/drawing/2014/main" id="{E8504140-F440-4382-E14F-248FAEC392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636" y="407269"/>
            <a:ext cx="3723952" cy="5744541"/>
          </a:xfrm>
          <a:prstGeom prst="rect">
            <a:avLst/>
          </a:prstGeom>
        </p:spPr>
      </p:pic>
    </p:spTree>
    <p:extLst>
      <p:ext uri="{BB962C8B-B14F-4D97-AF65-F5344CB8AC3E}">
        <p14:creationId xmlns:p14="http://schemas.microsoft.com/office/powerpoint/2010/main" val="685911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48CB1-C2EA-A287-64C7-49BBB53CFC1B}"/>
            </a:ext>
          </a:extLst>
        </p:cNvPr>
        <p:cNvGrpSpPr/>
        <p:nvPr/>
      </p:nvGrpSpPr>
      <p:grpSpPr>
        <a:xfrm>
          <a:off x="0" y="0"/>
          <a:ext cx="0" cy="0"/>
          <a:chOff x="0" y="0"/>
          <a:chExt cx="0" cy="0"/>
        </a:xfrm>
      </p:grpSpPr>
      <p:sp>
        <p:nvSpPr>
          <p:cNvPr id="2" name="Plassholder for bunntekst 1">
            <a:extLst>
              <a:ext uri="{FF2B5EF4-FFF2-40B4-BE49-F238E27FC236}">
                <a16:creationId xmlns:a16="http://schemas.microsoft.com/office/drawing/2014/main" id="{E8E3555D-D348-D9C2-F421-C594388D1352}"/>
              </a:ext>
            </a:extLst>
          </p:cNvPr>
          <p:cNvSpPr>
            <a:spLocks noGrp="1"/>
          </p:cNvSpPr>
          <p:nvPr>
            <p:ph type="ftr" sz="quarter" idx="11"/>
          </p:nvPr>
        </p:nvSpPr>
        <p:spPr/>
        <p:txBody>
          <a:bodyPr/>
          <a:lstStyle/>
          <a:p>
            <a:r>
              <a:rPr lang="nb-NO" dirty="0"/>
              <a:t>Årsrapport 2025</a:t>
            </a:r>
          </a:p>
        </p:txBody>
      </p:sp>
      <p:sp>
        <p:nvSpPr>
          <p:cNvPr id="3" name="Plassholder for lysbildenummer 2">
            <a:extLst>
              <a:ext uri="{FF2B5EF4-FFF2-40B4-BE49-F238E27FC236}">
                <a16:creationId xmlns:a16="http://schemas.microsoft.com/office/drawing/2014/main" id="{9CF85FE6-EFBD-DB46-B37D-A83965FC4130}"/>
              </a:ext>
            </a:extLst>
          </p:cNvPr>
          <p:cNvSpPr>
            <a:spLocks noGrp="1"/>
          </p:cNvSpPr>
          <p:nvPr>
            <p:ph type="sldNum" sz="quarter" idx="12"/>
          </p:nvPr>
        </p:nvSpPr>
        <p:spPr/>
        <p:txBody>
          <a:bodyPr/>
          <a:lstStyle/>
          <a:p>
            <a:fld id="{1FACAE68-2C15-43EA-AAC8-8A98AD9E38DC}" type="slidenum">
              <a:rPr lang="nb-NO" smtClean="0"/>
              <a:t>17</a:t>
            </a:fld>
            <a:endParaRPr lang="nb-NO" dirty="0"/>
          </a:p>
        </p:txBody>
      </p:sp>
      <p:sp>
        <p:nvSpPr>
          <p:cNvPr id="4" name="Tittel 3">
            <a:extLst>
              <a:ext uri="{FF2B5EF4-FFF2-40B4-BE49-F238E27FC236}">
                <a16:creationId xmlns:a16="http://schemas.microsoft.com/office/drawing/2014/main" id="{6BA720D0-96F0-750D-BD4F-3F5E12CB77F2}"/>
              </a:ext>
            </a:extLst>
          </p:cNvPr>
          <p:cNvSpPr>
            <a:spLocks noGrp="1"/>
          </p:cNvSpPr>
          <p:nvPr>
            <p:ph type="title"/>
          </p:nvPr>
        </p:nvSpPr>
        <p:spPr>
          <a:xfrm>
            <a:off x="970844" y="1311538"/>
            <a:ext cx="5125156" cy="398571"/>
          </a:xfrm>
        </p:spPr>
        <p:txBody>
          <a:bodyPr/>
          <a:lstStyle/>
          <a:p>
            <a:r>
              <a:rPr lang="nb-NO" dirty="0">
                <a:solidFill>
                  <a:srgbClr val="00407C"/>
                </a:solidFill>
              </a:rPr>
              <a:t>Kunnskapsprøvene</a:t>
            </a:r>
            <a:endParaRPr lang="nb-NO" dirty="0"/>
          </a:p>
        </p:txBody>
      </p:sp>
      <p:sp>
        <p:nvSpPr>
          <p:cNvPr id="8" name="TekstSylinder 7">
            <a:extLst>
              <a:ext uri="{FF2B5EF4-FFF2-40B4-BE49-F238E27FC236}">
                <a16:creationId xmlns:a16="http://schemas.microsoft.com/office/drawing/2014/main" id="{A28C3DA5-3995-6002-DCA0-9D59599CBA3D}"/>
              </a:ext>
            </a:extLst>
          </p:cNvPr>
          <p:cNvSpPr txBox="1"/>
          <p:nvPr/>
        </p:nvSpPr>
        <p:spPr>
          <a:xfrm>
            <a:off x="798316" y="2160567"/>
            <a:ext cx="6462888" cy="28700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spcAft>
                <a:spcPts val="250"/>
              </a:spcAft>
              <a:buFont typeface="Arial,Sans-Serif"/>
              <a:buChar char="•"/>
            </a:pPr>
            <a:r>
              <a:rPr lang="nb-NO" sz="1100" dirty="0">
                <a:latin typeface="Open Sans"/>
                <a:ea typeface="Open Sans"/>
                <a:cs typeface="Open Sans"/>
              </a:rPr>
              <a:t>I 2025 er det utviklet egen testbase og kunnskapsprøve for inkasso. </a:t>
            </a:r>
            <a:br>
              <a:rPr lang="nb-NO" sz="1100" dirty="0">
                <a:latin typeface="Open Sans"/>
                <a:ea typeface="Open Sans"/>
                <a:cs typeface="Open Sans"/>
              </a:rPr>
            </a:br>
            <a:r>
              <a:rPr lang="nb-NO" sz="1100" dirty="0">
                <a:latin typeface="Open Sans"/>
                <a:ea typeface="Open Sans"/>
                <a:cs typeface="Open Sans"/>
              </a:rPr>
              <a:t>Etter pilotfase høsten 2025 ble kunnskapsprøven åpnet for alle som skal autoriseres.</a:t>
            </a:r>
            <a:endParaRPr lang="en-US" sz="1100" dirty="0">
              <a:latin typeface="Open Sans"/>
              <a:ea typeface="Open Sans"/>
              <a:cs typeface="Open Sans"/>
            </a:endParaRPr>
          </a:p>
          <a:p>
            <a:pPr marL="171450" indent="-171450">
              <a:spcAft>
                <a:spcPts val="250"/>
              </a:spcAft>
              <a:buFont typeface="Arial,Sans-Serif"/>
              <a:buChar char="•"/>
            </a:pPr>
            <a:endParaRPr lang="nb-NO" sz="1100" dirty="0">
              <a:latin typeface="Open Sans"/>
              <a:ea typeface="Open Sans"/>
              <a:cs typeface="Open Sans"/>
            </a:endParaRPr>
          </a:p>
          <a:p>
            <a:pPr marL="171450" indent="-171450">
              <a:spcAft>
                <a:spcPts val="250"/>
              </a:spcAft>
              <a:buFont typeface="Arial,Sans-Serif"/>
              <a:buChar char="•"/>
            </a:pPr>
            <a:r>
              <a:rPr lang="nb-NO" sz="1100" dirty="0">
                <a:latin typeface="Open Sans"/>
                <a:ea typeface="Open Sans"/>
                <a:cs typeface="Open Sans"/>
              </a:rPr>
              <a:t>FinAut har byttet testsystem for utvikling og gjennomføring av kunnskapsprøver. </a:t>
            </a:r>
            <a:br>
              <a:rPr lang="nb-NO" sz="1100" dirty="0">
                <a:latin typeface="Open Sans"/>
                <a:ea typeface="Open Sans"/>
                <a:cs typeface="Open Sans"/>
              </a:rPr>
            </a:br>
            <a:r>
              <a:rPr lang="nb-NO" sz="1100" dirty="0">
                <a:latin typeface="Open Sans"/>
                <a:ea typeface="Open Sans"/>
                <a:cs typeface="Open Sans"/>
              </a:rPr>
              <a:t>Hele testbasen med 13 kartleggingstester og 13 kunnskapsprøver med til sammen </a:t>
            </a:r>
            <a:br>
              <a:rPr lang="nb-NO" sz="1100" dirty="0">
                <a:latin typeface="Open Sans"/>
                <a:ea typeface="Open Sans"/>
                <a:cs typeface="Open Sans"/>
              </a:rPr>
            </a:br>
            <a:r>
              <a:rPr lang="nb-NO" sz="1100" dirty="0">
                <a:latin typeface="Open Sans"/>
                <a:ea typeface="Open Sans"/>
                <a:cs typeface="Open Sans"/>
              </a:rPr>
              <a:t>2 800 oppgaver er flyttet over og satt i drift høsten 2025. Kandidatene har fått bedre brukeropplevelse, og det har blitt enklere vedlikehold og utviklingsmuligheter.</a:t>
            </a:r>
            <a:endParaRPr lang="en-US" sz="1100" dirty="0">
              <a:latin typeface="Open Sans"/>
              <a:ea typeface="Open Sans"/>
              <a:cs typeface="Open Sans"/>
            </a:endParaRPr>
          </a:p>
          <a:p>
            <a:pPr marL="171450" indent="-171450">
              <a:spcAft>
                <a:spcPts val="250"/>
              </a:spcAft>
              <a:buFont typeface="Arial,Sans-Serif"/>
              <a:buChar char="•"/>
            </a:pPr>
            <a:endParaRPr lang="nb-NO" sz="1100" dirty="0">
              <a:latin typeface="Open Sans"/>
              <a:ea typeface="Open Sans"/>
              <a:cs typeface="Open Sans"/>
            </a:endParaRPr>
          </a:p>
          <a:p>
            <a:pPr marL="171450" indent="-171450">
              <a:spcAft>
                <a:spcPts val="250"/>
              </a:spcAft>
              <a:buFont typeface="Arial,Sans-Serif"/>
              <a:buChar char="•"/>
            </a:pPr>
            <a:r>
              <a:rPr lang="nb-NO" sz="1100" dirty="0">
                <a:latin typeface="Open Sans"/>
                <a:ea typeface="Open Sans"/>
                <a:cs typeface="Open Sans"/>
              </a:rPr>
              <a:t>Jevnlig uttak av statistikk som vurderes av fagrådene viser at resultatene </a:t>
            </a:r>
            <a:br>
              <a:rPr lang="nb-NO" sz="1100" dirty="0">
                <a:latin typeface="Open Sans"/>
                <a:ea typeface="Open Sans"/>
                <a:cs typeface="Open Sans"/>
              </a:rPr>
            </a:br>
            <a:r>
              <a:rPr lang="nb-NO" sz="1100" dirty="0">
                <a:latin typeface="Open Sans"/>
                <a:ea typeface="Open Sans"/>
                <a:cs typeface="Open Sans"/>
              </a:rPr>
              <a:t>har vært generelt stabile fra år til år, per måned og per emne for alle prøver.</a:t>
            </a:r>
            <a:endParaRPr lang="en-US" sz="1100" dirty="0">
              <a:latin typeface="Open Sans"/>
              <a:ea typeface="Open Sans"/>
              <a:cs typeface="Open Sans"/>
            </a:endParaRPr>
          </a:p>
          <a:p>
            <a:pPr marL="285750" indent="-285750">
              <a:spcAft>
                <a:spcPts val="250"/>
              </a:spcAft>
              <a:buFont typeface="Arial"/>
              <a:buChar char="•"/>
            </a:pPr>
            <a:endParaRPr lang="nb-NO" sz="1100" dirty="0">
              <a:latin typeface="Open Sans"/>
              <a:ea typeface="Open Sans"/>
              <a:cs typeface="Open Sans"/>
            </a:endParaRPr>
          </a:p>
          <a:p>
            <a:pPr marL="171450" indent="-171450">
              <a:spcAft>
                <a:spcPts val="250"/>
              </a:spcAft>
              <a:buFont typeface="Arial,Sans-Serif"/>
              <a:buChar char="•"/>
            </a:pPr>
            <a:r>
              <a:rPr lang="nb-NO" sz="1100" dirty="0">
                <a:latin typeface="Open Sans"/>
                <a:ea typeface="Open Sans"/>
                <a:cs typeface="Open Sans"/>
              </a:rPr>
              <a:t>FinAut utarbeider en årlig testbaserapport for å dokumentere systematisk og jevnlig oppfølging av statistikk for alle prøver, vedlikehold og utvikling. </a:t>
            </a:r>
            <a:br>
              <a:rPr lang="nb-NO" sz="1100" dirty="0">
                <a:latin typeface="Open Sans"/>
                <a:ea typeface="Open Sans"/>
                <a:cs typeface="Open Sans"/>
              </a:rPr>
            </a:br>
            <a:r>
              <a:rPr lang="nb-NO" sz="1100" dirty="0">
                <a:latin typeface="Open Sans"/>
                <a:ea typeface="Open Sans"/>
                <a:cs typeface="Open Sans"/>
              </a:rPr>
              <a:t>Testbaserapporten behandles i fagrådene, og styret orienteres.</a:t>
            </a:r>
            <a:endParaRPr lang="en-US" dirty="0"/>
          </a:p>
          <a:p>
            <a:pPr algn="ctr"/>
            <a:endParaRPr lang="nb-NO" dirty="0"/>
          </a:p>
        </p:txBody>
      </p:sp>
      <p:pic>
        <p:nvPicPr>
          <p:cNvPr id="12" name="Bilde 11">
            <a:extLst>
              <a:ext uri="{FF2B5EF4-FFF2-40B4-BE49-F238E27FC236}">
                <a16:creationId xmlns:a16="http://schemas.microsoft.com/office/drawing/2014/main" id="{9527EC17-0E84-94FB-5666-6628DF14E7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5034" y="258158"/>
            <a:ext cx="4873924" cy="5897376"/>
          </a:xfrm>
          <a:prstGeom prst="rect">
            <a:avLst/>
          </a:prstGeom>
        </p:spPr>
      </p:pic>
    </p:spTree>
    <p:extLst>
      <p:ext uri="{BB962C8B-B14F-4D97-AF65-F5344CB8AC3E}">
        <p14:creationId xmlns:p14="http://schemas.microsoft.com/office/powerpoint/2010/main" val="494823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C7FBD-901B-3E9E-FFAC-36BCB640BF6B}"/>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0027A8D-EAFC-B933-D74C-76C6A40F0DC3}"/>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1D1CF5C4-2FAA-4223-8514-D5B31AF702B5}"/>
              </a:ext>
            </a:extLst>
          </p:cNvPr>
          <p:cNvSpPr>
            <a:spLocks noGrp="1"/>
          </p:cNvSpPr>
          <p:nvPr>
            <p:ph type="sldNum" sz="quarter" idx="12"/>
          </p:nvPr>
        </p:nvSpPr>
        <p:spPr/>
        <p:txBody>
          <a:bodyPr/>
          <a:lstStyle/>
          <a:p>
            <a:fld id="{1FACAE68-2C15-43EA-AAC8-8A98AD9E38DC}" type="slidenum">
              <a:rPr lang="nb-NO" smtClean="0"/>
              <a:t>18</a:t>
            </a:fld>
            <a:endParaRPr lang="nb-NO" dirty="0"/>
          </a:p>
        </p:txBody>
      </p:sp>
      <p:sp>
        <p:nvSpPr>
          <p:cNvPr id="4" name="Text Placeholder 3">
            <a:extLst>
              <a:ext uri="{FF2B5EF4-FFF2-40B4-BE49-F238E27FC236}">
                <a16:creationId xmlns:a16="http://schemas.microsoft.com/office/drawing/2014/main" id="{8B32BD45-186C-DC89-1F6D-3219C04F39B0}"/>
              </a:ext>
            </a:extLst>
          </p:cNvPr>
          <p:cNvSpPr>
            <a:spLocks noGrp="1"/>
          </p:cNvSpPr>
          <p:nvPr>
            <p:ph type="body" sz="quarter" idx="15"/>
          </p:nvPr>
        </p:nvSpPr>
        <p:spPr>
          <a:xfrm>
            <a:off x="669519" y="3132192"/>
            <a:ext cx="5906347" cy="2799729"/>
          </a:xfrm>
        </p:spPr>
        <p:txBody>
          <a:bodyPr numCol="2" spcCol="360000"/>
          <a:lstStyle/>
          <a:p>
            <a:r>
              <a:rPr lang="nb-NO" sz="1100" dirty="0">
                <a:latin typeface="Open Sans" panose="020B0606030504020204" pitchFamily="34" charset="0"/>
                <a:ea typeface="Open Sans" panose="020B0606030504020204" pitchFamily="34" charset="0"/>
                <a:cs typeface="Open Sans" panose="020B0606030504020204" pitchFamily="34" charset="0"/>
              </a:rPr>
              <a:t>Etikk og God skikk er faste oppdateringstemaer hvert år. I 2026 rettes oppmerksomheten mot de etiske prinsippene; offentlighetsprinsippet og likhetsprinsippet. For God skikk rettes det søkelys på regel nummer 5 Informasjon: Informasjonen til kunden skal være korrekt, fullstendig og ikke misvisende. </a:t>
            </a:r>
          </a:p>
          <a:p>
            <a:endParaRPr lang="nb-NO" sz="1100" dirty="0">
              <a:latin typeface="Open Sans" panose="020B0606030504020204" pitchFamily="34" charset="0"/>
              <a:ea typeface="Open Sans" panose="020B0606030504020204" pitchFamily="34" charset="0"/>
              <a:cs typeface="Open Sans" panose="020B0606030504020204" pitchFamily="34" charset="0"/>
            </a:endParaRPr>
          </a:p>
          <a:p>
            <a:r>
              <a:rPr lang="nb-NO" sz="1100" dirty="0">
                <a:latin typeface="Open Sans" panose="020B0606030504020204" pitchFamily="34" charset="0"/>
                <a:ea typeface="Open Sans" panose="020B0606030504020204" pitchFamily="34" charset="0"/>
                <a:cs typeface="Open Sans" panose="020B0606030504020204" pitchFamily="34" charset="0"/>
              </a:rPr>
              <a:t>Det er flere nye temaer i fagplanene som det kreves at autoriserte rådgivere oppdaterer seg på. I usikret kreditt er gambling/spillavhengighet, samt kunnskap om krypto nytt. Nytt krav i sikret kreditt er produktet grønne boliglån, samt nye måter å kjøpe bolig på. Regress er nytt tema for rådgivere i skadeforsikring privat, og styreansvar og forsikring er nytt tema i skadeforsikring næring. Kunnskap om yrkessykdommer og kapitaliseringsrente ved engangsutbetalinger er nye temaer for rådgivere i personforsikring næring.</a:t>
            </a:r>
          </a:p>
          <a:p>
            <a:endParaRPr lang="nb-NO" sz="1100" dirty="0">
              <a:latin typeface="Open Sans" panose="020B0606030504020204" pitchFamily="34" charset="0"/>
              <a:ea typeface="Open Sans" panose="020B0606030504020204" pitchFamily="34" charset="0"/>
              <a:cs typeface="Open Sans" panose="020B0606030504020204" pitchFamily="34" charset="0"/>
            </a:endParaRPr>
          </a:p>
          <a:p>
            <a:r>
              <a:rPr lang="nb-NO" sz="1100" dirty="0">
                <a:latin typeface="Open Sans" panose="020B0606030504020204" pitchFamily="34" charset="0"/>
                <a:ea typeface="Open Sans" panose="020B0606030504020204" pitchFamily="34" charset="0"/>
                <a:cs typeface="Open Sans" panose="020B0606030504020204" pitchFamily="34" charset="0"/>
              </a:rPr>
              <a:t>I tillegg har fagrådene vektlagt flere repetisjonstemaer innenfor de ulike fagområdene.</a:t>
            </a:r>
          </a:p>
          <a:p>
            <a:endParaRPr lang="nb-NO" sz="110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5">
            <a:extLst>
              <a:ext uri="{FF2B5EF4-FFF2-40B4-BE49-F238E27FC236}">
                <a16:creationId xmlns:a16="http://schemas.microsoft.com/office/drawing/2014/main" id="{43273908-709E-1837-B12F-3FDD6B76164E}"/>
              </a:ext>
            </a:extLst>
          </p:cNvPr>
          <p:cNvSpPr>
            <a:spLocks noGrp="1"/>
          </p:cNvSpPr>
          <p:nvPr>
            <p:ph type="title"/>
          </p:nvPr>
        </p:nvSpPr>
        <p:spPr>
          <a:xfrm>
            <a:off x="669519" y="679601"/>
            <a:ext cx="4893733" cy="398571"/>
          </a:xfrm>
        </p:spPr>
        <p:txBody>
          <a:bodyPr/>
          <a:lstStyle/>
          <a:p>
            <a:r>
              <a:rPr lang="nb-NO" noProof="0" dirty="0"/>
              <a:t>Kompetanseoppdateringer</a:t>
            </a:r>
          </a:p>
        </p:txBody>
      </p:sp>
      <p:sp>
        <p:nvSpPr>
          <p:cNvPr id="7" name="Text Placeholder 6">
            <a:extLst>
              <a:ext uri="{FF2B5EF4-FFF2-40B4-BE49-F238E27FC236}">
                <a16:creationId xmlns:a16="http://schemas.microsoft.com/office/drawing/2014/main" id="{EA341358-CD74-FC51-AE3C-CAD5E9007986}"/>
              </a:ext>
            </a:extLst>
          </p:cNvPr>
          <p:cNvSpPr>
            <a:spLocks noGrp="1"/>
          </p:cNvSpPr>
          <p:nvPr>
            <p:ph type="body" sz="quarter" idx="17"/>
          </p:nvPr>
        </p:nvSpPr>
        <p:spPr>
          <a:xfrm>
            <a:off x="669519" y="1136499"/>
            <a:ext cx="5657323" cy="1800493"/>
          </a:xfrm>
        </p:spPr>
        <p:txBody>
          <a:bodyPr vert="horz" wrap="square" lIns="0" tIns="0" rIns="0" bIns="0" rtlCol="0" anchor="t">
            <a:spAutoFit/>
          </a:bodyPr>
          <a:lstStyle/>
          <a:p>
            <a:r>
              <a:rPr lang="nb-NO" sz="1400" dirty="0"/>
              <a:t>Oppdateringen av 10 635 rådgivere med til sammen 24 069 autorisasjoner er en årlig omfattende prosess. FinAut har i 2025 samlet innspill fra fagrådene, bedrifter og styret som grunnlag for å vurdere forenklinger og at rådgivere blir raskere oppdatert.</a:t>
            </a:r>
          </a:p>
          <a:p>
            <a:endParaRPr lang="nb-NO" sz="1400" noProof="0" dirty="0"/>
          </a:p>
          <a:p>
            <a:r>
              <a:rPr lang="nb-NO" sz="1400" noProof="0" dirty="0"/>
              <a:t>I 2025 har fagrådene jobbet med å avklare og utforme relevante oppdateringstemaer for å sikre at alle rådgivere vedlikeholder og utvikler sin kompetanse for 2026.</a:t>
            </a:r>
          </a:p>
        </p:txBody>
      </p:sp>
      <p:pic>
        <p:nvPicPr>
          <p:cNvPr id="10" name="Bilde 9">
            <a:extLst>
              <a:ext uri="{FF2B5EF4-FFF2-40B4-BE49-F238E27FC236}">
                <a16:creationId xmlns:a16="http://schemas.microsoft.com/office/drawing/2014/main" id="{67A18593-5721-A768-DF7F-550E718088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1464" y="265176"/>
            <a:ext cx="4807881" cy="5901549"/>
          </a:xfrm>
          <a:prstGeom prst="rect">
            <a:avLst/>
          </a:prstGeom>
        </p:spPr>
      </p:pic>
    </p:spTree>
    <p:extLst>
      <p:ext uri="{BB962C8B-B14F-4D97-AF65-F5344CB8AC3E}">
        <p14:creationId xmlns:p14="http://schemas.microsoft.com/office/powerpoint/2010/main" val="34442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03FCC0C-7012-668D-013C-B37608F8AEBB}"/>
              </a:ext>
            </a:extLst>
          </p:cNvPr>
          <p:cNvSpPr>
            <a:spLocks noGrp="1"/>
          </p:cNvSpPr>
          <p:nvPr>
            <p:ph type="ftr" sz="quarter" idx="11"/>
          </p:nvPr>
        </p:nvSpPr>
        <p:spPr>
          <a:xfrm>
            <a:off x="255738" y="6390877"/>
            <a:ext cx="791883" cy="134652"/>
          </a:xfrm>
        </p:spPr>
        <p:txBody>
          <a:bodyPr/>
          <a:lstStyle/>
          <a:p>
            <a:r>
              <a:rPr lang="nb-NO" dirty="0"/>
              <a:t>Årsrapport 2025</a:t>
            </a:r>
          </a:p>
        </p:txBody>
      </p:sp>
      <p:sp>
        <p:nvSpPr>
          <p:cNvPr id="3" name="Slide Number Placeholder 2">
            <a:extLst>
              <a:ext uri="{FF2B5EF4-FFF2-40B4-BE49-F238E27FC236}">
                <a16:creationId xmlns:a16="http://schemas.microsoft.com/office/drawing/2014/main" id="{B1796AEE-2D57-86A6-67EC-DDCDD13220AB}"/>
              </a:ext>
            </a:extLst>
          </p:cNvPr>
          <p:cNvSpPr>
            <a:spLocks noGrp="1"/>
          </p:cNvSpPr>
          <p:nvPr>
            <p:ph type="sldNum" sz="quarter" idx="12"/>
          </p:nvPr>
        </p:nvSpPr>
        <p:spPr/>
        <p:txBody>
          <a:bodyPr/>
          <a:lstStyle/>
          <a:p>
            <a:fld id="{1FACAE68-2C15-43EA-AAC8-8A98AD9E38DC}" type="slidenum">
              <a:rPr lang="nb-NO" smtClean="0"/>
              <a:t>19</a:t>
            </a:fld>
            <a:endParaRPr lang="nb-NO" dirty="0"/>
          </a:p>
        </p:txBody>
      </p:sp>
      <p:sp>
        <p:nvSpPr>
          <p:cNvPr id="4" name="Text Placeholder 3">
            <a:extLst>
              <a:ext uri="{FF2B5EF4-FFF2-40B4-BE49-F238E27FC236}">
                <a16:creationId xmlns:a16="http://schemas.microsoft.com/office/drawing/2014/main" id="{B2EB9BDA-4A97-EC8A-9C69-6EE09C37EAD5}"/>
              </a:ext>
            </a:extLst>
          </p:cNvPr>
          <p:cNvSpPr>
            <a:spLocks noGrp="1"/>
          </p:cNvSpPr>
          <p:nvPr>
            <p:ph type="body" sz="quarter" idx="15"/>
          </p:nvPr>
        </p:nvSpPr>
        <p:spPr>
          <a:xfrm>
            <a:off x="4200802" y="2225068"/>
            <a:ext cx="2313482" cy="805446"/>
          </a:xfrm>
        </p:spPr>
        <p:txBody>
          <a:bodyPr vert="horz" lIns="0" tIns="0" rIns="0" bIns="0" numCol="1" spcCol="540000" rtlCol="0" anchor="t">
            <a:noAutofit/>
          </a:bodyPr>
          <a:lstStyle/>
          <a:p>
            <a:pPr algn="ctr"/>
            <a:r>
              <a:rPr lang="nb-NO" sz="1200" b="1" dirty="0">
                <a:solidFill>
                  <a:srgbClr val="69549F"/>
                </a:solidFill>
                <a:latin typeface="Open Sans" panose="020B0606030504020204" pitchFamily="34" charset="0"/>
                <a:ea typeface="Open Sans" panose="020B0606030504020204" pitchFamily="34" charset="0"/>
                <a:cs typeface="Open Sans" panose="020B0606030504020204" pitchFamily="34" charset="0"/>
              </a:rPr>
              <a:t>Se etter autorisasjonsmerket </a:t>
            </a:r>
            <a:br>
              <a:rPr lang="nb-NO" sz="1000" b="1" dirty="0">
                <a:solidFill>
                  <a:srgbClr val="008086"/>
                </a:solidFill>
                <a:latin typeface="Open Sans" panose="020B0606030504020204" pitchFamily="34" charset="0"/>
                <a:ea typeface="Open Sans" panose="020B0606030504020204" pitchFamily="34" charset="0"/>
                <a:cs typeface="Open Sans" panose="020B0606030504020204" pitchFamily="34" charset="0"/>
              </a:rPr>
            </a:br>
            <a:endParaRPr lang="nb-NO" sz="1000" b="1" dirty="0">
              <a:solidFill>
                <a:srgbClr val="008086"/>
              </a:solidFill>
              <a:latin typeface="Open Sans" panose="020B0606030504020204" pitchFamily="34" charset="0"/>
              <a:ea typeface="Open Sans" panose="020B0606030504020204" pitchFamily="34" charset="0"/>
              <a:cs typeface="Open Sans" panose="020B0606030504020204" pitchFamily="34" charset="0"/>
            </a:endParaRPr>
          </a:p>
          <a:p>
            <a:pPr algn="ctr"/>
            <a:r>
              <a:rPr lang="nb-NO" sz="1000" dirty="0">
                <a:latin typeface="Open Sans"/>
                <a:ea typeface="Open Sans"/>
                <a:cs typeface="Open Sans"/>
              </a:rPr>
              <a:t>Ved slutten av 2025 var det autorisert </a:t>
            </a:r>
            <a:br>
              <a:rPr lang="nb-NO" sz="1000" dirty="0">
                <a:latin typeface="Open Sans" panose="020B0606030504020204" pitchFamily="34" charset="0"/>
                <a:ea typeface="Open Sans" panose="020B0606030504020204" pitchFamily="34" charset="0"/>
                <a:cs typeface="Open Sans" panose="020B0606030504020204" pitchFamily="34" charset="0"/>
              </a:rPr>
            </a:br>
            <a:r>
              <a:rPr lang="nb-NO" sz="1000" dirty="0">
                <a:latin typeface="Open Sans"/>
                <a:ea typeface="Open Sans"/>
                <a:cs typeface="Open Sans"/>
              </a:rPr>
              <a:t>17 robotrådgivere, og flere er </a:t>
            </a:r>
            <a:br>
              <a:rPr lang="nb-NO" sz="1000" dirty="0">
                <a:latin typeface="Open Sans"/>
                <a:ea typeface="Open Sans"/>
                <a:cs typeface="Open Sans"/>
              </a:rPr>
            </a:br>
            <a:r>
              <a:rPr lang="nb-NO" sz="1000" dirty="0">
                <a:latin typeface="Open Sans"/>
                <a:ea typeface="Open Sans"/>
                <a:cs typeface="Open Sans"/>
              </a:rPr>
              <a:t>i prosess for å bli autorisert. </a:t>
            </a:r>
          </a:p>
          <a:p>
            <a:pPr algn="ctr"/>
            <a:endParaRPr lang="nb-NO"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5">
            <a:extLst>
              <a:ext uri="{FF2B5EF4-FFF2-40B4-BE49-F238E27FC236}">
                <a16:creationId xmlns:a16="http://schemas.microsoft.com/office/drawing/2014/main" id="{619AFB33-9BEE-64E3-03E1-49976C177DA3}"/>
              </a:ext>
            </a:extLst>
          </p:cNvPr>
          <p:cNvSpPr>
            <a:spLocks noGrp="1"/>
          </p:cNvSpPr>
          <p:nvPr>
            <p:ph type="title"/>
          </p:nvPr>
        </p:nvSpPr>
        <p:spPr>
          <a:xfrm>
            <a:off x="838201" y="862493"/>
            <a:ext cx="9841636" cy="627593"/>
          </a:xfrm>
        </p:spPr>
        <p:txBody>
          <a:bodyPr/>
          <a:lstStyle/>
          <a:p>
            <a:r>
              <a:rPr lang="nb-NO" sz="3600" noProof="0" dirty="0"/>
              <a:t>Robotrådgivere gir økt tilgang til personlige råd</a:t>
            </a:r>
          </a:p>
        </p:txBody>
      </p:sp>
      <p:sp>
        <p:nvSpPr>
          <p:cNvPr id="7" name="Text Placeholder 6">
            <a:extLst>
              <a:ext uri="{FF2B5EF4-FFF2-40B4-BE49-F238E27FC236}">
                <a16:creationId xmlns:a16="http://schemas.microsoft.com/office/drawing/2014/main" id="{4727E10D-7BB6-5BBC-9FC2-8C27960402D6}"/>
              </a:ext>
            </a:extLst>
          </p:cNvPr>
          <p:cNvSpPr>
            <a:spLocks noGrp="1"/>
          </p:cNvSpPr>
          <p:nvPr>
            <p:ph type="body" sz="quarter" idx="17"/>
          </p:nvPr>
        </p:nvSpPr>
        <p:spPr>
          <a:xfrm>
            <a:off x="838200" y="2208487"/>
            <a:ext cx="2721937" cy="2877711"/>
          </a:xfrm>
        </p:spPr>
        <p:txBody>
          <a:bodyPr vert="horz" wrap="square" lIns="0" tIns="0" rIns="0" bIns="0" rtlCol="0" anchor="t">
            <a:spAutoFit/>
          </a:bodyPr>
          <a:lstStyle/>
          <a:p>
            <a:r>
              <a:rPr lang="nb-NO" sz="1400" noProof="0" dirty="0"/>
              <a:t>Med høy kvalitet </a:t>
            </a:r>
            <a:r>
              <a:rPr lang="nb-NO" sz="1400" dirty="0"/>
              <a:t>legger </a:t>
            </a:r>
            <a:r>
              <a:rPr lang="nb-NO" sz="1400" noProof="0" dirty="0"/>
              <a:t>finansnæringen </a:t>
            </a:r>
            <a:r>
              <a:rPr lang="nb-NO" sz="1400" dirty="0"/>
              <a:t>til rette </a:t>
            </a:r>
            <a:r>
              <a:rPr lang="nb-NO" sz="1400" noProof="0" dirty="0"/>
              <a:t>for at </a:t>
            </a:r>
            <a:r>
              <a:rPr lang="nb-NO" sz="1400" dirty="0"/>
              <a:t>flere</a:t>
            </a:r>
            <a:r>
              <a:rPr lang="nb-NO" sz="1400" noProof="0" dirty="0"/>
              <a:t> får tilgang til gode råd, </a:t>
            </a:r>
            <a:r>
              <a:rPr lang="nb-NO" sz="1400" dirty="0"/>
              <a:t>både fra fysiske</a:t>
            </a:r>
            <a:r>
              <a:rPr lang="nb-NO" sz="1400" noProof="0" dirty="0"/>
              <a:t> </a:t>
            </a:r>
            <a:r>
              <a:rPr lang="nb-NO" sz="1400" dirty="0"/>
              <a:t>rådgivere og digitale rådgivningsløsninger. </a:t>
            </a:r>
            <a:endParaRPr lang="nb-NO" sz="1400" noProof="0" dirty="0"/>
          </a:p>
          <a:p>
            <a:endParaRPr lang="nb-NO" sz="1400" dirty="0"/>
          </a:p>
          <a:p>
            <a:r>
              <a:rPr lang="nb-NO" sz="1400" noProof="0" dirty="0"/>
              <a:t>Økt kunnskap, men også </a:t>
            </a:r>
            <a:r>
              <a:rPr lang="nb-NO" sz="1400" dirty="0"/>
              <a:t>en viss </a:t>
            </a:r>
            <a:r>
              <a:rPr lang="nb-NO" sz="1400" noProof="0" dirty="0"/>
              <a:t>skepsis blant forbrukere til digitale løsninger, gjør det viktig med et kvalitetsstempel som gir trygghet. Arbeidet med å styrke kjennskapen til autorisasjonsmerket vil være viktig fremover.</a:t>
            </a:r>
          </a:p>
        </p:txBody>
      </p:sp>
      <p:grpSp>
        <p:nvGrpSpPr>
          <p:cNvPr id="27" name="Group 26">
            <a:extLst>
              <a:ext uri="{FF2B5EF4-FFF2-40B4-BE49-F238E27FC236}">
                <a16:creationId xmlns:a16="http://schemas.microsoft.com/office/drawing/2014/main" id="{3DAC34EE-3F29-F4FE-7B16-02D53A26570D}"/>
              </a:ext>
            </a:extLst>
          </p:cNvPr>
          <p:cNvGrpSpPr/>
          <p:nvPr/>
        </p:nvGrpSpPr>
        <p:grpSpPr>
          <a:xfrm>
            <a:off x="4483901" y="3240351"/>
            <a:ext cx="1747284" cy="1747284"/>
            <a:chOff x="2532345" y="4776748"/>
            <a:chExt cx="1788160" cy="1788160"/>
          </a:xfrm>
        </p:grpSpPr>
        <p:sp>
          <p:nvSpPr>
            <p:cNvPr id="5" name="Oval 4">
              <a:extLst>
                <a:ext uri="{FF2B5EF4-FFF2-40B4-BE49-F238E27FC236}">
                  <a16:creationId xmlns:a16="http://schemas.microsoft.com/office/drawing/2014/main" id="{688C96BC-A17D-B1A8-5C51-1584F9682362}"/>
                </a:ext>
              </a:extLst>
            </p:cNvPr>
            <p:cNvSpPr/>
            <p:nvPr/>
          </p:nvSpPr>
          <p:spPr>
            <a:xfrm>
              <a:off x="2532345" y="4776748"/>
              <a:ext cx="1788160" cy="178816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pPr algn="ctr"/>
              <a:endParaRPr lang="en-NO">
                <a:solidFill>
                  <a:schemeClr val="tx1"/>
                </a:solidFill>
              </a:endParaRPr>
            </a:p>
          </p:txBody>
        </p:sp>
        <p:pic>
          <p:nvPicPr>
            <p:cNvPr id="8" name="Picture 7">
              <a:extLst>
                <a:ext uri="{FF2B5EF4-FFF2-40B4-BE49-F238E27FC236}">
                  <a16:creationId xmlns:a16="http://schemas.microsoft.com/office/drawing/2014/main" id="{A3694087-0D64-6225-EF6F-0811BB36263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745676" y="5236763"/>
              <a:ext cx="1332711" cy="972879"/>
            </a:xfrm>
            <a:prstGeom prst="rect">
              <a:avLst/>
            </a:prstGeom>
          </p:spPr>
        </p:pic>
      </p:grpSp>
      <p:grpSp>
        <p:nvGrpSpPr>
          <p:cNvPr id="28" name="Group 27">
            <a:extLst>
              <a:ext uri="{FF2B5EF4-FFF2-40B4-BE49-F238E27FC236}">
                <a16:creationId xmlns:a16="http://schemas.microsoft.com/office/drawing/2014/main" id="{4F89166F-B400-D3E1-DB8B-EE486736CF66}"/>
              </a:ext>
            </a:extLst>
          </p:cNvPr>
          <p:cNvGrpSpPr/>
          <p:nvPr/>
        </p:nvGrpSpPr>
        <p:grpSpPr>
          <a:xfrm>
            <a:off x="4198423" y="5226613"/>
            <a:ext cx="2318240" cy="252000"/>
            <a:chOff x="833442" y="3776607"/>
            <a:chExt cx="2318240" cy="252000"/>
          </a:xfrm>
        </p:grpSpPr>
        <p:sp>
          <p:nvSpPr>
            <p:cNvPr id="14" name="Oval 13">
              <a:extLst>
                <a:ext uri="{FF2B5EF4-FFF2-40B4-BE49-F238E27FC236}">
                  <a16:creationId xmlns:a16="http://schemas.microsoft.com/office/drawing/2014/main" id="{57025E72-7543-8575-29E9-026CD29241E5}"/>
                </a:ext>
              </a:extLst>
            </p:cNvPr>
            <p:cNvSpPr/>
            <p:nvPr/>
          </p:nvSpPr>
          <p:spPr>
            <a:xfrm>
              <a:off x="2900317" y="3776608"/>
              <a:ext cx="251365" cy="251365"/>
            </a:xfrm>
            <a:prstGeom prst="ellipse">
              <a:avLst/>
            </a:prstGeom>
            <a:solidFill>
              <a:srgbClr val="69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3" name="Oval 22">
              <a:extLst>
                <a:ext uri="{FF2B5EF4-FFF2-40B4-BE49-F238E27FC236}">
                  <a16:creationId xmlns:a16="http://schemas.microsoft.com/office/drawing/2014/main" id="{B9756BCB-E817-8A83-4DCA-39547337FCAB}"/>
                </a:ext>
              </a:extLst>
            </p:cNvPr>
            <p:cNvSpPr/>
            <p:nvPr/>
          </p:nvSpPr>
          <p:spPr>
            <a:xfrm>
              <a:off x="833442" y="3776608"/>
              <a:ext cx="251365" cy="251365"/>
            </a:xfrm>
            <a:prstGeom prst="ellipse">
              <a:avLst/>
            </a:prstGeom>
            <a:solidFill>
              <a:srgbClr val="69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4" name="Rectangle 23">
              <a:extLst>
                <a:ext uri="{FF2B5EF4-FFF2-40B4-BE49-F238E27FC236}">
                  <a16:creationId xmlns:a16="http://schemas.microsoft.com/office/drawing/2014/main" id="{0C9EF61F-C748-3F9A-D8BE-2B824B05BC03}"/>
                </a:ext>
              </a:extLst>
            </p:cNvPr>
            <p:cNvSpPr/>
            <p:nvPr/>
          </p:nvSpPr>
          <p:spPr>
            <a:xfrm>
              <a:off x="963066" y="3776607"/>
              <a:ext cx="2062934" cy="252000"/>
            </a:xfrm>
            <a:prstGeom prst="rect">
              <a:avLst/>
            </a:prstGeom>
            <a:solidFill>
              <a:srgbClr val="69549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NO"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Register over autoriserte rådgivere</a:t>
              </a:r>
              <a:endParaRPr lang="en-NO"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9" name="Rectangle 28">
            <a:extLst>
              <a:ext uri="{FF2B5EF4-FFF2-40B4-BE49-F238E27FC236}">
                <a16:creationId xmlns:a16="http://schemas.microsoft.com/office/drawing/2014/main" id="{FD9AEE7E-56D1-98EB-6578-9FDD445C874E}"/>
              </a:ext>
            </a:extLst>
          </p:cNvPr>
          <p:cNvSpPr/>
          <p:nvPr/>
        </p:nvSpPr>
        <p:spPr>
          <a:xfrm>
            <a:off x="3999260" y="2015232"/>
            <a:ext cx="2716567" cy="3666478"/>
          </a:xfrm>
          <a:prstGeom prst="rect">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0" name="Text Placeholder 3">
            <a:extLst>
              <a:ext uri="{FF2B5EF4-FFF2-40B4-BE49-F238E27FC236}">
                <a16:creationId xmlns:a16="http://schemas.microsoft.com/office/drawing/2014/main" id="{55F923CC-4319-41A3-5181-5BD8FD2547CD}"/>
              </a:ext>
            </a:extLst>
          </p:cNvPr>
          <p:cNvSpPr txBox="1">
            <a:spLocks/>
          </p:cNvSpPr>
          <p:nvPr/>
        </p:nvSpPr>
        <p:spPr>
          <a:xfrm>
            <a:off x="7394840" y="2225068"/>
            <a:ext cx="3958960" cy="2762566"/>
          </a:xfrm>
          <a:prstGeom prst="rect">
            <a:avLst/>
          </a:prstGeom>
        </p:spPr>
        <p:txBody>
          <a:bodyPr vert="horz" lIns="0" tIns="0" rIns="0" bIns="0" numCol="1" spcCol="540000" rtlCol="0">
            <a:noAutofit/>
          </a:bodyPr>
          <a:lstStyle>
            <a:lvl1pPr marL="0" indent="0" algn="l" defTabSz="914355" rtl="0" eaLnBrk="1" latinLnBrk="0" hangingPunct="1">
              <a:lnSpc>
                <a:spcPct val="100000"/>
              </a:lnSpc>
              <a:spcBef>
                <a:spcPts val="0"/>
              </a:spcBef>
              <a:spcAft>
                <a:spcPts val="250"/>
              </a:spcAft>
              <a:buSzPct val="100000"/>
              <a:buFontTx/>
              <a:buNone/>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1000" dirty="0">
                <a:latin typeface="Open Sans" panose="020B0606030504020204" pitchFamily="34" charset="0"/>
                <a:ea typeface="Open Sans" panose="020B0606030504020204" pitchFamily="34" charset="0"/>
                <a:cs typeface="Open Sans" panose="020B0606030504020204" pitchFamily="34" charset="0"/>
              </a:rPr>
              <a:t>Kunder har høyere tillit til autoriserte roboter enn til uautoriserte, viser tall fra undersøkelsen Forbruker- og finanstrender. </a:t>
            </a:r>
          </a:p>
          <a:p>
            <a:endParaRPr lang="nb-NO" sz="1000" dirty="0">
              <a:latin typeface="Open Sans" panose="020B0606030504020204" pitchFamily="34" charset="0"/>
              <a:ea typeface="Open Sans" panose="020B0606030504020204" pitchFamily="34" charset="0"/>
              <a:cs typeface="Open Sans" panose="020B0606030504020204" pitchFamily="34" charset="0"/>
            </a:endParaRPr>
          </a:p>
          <a:p>
            <a:r>
              <a:rPr lang="nb-NO" sz="1000" dirty="0">
                <a:latin typeface="Open Sans" panose="020B0606030504020204" pitchFamily="34" charset="0"/>
                <a:ea typeface="Open Sans" panose="020B0606030504020204" pitchFamily="34" charset="0"/>
                <a:cs typeface="Open Sans" panose="020B0606030504020204" pitchFamily="34" charset="0"/>
              </a:rPr>
              <a:t>En robotrådgiver defineres som en digital løsning som gir råd basert på kundens behov og opplysninger kunden gir om seg selv. For å bli autorisert må robotrådgiveren blant annet dokumentere faglig kvalitet og at den følger bransjenormen God skikk.</a:t>
            </a:r>
          </a:p>
          <a:p>
            <a:endParaRPr lang="nb-NO" sz="1000" dirty="0">
              <a:latin typeface="Open Sans" panose="020B0606030504020204" pitchFamily="34" charset="0"/>
              <a:ea typeface="Open Sans" panose="020B0606030504020204" pitchFamily="34" charset="0"/>
              <a:cs typeface="Open Sans" panose="020B0606030504020204" pitchFamily="34" charset="0"/>
            </a:endParaRPr>
          </a:p>
          <a:p>
            <a:r>
              <a:rPr lang="nb-NO" sz="1000" b="1" dirty="0">
                <a:solidFill>
                  <a:srgbClr val="008086"/>
                </a:solidFill>
                <a:latin typeface="Open Sans" panose="020B0606030504020204" pitchFamily="34" charset="0"/>
                <a:ea typeface="Open Sans" panose="020B0606030504020204" pitchFamily="34" charset="0"/>
                <a:cs typeface="Open Sans" panose="020B0606030504020204" pitchFamily="34" charset="0"/>
              </a:rPr>
              <a:t>Kort om ordningen for Robotrådgivere</a:t>
            </a:r>
            <a:endParaRPr lang="nb-NO" sz="1000" b="1" dirty="0">
              <a:latin typeface="Open Sans" panose="020B0606030504020204" pitchFamily="34" charset="0"/>
              <a:ea typeface="Open Sans" panose="020B0606030504020204" pitchFamily="34" charset="0"/>
              <a:cs typeface="Open Sans" panose="020B0606030504020204" pitchFamily="34" charset="0"/>
            </a:endParaRPr>
          </a:p>
          <a:p>
            <a:r>
              <a:rPr lang="nb-NO" sz="1000" dirty="0">
                <a:latin typeface="Open Sans" panose="020B0606030504020204" pitchFamily="34" charset="0"/>
                <a:ea typeface="Open Sans" panose="020B0606030504020204" pitchFamily="34" charset="0"/>
                <a:cs typeface="Open Sans" panose="020B0606030504020204" pitchFamily="34" charset="0"/>
              </a:rPr>
              <a:t>Ordningen ble etablert i januar 2021 for digitale rådgivningsløsninger til kunder, og omfatter produktkategoriene: </a:t>
            </a:r>
          </a:p>
          <a:p>
            <a:endParaRPr lang="nb-NO" sz="1000" dirty="0">
              <a:latin typeface="Open Sans" panose="020B0606030504020204" pitchFamily="34" charset="0"/>
              <a:ea typeface="Open Sans" panose="020B0606030504020204" pitchFamily="34" charset="0"/>
              <a:cs typeface="Open Sans" panose="020B0606030504020204" pitchFamily="34" charset="0"/>
            </a:endParaRPr>
          </a:p>
          <a:p>
            <a:pPr marL="171450" indent="-171450">
              <a:buClr>
                <a:srgbClr val="008086"/>
              </a:buClr>
              <a:buFont typeface="Arial" panose="020B0604020202020204" pitchFamily="34" charset="0"/>
              <a:buChar char="•"/>
            </a:pPr>
            <a:r>
              <a:rPr lang="nb-NO" sz="1000" dirty="0">
                <a:latin typeface="Open Sans" panose="020B0606030504020204" pitchFamily="34" charset="0"/>
                <a:ea typeface="Open Sans" panose="020B0606030504020204" pitchFamily="34" charset="0"/>
                <a:cs typeface="Open Sans" panose="020B0606030504020204" pitchFamily="34" charset="0"/>
              </a:rPr>
              <a:t>Sparing og investering, herunder pensjonssparing og EPK</a:t>
            </a:r>
          </a:p>
          <a:p>
            <a:pPr marL="171450" indent="-171450">
              <a:buClr>
                <a:srgbClr val="008086"/>
              </a:buClr>
              <a:buFont typeface="Arial" panose="020B0604020202020204" pitchFamily="34" charset="0"/>
              <a:buChar char="•"/>
            </a:pPr>
            <a:r>
              <a:rPr lang="nb-NO" sz="1000" dirty="0">
                <a:latin typeface="Open Sans" panose="020B0606030504020204" pitchFamily="34" charset="0"/>
                <a:ea typeface="Open Sans" panose="020B0606030504020204" pitchFamily="34" charset="0"/>
                <a:cs typeface="Open Sans" panose="020B0606030504020204" pitchFamily="34" charset="0"/>
              </a:rPr>
              <a:t>Skade- og personforsikringer</a:t>
            </a:r>
          </a:p>
        </p:txBody>
      </p:sp>
      <p:grpSp>
        <p:nvGrpSpPr>
          <p:cNvPr id="15" name="Group 14">
            <a:extLst>
              <a:ext uri="{FF2B5EF4-FFF2-40B4-BE49-F238E27FC236}">
                <a16:creationId xmlns:a16="http://schemas.microsoft.com/office/drawing/2014/main" id="{C3051A01-38DD-64F3-E8A7-8CDA223005C6}"/>
              </a:ext>
            </a:extLst>
          </p:cNvPr>
          <p:cNvGrpSpPr/>
          <p:nvPr/>
        </p:nvGrpSpPr>
        <p:grpSpPr>
          <a:xfrm>
            <a:off x="7394839" y="5226613"/>
            <a:ext cx="3473585" cy="252000"/>
            <a:chOff x="843186" y="4880445"/>
            <a:chExt cx="3473585" cy="252000"/>
          </a:xfrm>
        </p:grpSpPr>
        <p:sp>
          <p:nvSpPr>
            <p:cNvPr id="16" name="Oval 15">
              <a:extLst>
                <a:ext uri="{FF2B5EF4-FFF2-40B4-BE49-F238E27FC236}">
                  <a16:creationId xmlns:a16="http://schemas.microsoft.com/office/drawing/2014/main" id="{DE76CDFD-ECF2-BBF6-864D-8B2A17E6EEA5}"/>
                </a:ext>
              </a:extLst>
            </p:cNvPr>
            <p:cNvSpPr/>
            <p:nvPr/>
          </p:nvSpPr>
          <p:spPr>
            <a:xfrm>
              <a:off x="4065406" y="4880446"/>
              <a:ext cx="251365" cy="251365"/>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7" name="Oval 16">
              <a:extLst>
                <a:ext uri="{FF2B5EF4-FFF2-40B4-BE49-F238E27FC236}">
                  <a16:creationId xmlns:a16="http://schemas.microsoft.com/office/drawing/2014/main" id="{3861B90C-1820-E35D-4B60-7224439D5B0F}"/>
                </a:ext>
              </a:extLst>
            </p:cNvPr>
            <p:cNvSpPr/>
            <p:nvPr/>
          </p:nvSpPr>
          <p:spPr>
            <a:xfrm>
              <a:off x="843186" y="4880446"/>
              <a:ext cx="251365" cy="251365"/>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8" name="Rectangle 17">
              <a:extLst>
                <a:ext uri="{FF2B5EF4-FFF2-40B4-BE49-F238E27FC236}">
                  <a16:creationId xmlns:a16="http://schemas.microsoft.com/office/drawing/2014/main" id="{B652828E-E8BE-2EEB-A7BF-B87B2D6F3DF5}"/>
                </a:ext>
              </a:extLst>
            </p:cNvPr>
            <p:cNvSpPr/>
            <p:nvPr/>
          </p:nvSpPr>
          <p:spPr>
            <a:xfrm>
              <a:off x="972810" y="4880445"/>
              <a:ext cx="3221385" cy="252000"/>
            </a:xfrm>
            <a:prstGeom prst="rect">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Les mer om Autorisasjonsordningen for Robotrådgivere</a:t>
              </a:r>
              <a:endParaRPr lang="en-NO"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297897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DCDF5-AEF0-8B66-88CD-E29B8396F525}"/>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6861C8E1-E87E-50E4-3095-FA60F4D8777F}"/>
              </a:ext>
            </a:extLst>
          </p:cNvPr>
          <p:cNvSpPr>
            <a:spLocks noGrp="1"/>
          </p:cNvSpPr>
          <p:nvPr>
            <p:ph type="ftr" sz="quarter" idx="11"/>
          </p:nvPr>
        </p:nvSpPr>
        <p:spPr>
          <a:xfrm>
            <a:off x="255738" y="6390877"/>
            <a:ext cx="791883" cy="134652"/>
          </a:xfrm>
        </p:spPr>
        <p:txBody>
          <a:bodyPr/>
          <a:lstStyle/>
          <a:p>
            <a:r>
              <a:rPr lang="nb-NO" dirty="0"/>
              <a:t>Årsrapport 2025</a:t>
            </a:r>
          </a:p>
        </p:txBody>
      </p:sp>
      <p:sp>
        <p:nvSpPr>
          <p:cNvPr id="3" name="Slide Number Placeholder 2">
            <a:extLst>
              <a:ext uri="{FF2B5EF4-FFF2-40B4-BE49-F238E27FC236}">
                <a16:creationId xmlns:a16="http://schemas.microsoft.com/office/drawing/2014/main" id="{D5D68E6C-97BA-7F32-DF30-D2333CC66663}"/>
              </a:ext>
            </a:extLst>
          </p:cNvPr>
          <p:cNvSpPr>
            <a:spLocks noGrp="1"/>
          </p:cNvSpPr>
          <p:nvPr>
            <p:ph type="sldNum" sz="quarter" idx="12"/>
          </p:nvPr>
        </p:nvSpPr>
        <p:spPr/>
        <p:txBody>
          <a:bodyPr/>
          <a:lstStyle/>
          <a:p>
            <a:fld id="{1FACAE68-2C15-43EA-AAC8-8A98AD9E38DC}" type="slidenum">
              <a:rPr lang="nb-NO" smtClean="0"/>
              <a:t>2</a:t>
            </a:fld>
            <a:endParaRPr lang="nb-NO" dirty="0"/>
          </a:p>
        </p:txBody>
      </p:sp>
      <p:sp>
        <p:nvSpPr>
          <p:cNvPr id="14" name="object 13">
            <a:extLst>
              <a:ext uri="{FF2B5EF4-FFF2-40B4-BE49-F238E27FC236}">
                <a16:creationId xmlns:a16="http://schemas.microsoft.com/office/drawing/2014/main" id="{32A0445E-ADB7-E7E8-ACE1-54DDD317E9C0}"/>
              </a:ext>
            </a:extLst>
          </p:cNvPr>
          <p:cNvSpPr txBox="1"/>
          <p:nvPr/>
        </p:nvSpPr>
        <p:spPr>
          <a:xfrm>
            <a:off x="9055795" y="5297560"/>
            <a:ext cx="1290320" cy="330200"/>
          </a:xfrm>
          <a:prstGeom prst="rect">
            <a:avLst/>
          </a:prstGeom>
        </p:spPr>
        <p:txBody>
          <a:bodyPr vert="horz" wrap="square" lIns="0" tIns="27939" rIns="0" bIns="0" rtlCol="0">
            <a:spAutoFit/>
          </a:bodyPr>
          <a:lstStyle/>
          <a:p>
            <a:pPr marL="12700">
              <a:lnSpc>
                <a:spcPct val="100000"/>
              </a:lnSpc>
              <a:spcBef>
                <a:spcPts val="219"/>
              </a:spcBef>
            </a:pPr>
            <a:r>
              <a:rPr lang="nb-NO" sz="900" b="1" i="1" dirty="0">
                <a:solidFill>
                  <a:srgbClr val="007D84"/>
                </a:solidFill>
                <a:latin typeface="OpenSans-BoldItalic"/>
                <a:cs typeface="OpenSans-BoldItalic"/>
              </a:rPr>
              <a:t>Erik Jensen</a:t>
            </a:r>
            <a:endParaRPr lang="nb-NO" sz="900" dirty="0">
              <a:latin typeface="OpenSans-BoldItalic"/>
              <a:cs typeface="OpenSans-BoldItalic"/>
            </a:endParaRPr>
          </a:p>
          <a:p>
            <a:pPr marL="12700">
              <a:lnSpc>
                <a:spcPct val="100000"/>
              </a:lnSpc>
              <a:spcBef>
                <a:spcPts val="120"/>
              </a:spcBef>
            </a:pPr>
            <a:r>
              <a:rPr lang="nb-NO" sz="900" i="1" dirty="0">
                <a:latin typeface="Open Sans"/>
                <a:cs typeface="Open Sans"/>
              </a:rPr>
              <a:t>Administrerende </a:t>
            </a:r>
            <a:r>
              <a:rPr lang="nb-NO" sz="900" i="1" spc="-10" dirty="0">
                <a:latin typeface="Open Sans"/>
                <a:cs typeface="Open Sans"/>
              </a:rPr>
              <a:t>direktør</a:t>
            </a:r>
            <a:endParaRPr lang="nb-NO" sz="900" dirty="0">
              <a:latin typeface="Open Sans"/>
              <a:cs typeface="Open Sans"/>
            </a:endParaRPr>
          </a:p>
        </p:txBody>
      </p:sp>
      <p:sp>
        <p:nvSpPr>
          <p:cNvPr id="16" name="Title 3">
            <a:extLst>
              <a:ext uri="{FF2B5EF4-FFF2-40B4-BE49-F238E27FC236}">
                <a16:creationId xmlns:a16="http://schemas.microsoft.com/office/drawing/2014/main" id="{9518988E-02E6-1608-B0D4-086D63774876}"/>
              </a:ext>
            </a:extLst>
          </p:cNvPr>
          <p:cNvSpPr txBox="1">
            <a:spLocks/>
          </p:cNvSpPr>
          <p:nvPr/>
        </p:nvSpPr>
        <p:spPr>
          <a:xfrm>
            <a:off x="838201" y="1080000"/>
            <a:ext cx="10515600" cy="398571"/>
          </a:xfrm>
          <a:prstGeom prst="rect">
            <a:avLst/>
          </a:prstGeom>
        </p:spPr>
        <p:txBody>
          <a:bodyPr vert="horz" lIns="0" tIns="0" rIns="0" bIns="0" rtlCol="0" anchor="b" anchorCtr="0">
            <a:spAutoFit/>
          </a:bodyPr>
          <a:lstStyle>
            <a:lvl1pPr algn="l" defTabSz="914355" rtl="0" eaLnBrk="1" latinLnBrk="0" hangingPunct="1">
              <a:lnSpc>
                <a:spcPct val="90000"/>
              </a:lnSpc>
              <a:spcBef>
                <a:spcPct val="0"/>
              </a:spcBef>
              <a:buNone/>
              <a:defRPr sz="2800" kern="1200">
                <a:solidFill>
                  <a:schemeClr val="accent4"/>
                </a:solidFill>
                <a:latin typeface="+mj-lt"/>
                <a:ea typeface="+mj-ea"/>
                <a:cs typeface="+mj-cs"/>
              </a:defRPr>
            </a:lvl1pPr>
          </a:lstStyle>
          <a:p>
            <a:r>
              <a:rPr lang="en-GB" dirty="0"/>
              <a:t>Administrerende direktørs kommentar</a:t>
            </a:r>
          </a:p>
        </p:txBody>
      </p:sp>
      <p:sp>
        <p:nvSpPr>
          <p:cNvPr id="17" name="Content Placeholder 7">
            <a:extLst>
              <a:ext uri="{FF2B5EF4-FFF2-40B4-BE49-F238E27FC236}">
                <a16:creationId xmlns:a16="http://schemas.microsoft.com/office/drawing/2014/main" id="{EC487A1D-F811-258F-2C63-2E8857D6A7F1}"/>
              </a:ext>
            </a:extLst>
          </p:cNvPr>
          <p:cNvSpPr txBox="1">
            <a:spLocks/>
          </p:cNvSpPr>
          <p:nvPr/>
        </p:nvSpPr>
        <p:spPr>
          <a:xfrm>
            <a:off x="838201" y="1849776"/>
            <a:ext cx="11048945" cy="4169896"/>
          </a:xfrm>
          <a:prstGeom prst="rect">
            <a:avLst/>
          </a:prstGeom>
        </p:spPr>
        <p:txBody>
          <a:bodyPr vert="horz" wrap="none" lIns="0" tIns="0" rIns="0" bIns="0" numCol="3" spcCol="360000" rtlCol="0" anchor="t">
            <a:noAutofit/>
          </a:bodyPr>
          <a:lstStyle>
            <a:lvl1pPr marL="0" indent="0" algn="l" defTabSz="914355" rtl="0" eaLnBrk="1" latinLnBrk="0" hangingPunct="1">
              <a:lnSpc>
                <a:spcPct val="100000"/>
              </a:lnSpc>
              <a:spcBef>
                <a:spcPts val="0"/>
              </a:spcBef>
              <a:spcAft>
                <a:spcPts val="250"/>
              </a:spcAft>
              <a:buSzPct val="100000"/>
              <a:buFontTx/>
              <a:buNone/>
              <a:defRPr sz="1400" b="0" kern="1200">
                <a:solidFill>
                  <a:schemeClr val="tx1"/>
                </a:solidFill>
                <a:latin typeface="+mn-lt"/>
                <a:ea typeface="+mn-ea"/>
                <a:cs typeface="+mn-cs"/>
              </a:defRPr>
            </a:lvl1pPr>
            <a:lvl2pPr marL="295200" indent="0" algn="l" defTabSz="914355" rtl="0" eaLnBrk="1" latinLnBrk="0" hangingPunct="1">
              <a:lnSpc>
                <a:spcPct val="100000"/>
              </a:lnSpc>
              <a:spcBef>
                <a:spcPts val="0"/>
              </a:spcBef>
              <a:spcAft>
                <a:spcPts val="250"/>
              </a:spcAft>
              <a:buFontTx/>
              <a:buNone/>
              <a:defRPr sz="1400" kern="1200">
                <a:solidFill>
                  <a:schemeClr val="tx1"/>
                </a:solidFill>
                <a:latin typeface="+mn-lt"/>
                <a:ea typeface="+mn-ea"/>
                <a:cs typeface="+mn-cs"/>
              </a:defRPr>
            </a:lvl2pPr>
            <a:lvl3pPr marL="295200" indent="0" algn="l" defTabSz="914355" rtl="0" eaLnBrk="1" latinLnBrk="0" hangingPunct="1">
              <a:lnSpc>
                <a:spcPct val="100000"/>
              </a:lnSpc>
              <a:spcBef>
                <a:spcPts val="0"/>
              </a:spcBef>
              <a:spcAft>
                <a:spcPts val="250"/>
              </a:spcAft>
              <a:buFontTx/>
              <a:buNone/>
              <a:defRPr sz="1400" kern="1200">
                <a:solidFill>
                  <a:schemeClr val="tx1"/>
                </a:solidFill>
                <a:latin typeface="+mn-lt"/>
                <a:ea typeface="+mn-ea"/>
                <a:cs typeface="+mn-cs"/>
              </a:defRPr>
            </a:lvl3pPr>
            <a:lvl4pPr marL="1371531" indent="0" algn="l" defTabSz="914355" rtl="0" eaLnBrk="1" latinLnBrk="0" hangingPunct="1">
              <a:lnSpc>
                <a:spcPct val="90000"/>
              </a:lnSpc>
              <a:spcBef>
                <a:spcPts val="500"/>
              </a:spcBef>
              <a:buFontTx/>
              <a:buNone/>
              <a:defRPr sz="1400" kern="1200">
                <a:solidFill>
                  <a:schemeClr val="tx1"/>
                </a:solidFill>
                <a:latin typeface="+mn-lt"/>
                <a:ea typeface="+mn-ea"/>
                <a:cs typeface="+mn-cs"/>
              </a:defRPr>
            </a:lvl4pPr>
            <a:lvl5pPr marL="1828708" indent="0" algn="l" defTabSz="914355" rtl="0" eaLnBrk="1" latinLnBrk="0" hangingPunct="1">
              <a:lnSpc>
                <a:spcPct val="90000"/>
              </a:lnSpc>
              <a:spcBef>
                <a:spcPts val="500"/>
              </a:spcBef>
              <a:buFontTx/>
              <a:buNone/>
              <a:defRPr sz="14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1100" dirty="0">
                <a:latin typeface="Open Sans Light"/>
                <a:ea typeface="Open Sans Light"/>
                <a:cs typeface="Open Sans Light"/>
              </a:rPr>
              <a:t>2025 har vært et år der betydningen av god rådgivning i finansnæringen har blitt stadig tydeligere. Mange møter i dag et finansielt landskap som er mer komplekst enn noen gang – med flere valgmuligheter, mer teknologi og større informasjonsmengder enn tidligere. Samtidig må kundene ta beslutninger som kan få stor betydning for egen økonomi og livssituasjon.</a:t>
            </a:r>
          </a:p>
          <a:p>
            <a:endParaRPr lang="nb-NO" sz="1100" dirty="0">
              <a:latin typeface="Open Sans Light"/>
              <a:ea typeface="Open Sans Light"/>
              <a:cs typeface="Open Sans Light"/>
            </a:endParaRPr>
          </a:p>
          <a:p>
            <a:r>
              <a:rPr lang="nb-NO" sz="1100" dirty="0">
                <a:latin typeface="Open Sans Light"/>
                <a:ea typeface="Open Sans Light"/>
                <a:cs typeface="Open Sans Light"/>
              </a:rPr>
              <a:t>I dette landskapet er kompetente rådgivere avgjørende. Det er i møtet mellom kunde og rådgiver at tilliten til finansnæringen bygges – eller svekkes. Rådene som gis må være faglig solide, forståelige og tilpasset den enkelte kunde. Når tempoet i utviklingen øker, blir kvaliteten i rådene som gis enda viktigere.      </a:t>
            </a:r>
          </a:p>
          <a:p>
            <a:endParaRPr lang="nb-NO" sz="1100" dirty="0">
              <a:solidFill>
                <a:srgbClr val="000000"/>
              </a:solidFill>
              <a:latin typeface="Open Sans Light"/>
              <a:ea typeface="Open Sans Light"/>
              <a:cs typeface="Open Sans Light"/>
            </a:endParaRPr>
          </a:p>
          <a:p>
            <a:r>
              <a:rPr lang="nb-NO" sz="1100" b="1" dirty="0">
                <a:solidFill>
                  <a:srgbClr val="008086"/>
                </a:solidFill>
                <a:latin typeface="Open Sans" panose="020B0606030504020204" pitchFamily="34" charset="0"/>
                <a:ea typeface="Open Sans" panose="020B0606030504020204" pitchFamily="34" charset="0"/>
                <a:cs typeface="Open Sans" panose="020B0606030504020204" pitchFamily="34" charset="0"/>
              </a:rPr>
              <a:t>Autorisasjon gir trygg rådgivning</a:t>
            </a:r>
          </a:p>
          <a:p>
            <a:r>
              <a:rPr lang="nb-NO" sz="1100" dirty="0">
                <a:latin typeface="Open Sans Light"/>
                <a:ea typeface="Open Sans Light"/>
                <a:cs typeface="Open Sans Light"/>
              </a:rPr>
              <a:t>FinAut er etablert for å bidra til nettopp dette. Autorisasjonsordningene og bransjenormen God skikk er utviklet gjennom et bredt samarbeid i finansnæringen, og gir felles standarder for kompetanse, etikk og rådgivningspraksis. Autorisasjonsmerket er et synlig bevis på at rådgiveren har dokumentert kompetanse og forplikter seg til tydelige faglige og etiske krav. For kundene betyr dette større trygghet når viktige økonomiske beslutninger skal tas.</a:t>
            </a:r>
          </a:p>
          <a:p>
            <a:endParaRPr lang="nb-NO" sz="1100" dirty="0">
              <a:latin typeface="Open Sans Light" panose="020B0306030504020204" pitchFamily="34" charset="0"/>
              <a:ea typeface="Open Sans Light" panose="020B0306030504020204" pitchFamily="34" charset="0"/>
              <a:cs typeface="Open Sans Light" panose="020B0306030504020204" pitchFamily="34" charset="0"/>
            </a:endParaRPr>
          </a:p>
          <a:p>
            <a:r>
              <a:rPr lang="nb-NO" sz="1100" dirty="0">
                <a:latin typeface="Open Sans Light"/>
                <a:ea typeface="Open Sans Light"/>
                <a:cs typeface="Open Sans Light"/>
              </a:rPr>
              <a:t>I dag arbeider over 10 000 rådgivere i Norge under disse standardene. Sammen med medlemsbedriftene bidrar FinAut til at kompetansen og kvaliteten i rådgivningen styrkes og holdes oppdatert i takt med endringer i marked, teknologi og regelverk.</a:t>
            </a:r>
          </a:p>
          <a:p>
            <a:endParaRPr lang="nb-NO" sz="1100" dirty="0">
              <a:latin typeface="Open Sans Light" panose="020B0306030504020204" pitchFamily="34" charset="0"/>
              <a:ea typeface="Open Sans Light" panose="020B0306030504020204" pitchFamily="34" charset="0"/>
              <a:cs typeface="Open Sans Light" panose="020B0306030504020204" pitchFamily="34" charset="0"/>
            </a:endParaRPr>
          </a:p>
          <a:p>
            <a:r>
              <a:rPr lang="nb-NO" sz="1100" b="1" dirty="0">
                <a:solidFill>
                  <a:srgbClr val="008086"/>
                </a:solidFill>
                <a:latin typeface="Open Sans"/>
                <a:ea typeface="Open Sans"/>
                <a:cs typeface="Open Sans"/>
              </a:rPr>
              <a:t>Samarbeid sikrer kvalitet</a:t>
            </a:r>
          </a:p>
          <a:p>
            <a:r>
              <a:rPr lang="nb-NO" sz="1100" dirty="0">
                <a:solidFill>
                  <a:srgbClr val="000000"/>
                </a:solidFill>
                <a:latin typeface="Open Sans Light"/>
                <a:ea typeface="Open Sans Light"/>
                <a:cs typeface="Open Sans Light"/>
              </a:rPr>
              <a:t>FinAut</a:t>
            </a:r>
            <a:r>
              <a:rPr lang="nb-NO" sz="1100" dirty="0">
                <a:latin typeface="Open Sans Light"/>
                <a:ea typeface="Open Sans Light"/>
                <a:cs typeface="Open Sans Light"/>
              </a:rPr>
              <a:t> er i stor grad et felles dugnadsarbeid i finansnæringen. Gjennom fagrådene bidrar medlemsbedrifter og fagressurser med kompetanse og innsats for å videreutvikle autorisasjonsordningene. Denne samarbeidsmodellen er en av FinAuts største styrker, og gjør det mulig å holde ordningene faglig relevante og oppdaterte i følge med utviklingen i bransjen.              </a:t>
            </a:r>
            <a:endParaRPr lang="nb-NO" dirty="0"/>
          </a:p>
          <a:p>
            <a:endParaRPr lang="nb-NO" sz="1100" b="1" dirty="0">
              <a:solidFill>
                <a:srgbClr val="008086"/>
              </a:solidFill>
              <a:latin typeface="Open Sans" panose="020B0606030504020204" pitchFamily="34" charset="0"/>
              <a:ea typeface="Open Sans" panose="020B0606030504020204" pitchFamily="34" charset="0"/>
              <a:cs typeface="Open Sans" panose="020B0606030504020204" pitchFamily="34" charset="0"/>
            </a:endParaRPr>
          </a:p>
          <a:p>
            <a:r>
              <a:rPr lang="nb-NO" sz="1100" dirty="0">
                <a:latin typeface="Open Sans Light"/>
                <a:ea typeface="Open Sans Light"/>
                <a:cs typeface="Open Sans Light"/>
              </a:rPr>
              <a:t>Arbeidet som gjøres i medlemsbedriftene er samtidig avgjørende for at standardene fungerer i praksis. Gjennom opplæring, oppfølging og </a:t>
            </a:r>
            <a:r>
              <a:rPr lang="nb-NO" sz="1100" dirty="0" err="1">
                <a:latin typeface="Open Sans Light"/>
                <a:ea typeface="Open Sans Light"/>
                <a:cs typeface="Open Sans Light"/>
              </a:rPr>
              <a:t>praksisnær</a:t>
            </a:r>
            <a:r>
              <a:rPr lang="nb-NO" sz="1100" dirty="0">
                <a:latin typeface="Open Sans Light"/>
                <a:ea typeface="Open Sans Light"/>
                <a:cs typeface="Open Sans Light"/>
              </a:rPr>
              <a:t> utvikling av rådgiverkompetansen bidrar de til å sikre kvalitet i møte med kundene.</a:t>
            </a:r>
          </a:p>
          <a:p>
            <a:endParaRPr lang="nb-NO" sz="1100" dirty="0">
              <a:latin typeface="Open Sans Light"/>
              <a:ea typeface="Open Sans Light"/>
              <a:cs typeface="Open Sans Light"/>
            </a:endParaRPr>
          </a:p>
          <a:p>
            <a:r>
              <a:rPr lang="nb-NO" sz="1100" b="1" dirty="0">
                <a:solidFill>
                  <a:srgbClr val="008086"/>
                </a:solidFill>
                <a:latin typeface="Open Sans"/>
                <a:ea typeface="Open Sans"/>
                <a:cs typeface="Open Sans"/>
              </a:rPr>
              <a:t>Kravene til kompetanse endres </a:t>
            </a:r>
            <a:endParaRPr lang="nb-NO" sz="1100" dirty="0">
              <a:latin typeface="Open Sans Light"/>
              <a:ea typeface="Open Sans Light"/>
              <a:cs typeface="Open Sans Light"/>
            </a:endParaRPr>
          </a:p>
          <a:p>
            <a:r>
              <a:rPr lang="nb-NO" sz="1100" dirty="0">
                <a:latin typeface="Open Sans Light"/>
                <a:ea typeface="Open Sans Light"/>
                <a:cs typeface="Open Sans Light"/>
              </a:rPr>
              <a:t>Behovet for trygg og kompetent rådgivning vil ikke bli mindre i årene som kommer. Ny teknologi og endrede kundebehov stiller stadig høyere krav til kompetanse og kvalitet i rådgivningen. FinAut skal fortsatt bidra til at finansnæringen møter disse kravene gjennom felles standarder for kompetanse og rådgivning.</a:t>
            </a:r>
          </a:p>
          <a:p>
            <a:endParaRPr lang="nb-NO" sz="1100" dirty="0">
              <a:latin typeface="Open Sans Light"/>
              <a:ea typeface="Open Sans Light"/>
              <a:cs typeface="Open Sans Light"/>
            </a:endParaRPr>
          </a:p>
          <a:p>
            <a:r>
              <a:rPr lang="nb-NO" sz="1100" dirty="0">
                <a:latin typeface="Open Sans Light"/>
                <a:ea typeface="Open Sans Light"/>
                <a:cs typeface="Open Sans Light"/>
              </a:rPr>
              <a:t>Målet er det samme som alltid: at mennesker i Norge skal kunne møte rådgivere som gir trygg rådgivning til kundens beste.</a:t>
            </a:r>
          </a:p>
          <a:p>
            <a:endParaRPr lang="nb-NO" sz="1100" dirty="0">
              <a:latin typeface="Open Sans Light"/>
              <a:ea typeface="Open Sans Light"/>
              <a:cs typeface="Open Sans Light"/>
            </a:endParaRPr>
          </a:p>
        </p:txBody>
      </p:sp>
      <p:sp>
        <p:nvSpPr>
          <p:cNvPr id="4" name="Bindepunkt 3">
            <a:extLst>
              <a:ext uri="{FF2B5EF4-FFF2-40B4-BE49-F238E27FC236}">
                <a16:creationId xmlns:a16="http://schemas.microsoft.com/office/drawing/2014/main" id="{38D94503-004B-78D4-B1FC-452F91CBE272}"/>
              </a:ext>
            </a:extLst>
          </p:cNvPr>
          <p:cNvSpPr/>
          <p:nvPr/>
        </p:nvSpPr>
        <p:spPr>
          <a:xfrm>
            <a:off x="10553112" y="4931860"/>
            <a:ext cx="1127037" cy="1061601"/>
          </a:xfrm>
          <a:prstGeom prst="flowChartConnector">
            <a:avLst/>
          </a:prstGeom>
          <a:blipFill dpi="0" rotWithShape="1">
            <a:blip r:embed="rId2">
              <a:extLst>
                <a:ext uri="{28A0092B-C50C-407E-A947-70E740481C1C}">
                  <a14:useLocalDpi xmlns:a14="http://schemas.microsoft.com/office/drawing/2010/main" val="0"/>
                </a:ext>
              </a:extLst>
            </a:blip>
            <a:srcRect/>
            <a:stretch>
              <a:fillRect/>
            </a:stretch>
          </a:blip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382964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BB9633D-C9E8-3ECC-6493-7595189DB1BF}"/>
              </a:ext>
            </a:extLst>
          </p:cNvPr>
          <p:cNvPicPr>
            <a:picLocks noGrp="1" noChangeAspect="1"/>
          </p:cNvPicPr>
          <p:nvPr>
            <p:ph type="pic" sz="quarter" idx="13"/>
          </p:nvPr>
        </p:nvPicPr>
        <p:blipFill>
          <a:blip r:embed="rId2"/>
          <a:srcRect/>
          <a:stretch/>
        </p:blipFill>
        <p:spPr>
          <a:xfrm>
            <a:off x="1904255" y="5901"/>
            <a:ext cx="10269297" cy="6846198"/>
          </a:xfrm>
        </p:spPr>
      </p:pic>
      <p:sp>
        <p:nvSpPr>
          <p:cNvPr id="5" name="TextBox 4">
            <a:extLst>
              <a:ext uri="{FF2B5EF4-FFF2-40B4-BE49-F238E27FC236}">
                <a16:creationId xmlns:a16="http://schemas.microsoft.com/office/drawing/2014/main" id="{EF07AEF0-DEED-2C5E-4D61-851660EDCF64}"/>
              </a:ext>
            </a:extLst>
          </p:cNvPr>
          <p:cNvSpPr txBox="1"/>
          <p:nvPr/>
        </p:nvSpPr>
        <p:spPr>
          <a:xfrm>
            <a:off x="1334815" y="4744337"/>
            <a:ext cx="2643352" cy="984885"/>
          </a:xfrm>
          <a:prstGeom prst="rect">
            <a:avLst/>
          </a:prstGeom>
          <a:noFill/>
        </p:spPr>
        <p:txBody>
          <a:bodyPr wrap="none" lIns="0" tIns="0" rIns="0" bIns="0" rtlCol="0">
            <a:spAutoFit/>
          </a:bodyPr>
          <a:lstStyle/>
          <a:p>
            <a:r>
              <a:rPr lang="en-GB" sz="3200" dirty="0">
                <a:solidFill>
                  <a:srgbClr val="251D57"/>
                </a:solidFill>
                <a:latin typeface="+mj-lt"/>
              </a:rPr>
              <a:t>Compliance og </a:t>
            </a:r>
            <a:br>
              <a:rPr lang="en-GB" sz="3200" dirty="0">
                <a:solidFill>
                  <a:srgbClr val="251D57"/>
                </a:solidFill>
                <a:latin typeface="+mj-lt"/>
              </a:rPr>
            </a:br>
            <a:r>
              <a:rPr lang="en-GB" sz="3200" dirty="0">
                <a:solidFill>
                  <a:srgbClr val="251D57"/>
                </a:solidFill>
                <a:latin typeface="+mj-lt"/>
              </a:rPr>
              <a:t>internkontroll</a:t>
            </a:r>
            <a:endParaRPr lang="en-NO" sz="3200" dirty="0">
              <a:solidFill>
                <a:srgbClr val="251D57"/>
              </a:solidFill>
              <a:latin typeface="+mj-lt"/>
            </a:endParaRPr>
          </a:p>
        </p:txBody>
      </p:sp>
      <p:sp>
        <p:nvSpPr>
          <p:cNvPr id="6" name="Oval 5">
            <a:extLst>
              <a:ext uri="{FF2B5EF4-FFF2-40B4-BE49-F238E27FC236}">
                <a16:creationId xmlns:a16="http://schemas.microsoft.com/office/drawing/2014/main" id="{FB566048-B0EC-EDE8-6E6D-A01DF7A8B28F}"/>
              </a:ext>
            </a:extLst>
          </p:cNvPr>
          <p:cNvSpPr/>
          <p:nvPr/>
        </p:nvSpPr>
        <p:spPr>
          <a:xfrm>
            <a:off x="583034" y="4876800"/>
            <a:ext cx="567558" cy="567558"/>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NO" sz="2000" b="1">
                <a:solidFill>
                  <a:schemeClr val="bg1"/>
                </a:solidFill>
                <a:latin typeface="Titillium Web"/>
              </a:rPr>
              <a:t>3</a:t>
            </a:r>
            <a:endParaRPr lang="nb-NO" sz="2000" b="1" dirty="0">
              <a:solidFill>
                <a:schemeClr val="bg1"/>
              </a:solidFill>
              <a:latin typeface="Titillium Web" pitchFamily="2" charset="77"/>
            </a:endParaRPr>
          </a:p>
        </p:txBody>
      </p:sp>
      <p:sp>
        <p:nvSpPr>
          <p:cNvPr id="10" name="Rectangle 9">
            <a:extLst>
              <a:ext uri="{FF2B5EF4-FFF2-40B4-BE49-F238E27FC236}">
                <a16:creationId xmlns:a16="http://schemas.microsoft.com/office/drawing/2014/main" id="{01315CEE-81AB-F6BF-B125-02C8480152DA}"/>
              </a:ext>
            </a:extLst>
          </p:cNvPr>
          <p:cNvSpPr/>
          <p:nvPr/>
        </p:nvSpPr>
        <p:spPr>
          <a:xfrm rot="18897754">
            <a:off x="6957202" y="2860446"/>
            <a:ext cx="163403" cy="4752668"/>
          </a:xfrm>
          <a:custGeom>
            <a:avLst/>
            <a:gdLst>
              <a:gd name="connsiteX0" fmla="*/ 0 w 157655"/>
              <a:gd name="connsiteY0" fmla="*/ 0 h 4792717"/>
              <a:gd name="connsiteX1" fmla="*/ 157655 w 157655"/>
              <a:gd name="connsiteY1" fmla="*/ 0 h 4792717"/>
              <a:gd name="connsiteX2" fmla="*/ 157655 w 157655"/>
              <a:gd name="connsiteY2" fmla="*/ 4792717 h 4792717"/>
              <a:gd name="connsiteX3" fmla="*/ 0 w 157655"/>
              <a:gd name="connsiteY3" fmla="*/ 4792717 h 4792717"/>
              <a:gd name="connsiteX4" fmla="*/ 0 w 157655"/>
              <a:gd name="connsiteY4" fmla="*/ 0 h 4792717"/>
              <a:gd name="connsiteX0" fmla="*/ 0 w 157655"/>
              <a:gd name="connsiteY0" fmla="*/ 0 h 4792717"/>
              <a:gd name="connsiteX1" fmla="*/ 157655 w 157655"/>
              <a:gd name="connsiteY1" fmla="*/ 0 h 4792717"/>
              <a:gd name="connsiteX2" fmla="*/ 157655 w 157655"/>
              <a:gd name="connsiteY2" fmla="*/ 4792717 h 4792717"/>
              <a:gd name="connsiteX3" fmla="*/ 131 w 157655"/>
              <a:gd name="connsiteY3" fmla="*/ 4592449 h 4792717"/>
              <a:gd name="connsiteX4" fmla="*/ 0 w 157655"/>
              <a:gd name="connsiteY4" fmla="*/ 0 h 4792717"/>
              <a:gd name="connsiteX0" fmla="*/ 0 w 163403"/>
              <a:gd name="connsiteY0" fmla="*/ 0 h 4752668"/>
              <a:gd name="connsiteX1" fmla="*/ 157655 w 163403"/>
              <a:gd name="connsiteY1" fmla="*/ 0 h 4752668"/>
              <a:gd name="connsiteX2" fmla="*/ 163403 w 163403"/>
              <a:gd name="connsiteY2" fmla="*/ 4752668 h 4752668"/>
              <a:gd name="connsiteX3" fmla="*/ 131 w 163403"/>
              <a:gd name="connsiteY3" fmla="*/ 4592449 h 4752668"/>
              <a:gd name="connsiteX4" fmla="*/ 0 w 163403"/>
              <a:gd name="connsiteY4" fmla="*/ 0 h 4752668"/>
              <a:gd name="connsiteX0" fmla="*/ 0 w 163403"/>
              <a:gd name="connsiteY0" fmla="*/ 0 h 4752668"/>
              <a:gd name="connsiteX1" fmla="*/ 159793 w 163403"/>
              <a:gd name="connsiteY1" fmla="*/ 163891 h 4752668"/>
              <a:gd name="connsiteX2" fmla="*/ 163403 w 163403"/>
              <a:gd name="connsiteY2" fmla="*/ 4752668 h 4752668"/>
              <a:gd name="connsiteX3" fmla="*/ 131 w 163403"/>
              <a:gd name="connsiteY3" fmla="*/ 4592449 h 4752668"/>
              <a:gd name="connsiteX4" fmla="*/ 0 w 163403"/>
              <a:gd name="connsiteY4" fmla="*/ 0 h 475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03" h="4752668">
                <a:moveTo>
                  <a:pt x="0" y="0"/>
                </a:moveTo>
                <a:lnTo>
                  <a:pt x="159793" y="163891"/>
                </a:lnTo>
                <a:cubicBezTo>
                  <a:pt x="160996" y="1693483"/>
                  <a:pt x="162200" y="3223076"/>
                  <a:pt x="163403" y="4752668"/>
                </a:cubicBezTo>
                <a:lnTo>
                  <a:pt x="131" y="4592449"/>
                </a:lnTo>
                <a:cubicBezTo>
                  <a:pt x="87" y="3061633"/>
                  <a:pt x="44" y="1530816"/>
                  <a:pt x="0" y="0"/>
                </a:cubicBezTo>
                <a:close/>
              </a:path>
            </a:pathLst>
          </a:cu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Tree>
    <p:extLst>
      <p:ext uri="{BB962C8B-B14F-4D97-AF65-F5344CB8AC3E}">
        <p14:creationId xmlns:p14="http://schemas.microsoft.com/office/powerpoint/2010/main" val="1853743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D5D45-C607-8495-EB8E-8C531C0A6E51}"/>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CE403DC-9F44-4E40-7073-97CEAFC99198}"/>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F488A906-BB7E-6FCD-15E9-0031C08ECD84}"/>
              </a:ext>
            </a:extLst>
          </p:cNvPr>
          <p:cNvSpPr>
            <a:spLocks noGrp="1"/>
          </p:cNvSpPr>
          <p:nvPr>
            <p:ph type="sldNum" sz="quarter" idx="12"/>
          </p:nvPr>
        </p:nvSpPr>
        <p:spPr/>
        <p:txBody>
          <a:bodyPr/>
          <a:lstStyle/>
          <a:p>
            <a:fld id="{1FACAE68-2C15-43EA-AAC8-8A98AD9E38DC}" type="slidenum">
              <a:rPr lang="nb-NO" smtClean="0"/>
              <a:t>21</a:t>
            </a:fld>
            <a:endParaRPr lang="nb-NO" dirty="0"/>
          </a:p>
        </p:txBody>
      </p:sp>
      <p:sp>
        <p:nvSpPr>
          <p:cNvPr id="6" name="Content Placeholder 5">
            <a:extLst>
              <a:ext uri="{FF2B5EF4-FFF2-40B4-BE49-F238E27FC236}">
                <a16:creationId xmlns:a16="http://schemas.microsoft.com/office/drawing/2014/main" id="{296A3C53-B4F2-B0B2-ED89-48549BD1207F}"/>
              </a:ext>
            </a:extLst>
          </p:cNvPr>
          <p:cNvSpPr>
            <a:spLocks noGrp="1"/>
          </p:cNvSpPr>
          <p:nvPr>
            <p:ph sz="quarter" idx="18"/>
          </p:nvPr>
        </p:nvSpPr>
        <p:spPr>
          <a:xfrm>
            <a:off x="6384544" y="3655458"/>
            <a:ext cx="5257745" cy="1765688"/>
          </a:xfrm>
        </p:spPr>
        <p:txBody>
          <a:bodyPr vert="horz" lIns="0" tIns="0" rIns="0" bIns="0" rtlCol="0" anchor="t">
            <a:noAutofit/>
          </a:bodyPr>
          <a:lstStyle/>
          <a:p>
            <a:r>
              <a:rPr lang="nb-NO" sz="1200" noProof="0" dirty="0">
                <a:latin typeface="Open Sans"/>
                <a:ea typeface="Open Sans"/>
                <a:cs typeface="Open Sans"/>
              </a:rPr>
              <a:t>Medlemsbedriftene har plikt til å:</a:t>
            </a:r>
          </a:p>
          <a:p>
            <a:pPr marL="171450" indent="-171450">
              <a:buFont typeface="Arial" panose="020B0604020202020204" pitchFamily="34" charset="0"/>
              <a:buChar char="•"/>
            </a:pPr>
            <a:r>
              <a:rPr lang="nb-NO" sz="1200" noProof="0" dirty="0">
                <a:latin typeface="Open Sans"/>
                <a:ea typeface="Open Sans"/>
                <a:cs typeface="Open Sans"/>
              </a:rPr>
              <a:t>legge til rette for </a:t>
            </a:r>
            <a:r>
              <a:rPr lang="nb-NO" sz="1200" dirty="0">
                <a:latin typeface="Open Sans"/>
                <a:ea typeface="Open Sans"/>
                <a:cs typeface="Open Sans"/>
              </a:rPr>
              <a:t>å </a:t>
            </a:r>
            <a:r>
              <a:rPr lang="nb-NO" sz="1200" noProof="0" dirty="0">
                <a:latin typeface="Open Sans"/>
                <a:ea typeface="Open Sans"/>
                <a:cs typeface="Open Sans"/>
              </a:rPr>
              <a:t>følge opp at God skikk følges</a:t>
            </a:r>
          </a:p>
          <a:p>
            <a:pPr marL="171450" indent="-171450">
              <a:buFont typeface="Arial" panose="020B0604020202020204" pitchFamily="34" charset="0"/>
              <a:buChar char="•"/>
            </a:pPr>
            <a:r>
              <a:rPr lang="nb-NO" sz="1200" noProof="0" dirty="0">
                <a:latin typeface="Open Sans"/>
                <a:ea typeface="Open Sans"/>
                <a:cs typeface="Open Sans"/>
              </a:rPr>
              <a:t>etablere gode rutiner som sikrer at normbrudd avdekkes og behandles</a:t>
            </a:r>
          </a:p>
          <a:p>
            <a:endParaRPr lang="nb-NO" sz="1200" dirty="0">
              <a:latin typeface="Open Sans" panose="020B0606030504020204" pitchFamily="34" charset="0"/>
              <a:ea typeface="Open Sans" panose="020B0606030504020204" pitchFamily="34" charset="0"/>
              <a:cs typeface="Open Sans" panose="020B0606030504020204" pitchFamily="34" charset="0"/>
            </a:endParaRPr>
          </a:p>
          <a:p>
            <a:r>
              <a:rPr lang="nb-NO" sz="1200" noProof="0" dirty="0">
                <a:latin typeface="Open Sans"/>
                <a:ea typeface="Open Sans"/>
                <a:cs typeface="Open Sans"/>
              </a:rPr>
              <a:t>Medlemmenes ansvar er nå fast tema i møter med nye medlemmer og har også vært tema i kontaktmøter med medlemsbedrifter og på medlemsseminarer. </a:t>
            </a:r>
            <a:endParaRPr lang="nb-NO" sz="1200" noProof="0" dirty="0">
              <a:latin typeface="Open Sans" panose="020B0606030504020204" pitchFamily="34" charset="0"/>
              <a:ea typeface="Open Sans" panose="020B0606030504020204" pitchFamily="34" charset="0"/>
              <a:cs typeface="Open Sans" panose="020B0606030504020204" pitchFamily="34" charset="0"/>
            </a:endParaRPr>
          </a:p>
          <a:p>
            <a:endParaRPr lang="nb-NO" sz="1200" dirty="0">
              <a:latin typeface="Open Sans" panose="020B0606030504020204" pitchFamily="34" charset="0"/>
              <a:ea typeface="Open Sans" panose="020B0606030504020204" pitchFamily="34" charset="0"/>
              <a:cs typeface="Open Sans" panose="020B0606030504020204" pitchFamily="34" charset="0"/>
            </a:endParaRPr>
          </a:p>
          <a:p>
            <a:endParaRPr lang="nb-NO" sz="1200" dirty="0">
              <a:latin typeface="Open Sans" panose="020B0606030504020204" pitchFamily="34" charset="0"/>
              <a:ea typeface="Open Sans" panose="020B0606030504020204" pitchFamily="34" charset="0"/>
              <a:cs typeface="Open Sans" panose="020B0606030504020204" pitchFamily="34" charset="0"/>
            </a:endParaRPr>
          </a:p>
          <a:p>
            <a:r>
              <a:rPr lang="nb-NO" sz="1200" noProof="0" dirty="0">
                <a:latin typeface="Open Sans"/>
                <a:ea typeface="Open Sans"/>
                <a:cs typeface="Open Sans"/>
              </a:rPr>
              <a:t> </a:t>
            </a:r>
          </a:p>
          <a:p>
            <a:endParaRPr lang="nb-NO" sz="1200" dirty="0">
              <a:latin typeface="Open Sans" panose="020B0606030504020204" pitchFamily="34" charset="0"/>
              <a:ea typeface="Open Sans" panose="020B0606030504020204" pitchFamily="34" charset="0"/>
              <a:cs typeface="Open Sans" panose="020B0606030504020204" pitchFamily="34" charset="0"/>
            </a:endParaRPr>
          </a:p>
          <a:p>
            <a:endParaRPr lang="nb-NO" sz="1200" noProof="0" dirty="0">
              <a:latin typeface="Open Sans" panose="020B0606030504020204" pitchFamily="34" charset="0"/>
              <a:ea typeface="Open Sans" panose="020B0606030504020204" pitchFamily="34" charset="0"/>
              <a:cs typeface="Open Sans" panose="020B0606030504020204" pitchFamily="34" charset="0"/>
            </a:endParaRPr>
          </a:p>
          <a:p>
            <a:endParaRPr lang="nb-NO" sz="1200" dirty="0">
              <a:latin typeface="Open Sans" panose="020B0606030504020204" pitchFamily="34" charset="0"/>
              <a:ea typeface="Open Sans" panose="020B0606030504020204" pitchFamily="34" charset="0"/>
              <a:cs typeface="Open Sans" panose="020B0606030504020204" pitchFamily="34" charset="0"/>
            </a:endParaRPr>
          </a:p>
          <a:p>
            <a:endParaRPr lang="nb-NO" sz="1200" noProof="0" dirty="0">
              <a:latin typeface="Open Sans" panose="020B0606030504020204" pitchFamily="34" charset="0"/>
              <a:ea typeface="Open Sans" panose="020B0606030504020204" pitchFamily="34" charset="0"/>
              <a:cs typeface="Open Sans" panose="020B0606030504020204" pitchFamily="34" charset="0"/>
            </a:endParaRPr>
          </a:p>
          <a:p>
            <a:r>
              <a:rPr lang="nb-NO" sz="1200" noProof="0" dirty="0">
                <a:latin typeface="Open Sans"/>
                <a:ea typeface="Open Sans"/>
                <a:cs typeface="Open Sans"/>
              </a:rPr>
              <a:t> </a:t>
            </a:r>
          </a:p>
        </p:txBody>
      </p:sp>
      <p:sp>
        <p:nvSpPr>
          <p:cNvPr id="4" name="Title 3">
            <a:extLst>
              <a:ext uri="{FF2B5EF4-FFF2-40B4-BE49-F238E27FC236}">
                <a16:creationId xmlns:a16="http://schemas.microsoft.com/office/drawing/2014/main" id="{7EB56365-5EE5-45D5-B7B0-A56DFA2F4A09}"/>
              </a:ext>
            </a:extLst>
          </p:cNvPr>
          <p:cNvSpPr>
            <a:spLocks noGrp="1"/>
          </p:cNvSpPr>
          <p:nvPr>
            <p:ph type="title"/>
          </p:nvPr>
        </p:nvSpPr>
        <p:spPr>
          <a:xfrm>
            <a:off x="6384544" y="1436854"/>
            <a:ext cx="4190999" cy="398571"/>
          </a:xfrm>
        </p:spPr>
        <p:txBody>
          <a:bodyPr/>
          <a:lstStyle/>
          <a:p>
            <a:r>
              <a:rPr lang="nb-NO" noProof="0" dirty="0">
                <a:solidFill>
                  <a:srgbClr val="008086"/>
                </a:solidFill>
              </a:rPr>
              <a:t>God skikk</a:t>
            </a:r>
          </a:p>
        </p:txBody>
      </p:sp>
      <p:sp>
        <p:nvSpPr>
          <p:cNvPr id="5" name="Text Placeholder 4">
            <a:extLst>
              <a:ext uri="{FF2B5EF4-FFF2-40B4-BE49-F238E27FC236}">
                <a16:creationId xmlns:a16="http://schemas.microsoft.com/office/drawing/2014/main" id="{BB18B805-4CFA-98F7-7F94-77BE7D0D74D5}"/>
              </a:ext>
            </a:extLst>
          </p:cNvPr>
          <p:cNvSpPr>
            <a:spLocks noGrp="1"/>
          </p:cNvSpPr>
          <p:nvPr>
            <p:ph type="body" sz="quarter" idx="17"/>
          </p:nvPr>
        </p:nvSpPr>
        <p:spPr>
          <a:xfrm>
            <a:off x="6384544" y="2198060"/>
            <a:ext cx="5461000" cy="815608"/>
          </a:xfrm>
        </p:spPr>
        <p:txBody>
          <a:bodyPr vert="horz" lIns="0" tIns="0" rIns="0" bIns="0" rtlCol="0" anchor="t">
            <a:spAutoFit/>
          </a:bodyPr>
          <a:lstStyle/>
          <a:p>
            <a:r>
              <a:rPr lang="nb-NO" noProof="0" dirty="0">
                <a:solidFill>
                  <a:schemeClr val="tx1"/>
                </a:solidFill>
              </a:rPr>
              <a:t>FinAut forvalter to bransjenormer: </a:t>
            </a:r>
          </a:p>
          <a:p>
            <a:pPr marL="285750" indent="-285750">
              <a:buFont typeface="Arial" panose="020B0604020202020204" pitchFamily="34" charset="0"/>
              <a:buChar char="•"/>
            </a:pPr>
            <a:r>
              <a:rPr lang="nb-NO" noProof="0" dirty="0">
                <a:solidFill>
                  <a:schemeClr val="tx1"/>
                </a:solidFill>
              </a:rPr>
              <a:t>God skikk ved rådgivning og annen kundebehandling </a:t>
            </a:r>
          </a:p>
          <a:p>
            <a:pPr marL="285750" indent="-285750">
              <a:buFont typeface="Arial" panose="020B0604020202020204" pitchFamily="34" charset="0"/>
              <a:buChar char="•"/>
            </a:pPr>
            <a:r>
              <a:rPr lang="nb-NO" dirty="0">
                <a:solidFill>
                  <a:schemeClr val="tx1"/>
                </a:solidFill>
              </a:rPr>
              <a:t>God skikk for inkasso </a:t>
            </a:r>
            <a:r>
              <a:rPr lang="nb-NO" noProof="0" dirty="0">
                <a:solidFill>
                  <a:schemeClr val="tx1"/>
                </a:solidFill>
              </a:rPr>
              <a:t> </a:t>
            </a:r>
          </a:p>
        </p:txBody>
      </p:sp>
      <p:pic>
        <p:nvPicPr>
          <p:cNvPr id="8" name="Bilde 7">
            <a:extLst>
              <a:ext uri="{FF2B5EF4-FFF2-40B4-BE49-F238E27FC236}">
                <a16:creationId xmlns:a16="http://schemas.microsoft.com/office/drawing/2014/main" id="{CBE92B20-24FB-F471-650E-5D5A0C22AA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737" y="368170"/>
            <a:ext cx="5544145" cy="5794885"/>
          </a:xfrm>
          <a:prstGeom prst="rect">
            <a:avLst/>
          </a:prstGeom>
        </p:spPr>
      </p:pic>
    </p:spTree>
    <p:extLst>
      <p:ext uri="{BB962C8B-B14F-4D97-AF65-F5344CB8AC3E}">
        <p14:creationId xmlns:p14="http://schemas.microsoft.com/office/powerpoint/2010/main" val="27420768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5721178-ACA5-2002-968B-26856ED1D3C8}"/>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781D7500-EE75-08D4-2B3A-FF764A309A65}"/>
              </a:ext>
            </a:extLst>
          </p:cNvPr>
          <p:cNvSpPr>
            <a:spLocks noGrp="1"/>
          </p:cNvSpPr>
          <p:nvPr>
            <p:ph type="sldNum" sz="quarter" idx="12"/>
          </p:nvPr>
        </p:nvSpPr>
        <p:spPr/>
        <p:txBody>
          <a:bodyPr/>
          <a:lstStyle/>
          <a:p>
            <a:fld id="{1FACAE68-2C15-43EA-AAC8-8A98AD9E38DC}" type="slidenum">
              <a:rPr lang="nb-NO" smtClean="0"/>
              <a:t>22</a:t>
            </a:fld>
            <a:endParaRPr lang="nb-NO" dirty="0"/>
          </a:p>
        </p:txBody>
      </p:sp>
      <p:sp>
        <p:nvSpPr>
          <p:cNvPr id="4" name="Title 3">
            <a:extLst>
              <a:ext uri="{FF2B5EF4-FFF2-40B4-BE49-F238E27FC236}">
                <a16:creationId xmlns:a16="http://schemas.microsoft.com/office/drawing/2014/main" id="{479150F1-8BB7-DEA4-6086-C2E8F64D3ACA}"/>
              </a:ext>
            </a:extLst>
          </p:cNvPr>
          <p:cNvSpPr>
            <a:spLocks noGrp="1"/>
          </p:cNvSpPr>
          <p:nvPr>
            <p:ph type="title"/>
          </p:nvPr>
        </p:nvSpPr>
        <p:spPr>
          <a:xfrm>
            <a:off x="838201" y="883857"/>
            <a:ext cx="8907360" cy="327397"/>
          </a:xfrm>
        </p:spPr>
        <p:txBody>
          <a:bodyPr/>
          <a:lstStyle/>
          <a:p>
            <a:r>
              <a:rPr lang="nb-NO" sz="2300" noProof="0" dirty="0"/>
              <a:t>Bransjenormen </a:t>
            </a:r>
            <a:r>
              <a:rPr lang="nb-NO" sz="2300" noProof="0" dirty="0">
                <a:solidFill>
                  <a:srgbClr val="9095C5"/>
                </a:solidFill>
              </a:rPr>
              <a:t>God skikk </a:t>
            </a:r>
            <a:r>
              <a:rPr lang="nb-NO" sz="2300" noProof="0" dirty="0"/>
              <a:t>ved rådgivning og annen kundebehandling</a:t>
            </a:r>
            <a:endParaRPr lang="nb-NO" sz="2300" noProof="0" dirty="0">
              <a:solidFill>
                <a:srgbClr val="9095C5"/>
              </a:solidFill>
            </a:endParaRPr>
          </a:p>
        </p:txBody>
      </p:sp>
      <p:sp>
        <p:nvSpPr>
          <p:cNvPr id="6" name="Oval 5">
            <a:extLst>
              <a:ext uri="{FF2B5EF4-FFF2-40B4-BE49-F238E27FC236}">
                <a16:creationId xmlns:a16="http://schemas.microsoft.com/office/drawing/2014/main" id="{30F05940-BEB1-1759-6AED-08E311669306}"/>
              </a:ext>
            </a:extLst>
          </p:cNvPr>
          <p:cNvSpPr/>
          <p:nvPr/>
        </p:nvSpPr>
        <p:spPr>
          <a:xfrm>
            <a:off x="8037705" y="1544903"/>
            <a:ext cx="357505" cy="35750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7" name="Oval 6">
            <a:extLst>
              <a:ext uri="{FF2B5EF4-FFF2-40B4-BE49-F238E27FC236}">
                <a16:creationId xmlns:a16="http://schemas.microsoft.com/office/drawing/2014/main" id="{C84F4828-B86C-D2C4-5214-60B451E446E1}"/>
              </a:ext>
            </a:extLst>
          </p:cNvPr>
          <p:cNvSpPr/>
          <p:nvPr/>
        </p:nvSpPr>
        <p:spPr>
          <a:xfrm>
            <a:off x="8037705" y="5356121"/>
            <a:ext cx="357505" cy="35750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8" name="Oval 7">
            <a:extLst>
              <a:ext uri="{FF2B5EF4-FFF2-40B4-BE49-F238E27FC236}">
                <a16:creationId xmlns:a16="http://schemas.microsoft.com/office/drawing/2014/main" id="{2C4ED71B-46D2-93D7-D2C0-61B488E69E04}"/>
              </a:ext>
            </a:extLst>
          </p:cNvPr>
          <p:cNvSpPr/>
          <p:nvPr/>
        </p:nvSpPr>
        <p:spPr>
          <a:xfrm>
            <a:off x="8037705" y="2726308"/>
            <a:ext cx="357505" cy="35750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9" name="Oval 8">
            <a:extLst>
              <a:ext uri="{FF2B5EF4-FFF2-40B4-BE49-F238E27FC236}">
                <a16:creationId xmlns:a16="http://schemas.microsoft.com/office/drawing/2014/main" id="{F7C90874-6512-8851-CE36-7121FFD954E1}"/>
              </a:ext>
            </a:extLst>
          </p:cNvPr>
          <p:cNvSpPr/>
          <p:nvPr/>
        </p:nvSpPr>
        <p:spPr>
          <a:xfrm>
            <a:off x="8037705" y="4035728"/>
            <a:ext cx="357505" cy="35750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0" name="Oval 9">
            <a:extLst>
              <a:ext uri="{FF2B5EF4-FFF2-40B4-BE49-F238E27FC236}">
                <a16:creationId xmlns:a16="http://schemas.microsoft.com/office/drawing/2014/main" id="{B0D0E762-228F-E9F1-0E29-562A2B7B2777}"/>
              </a:ext>
            </a:extLst>
          </p:cNvPr>
          <p:cNvSpPr/>
          <p:nvPr/>
        </p:nvSpPr>
        <p:spPr>
          <a:xfrm>
            <a:off x="8037705" y="4716041"/>
            <a:ext cx="357505" cy="35750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1" name="Oval 10">
            <a:extLst>
              <a:ext uri="{FF2B5EF4-FFF2-40B4-BE49-F238E27FC236}">
                <a16:creationId xmlns:a16="http://schemas.microsoft.com/office/drawing/2014/main" id="{25C3CE52-71D3-1EBD-7829-C97E3AFA5B02}"/>
              </a:ext>
            </a:extLst>
          </p:cNvPr>
          <p:cNvSpPr/>
          <p:nvPr/>
        </p:nvSpPr>
        <p:spPr>
          <a:xfrm>
            <a:off x="4367009" y="1544903"/>
            <a:ext cx="357505" cy="35750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2" name="object 4">
            <a:extLst>
              <a:ext uri="{FF2B5EF4-FFF2-40B4-BE49-F238E27FC236}">
                <a16:creationId xmlns:a16="http://schemas.microsoft.com/office/drawing/2014/main" id="{7BA423AF-077C-735A-1714-CAC1BD3DE17B}"/>
              </a:ext>
            </a:extLst>
          </p:cNvPr>
          <p:cNvSpPr txBox="1"/>
          <p:nvPr/>
        </p:nvSpPr>
        <p:spPr>
          <a:xfrm>
            <a:off x="838199" y="1513656"/>
            <a:ext cx="2642870" cy="3683635"/>
          </a:xfrm>
          <a:prstGeom prst="rect">
            <a:avLst/>
          </a:prstGeom>
        </p:spPr>
        <p:txBody>
          <a:bodyPr vert="horz" wrap="square" lIns="0" tIns="27940" rIns="0" bIns="0" rtlCol="0">
            <a:spAutoFit/>
          </a:bodyPr>
          <a:lstStyle/>
          <a:p>
            <a:pPr marL="12700">
              <a:lnSpc>
                <a:spcPct val="100000"/>
              </a:lnSpc>
              <a:spcBef>
                <a:spcPts val="220"/>
              </a:spcBef>
            </a:pPr>
            <a:r>
              <a:rPr lang="nb-NO" sz="1400" b="1" spc="-10" dirty="0">
                <a:solidFill>
                  <a:srgbClr val="9195C1"/>
                </a:solidFill>
                <a:latin typeface="Titillium Web"/>
                <a:cs typeface="Titillium Web"/>
              </a:rPr>
              <a:t>Virkeområde</a:t>
            </a:r>
            <a:endParaRPr lang="nb-NO" sz="1400" dirty="0">
              <a:latin typeface="Titillium Web"/>
              <a:cs typeface="Titillium Web"/>
            </a:endParaRPr>
          </a:p>
          <a:p>
            <a:pPr marL="12700" marR="5080">
              <a:lnSpc>
                <a:spcPct val="107200"/>
              </a:lnSpc>
            </a:pPr>
            <a:r>
              <a:rPr lang="nb-NO" sz="1400" dirty="0">
                <a:solidFill>
                  <a:srgbClr val="FFFFFF"/>
                </a:solidFill>
                <a:latin typeface="TitilliumWeb-Light"/>
                <a:cs typeface="TitilliumWeb-Light"/>
              </a:rPr>
              <a:t>Reglene</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gjelder for </a:t>
            </a:r>
            <a:r>
              <a:rPr lang="nb-NO" sz="1400" spc="-10" dirty="0">
                <a:solidFill>
                  <a:srgbClr val="FFFFFF"/>
                </a:solidFill>
                <a:latin typeface="TitilliumWeb-Light"/>
                <a:cs typeface="TitilliumWeb-Light"/>
              </a:rPr>
              <a:t>FinAuts </a:t>
            </a:r>
            <a:r>
              <a:rPr lang="nb-NO" sz="1400" dirty="0">
                <a:solidFill>
                  <a:srgbClr val="FFFFFF"/>
                </a:solidFill>
                <a:latin typeface="TitilliumWeb-Light"/>
                <a:cs typeface="TitilliumWeb-Light"/>
              </a:rPr>
              <a:t>medlemsbedrifter</a:t>
            </a:r>
            <a:r>
              <a:rPr lang="nb-NO" sz="1400" spc="-20" dirty="0">
                <a:solidFill>
                  <a:srgbClr val="FFFFFF"/>
                </a:solidFill>
                <a:latin typeface="TitilliumWeb-Light"/>
                <a:cs typeface="TitilliumWeb-Light"/>
              </a:rPr>
              <a:t> </a:t>
            </a:r>
            <a:r>
              <a:rPr lang="nb-NO" sz="1400" dirty="0">
                <a:solidFill>
                  <a:srgbClr val="FFFFFF"/>
                </a:solidFill>
                <a:latin typeface="TitilliumWeb-Light"/>
                <a:cs typeface="TitilliumWeb-Light"/>
              </a:rPr>
              <a:t>ved</a:t>
            </a:r>
            <a:r>
              <a:rPr lang="nb-NO" sz="1400" spc="-5" dirty="0">
                <a:solidFill>
                  <a:srgbClr val="FFFFFF"/>
                </a:solidFill>
                <a:latin typeface="TitilliumWeb-Light"/>
                <a:cs typeface="TitilliumWeb-Light"/>
              </a:rPr>
              <a:t> </a:t>
            </a:r>
            <a:r>
              <a:rPr lang="nb-NO" sz="1400" spc="-10" dirty="0">
                <a:solidFill>
                  <a:srgbClr val="FFFFFF"/>
                </a:solidFill>
                <a:latin typeface="TitilliumWeb-Light"/>
                <a:cs typeface="TitilliumWeb-Light"/>
              </a:rPr>
              <a:t>rådgivning, </a:t>
            </a:r>
            <a:r>
              <a:rPr lang="nb-NO" sz="1400" dirty="0">
                <a:solidFill>
                  <a:srgbClr val="FFFFFF"/>
                </a:solidFill>
                <a:latin typeface="TitilliumWeb-Light"/>
                <a:cs typeface="TitilliumWeb-Light"/>
              </a:rPr>
              <a:t>informasjon,</a:t>
            </a:r>
            <a:r>
              <a:rPr lang="nb-NO" sz="1400" spc="-10" dirty="0">
                <a:solidFill>
                  <a:srgbClr val="FFFFFF"/>
                </a:solidFill>
                <a:latin typeface="TitilliumWeb-Light"/>
                <a:cs typeface="TitilliumWeb-Light"/>
              </a:rPr>
              <a:t> </a:t>
            </a:r>
            <a:r>
              <a:rPr lang="nb-NO" sz="1400" dirty="0">
                <a:solidFill>
                  <a:srgbClr val="FFFFFF"/>
                </a:solidFill>
                <a:latin typeface="TitilliumWeb-Light"/>
                <a:cs typeface="TitilliumWeb-Light"/>
              </a:rPr>
              <a:t>veiledning</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og</a:t>
            </a:r>
            <a:r>
              <a:rPr lang="nb-NO" sz="1400" spc="-10" dirty="0">
                <a:solidFill>
                  <a:srgbClr val="FFFFFF"/>
                </a:solidFill>
                <a:latin typeface="TitilliumWeb-Light"/>
                <a:cs typeface="TitilliumWeb-Light"/>
              </a:rPr>
              <a:t> </a:t>
            </a:r>
            <a:r>
              <a:rPr lang="nb-NO" sz="1400" dirty="0">
                <a:solidFill>
                  <a:srgbClr val="FFFFFF"/>
                </a:solidFill>
                <a:latin typeface="TitilliumWeb-Light"/>
                <a:cs typeface="TitilliumWeb-Light"/>
              </a:rPr>
              <a:t>salg</a:t>
            </a:r>
            <a:r>
              <a:rPr lang="nb-NO" sz="1400" spc="-5" dirty="0">
                <a:solidFill>
                  <a:srgbClr val="FFFFFF"/>
                </a:solidFill>
                <a:latin typeface="TitilliumWeb-Light"/>
                <a:cs typeface="TitilliumWeb-Light"/>
              </a:rPr>
              <a:t> </a:t>
            </a:r>
            <a:r>
              <a:rPr lang="nb-NO" sz="1400" spc="-50" dirty="0">
                <a:solidFill>
                  <a:srgbClr val="FFFFFF"/>
                </a:solidFill>
                <a:latin typeface="TitilliumWeb-Light"/>
                <a:cs typeface="TitilliumWeb-Light"/>
              </a:rPr>
              <a:t>i </a:t>
            </a:r>
            <a:r>
              <a:rPr lang="nb-NO" sz="1400" dirty="0">
                <a:solidFill>
                  <a:srgbClr val="FFFFFF"/>
                </a:solidFill>
                <a:latin typeface="TitilliumWeb-Light"/>
                <a:cs typeface="TitilliumWeb-Light"/>
              </a:rPr>
              <a:t>forbrukermarkedet.</a:t>
            </a:r>
            <a:r>
              <a:rPr lang="nb-NO" sz="1400" spc="-40" dirty="0">
                <a:solidFill>
                  <a:srgbClr val="FFFFFF"/>
                </a:solidFill>
                <a:latin typeface="TitilliumWeb-Light"/>
                <a:cs typeface="TitilliumWeb-Light"/>
              </a:rPr>
              <a:t> </a:t>
            </a:r>
            <a:r>
              <a:rPr lang="nb-NO" sz="1400" dirty="0">
                <a:solidFill>
                  <a:srgbClr val="FFFFFF"/>
                </a:solidFill>
                <a:latin typeface="TitilliumWeb-Light"/>
                <a:cs typeface="TitilliumWeb-Light"/>
              </a:rPr>
              <a:t>Reglene</a:t>
            </a:r>
            <a:r>
              <a:rPr lang="nb-NO" sz="1400" spc="-40" dirty="0">
                <a:solidFill>
                  <a:srgbClr val="FFFFFF"/>
                </a:solidFill>
                <a:latin typeface="TitilliumWeb-Light"/>
                <a:cs typeface="TitilliumWeb-Light"/>
              </a:rPr>
              <a:t> </a:t>
            </a:r>
            <a:r>
              <a:rPr lang="nb-NO" sz="1400" spc="-10" dirty="0">
                <a:solidFill>
                  <a:srgbClr val="FFFFFF"/>
                </a:solidFill>
                <a:latin typeface="TitilliumWeb-Light"/>
                <a:cs typeface="TitilliumWeb-Light"/>
              </a:rPr>
              <a:t>gjelder </a:t>
            </a:r>
            <a:r>
              <a:rPr lang="nb-NO" sz="1400" dirty="0">
                <a:solidFill>
                  <a:srgbClr val="FFFFFF"/>
                </a:solidFill>
                <a:latin typeface="TitilliumWeb-Light"/>
                <a:cs typeface="TitilliumWeb-Light"/>
              </a:rPr>
              <a:t>både</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for</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personlig</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betjening</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og</a:t>
            </a:r>
            <a:r>
              <a:rPr lang="nb-NO" sz="1400" spc="-5" dirty="0">
                <a:solidFill>
                  <a:srgbClr val="FFFFFF"/>
                </a:solidFill>
                <a:latin typeface="TitilliumWeb-Light"/>
                <a:cs typeface="TitilliumWeb-Light"/>
              </a:rPr>
              <a:t> </a:t>
            </a:r>
            <a:r>
              <a:rPr lang="nb-NO" sz="1400" spc="-25" dirty="0">
                <a:solidFill>
                  <a:srgbClr val="FFFFFF"/>
                </a:solidFill>
                <a:latin typeface="TitilliumWeb-Light"/>
                <a:cs typeface="TitilliumWeb-Light"/>
              </a:rPr>
              <a:t>for </a:t>
            </a:r>
            <a:r>
              <a:rPr lang="nb-NO" sz="1400" dirty="0">
                <a:solidFill>
                  <a:srgbClr val="FFFFFF"/>
                </a:solidFill>
                <a:latin typeface="TitilliumWeb-Light"/>
                <a:cs typeface="TitilliumWeb-Light"/>
              </a:rPr>
              <a:t>digitale </a:t>
            </a:r>
            <a:r>
              <a:rPr lang="nb-NO" sz="1400" spc="-10" dirty="0">
                <a:solidFill>
                  <a:srgbClr val="FFFFFF"/>
                </a:solidFill>
                <a:latin typeface="TitilliumWeb-Light"/>
                <a:cs typeface="TitilliumWeb-Light"/>
              </a:rPr>
              <a:t>prosesser.</a:t>
            </a:r>
            <a:endParaRPr lang="nb-NO" sz="1400" dirty="0">
              <a:latin typeface="TitilliumWeb-Light"/>
              <a:cs typeface="TitilliumWeb-Light"/>
            </a:endParaRPr>
          </a:p>
          <a:p>
            <a:pPr marL="12700" marR="78740">
              <a:lnSpc>
                <a:spcPct val="107200"/>
              </a:lnSpc>
              <a:spcBef>
                <a:spcPts val="1795"/>
              </a:spcBef>
            </a:pPr>
            <a:r>
              <a:rPr lang="nb-NO" sz="1400" dirty="0">
                <a:solidFill>
                  <a:srgbClr val="FFFFFF"/>
                </a:solidFill>
                <a:latin typeface="TitilliumWeb-Light"/>
                <a:cs typeface="TitilliumWeb-Light"/>
              </a:rPr>
              <a:t>Virksomheten</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skal</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påse</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at</a:t>
            </a:r>
            <a:r>
              <a:rPr lang="nb-NO" sz="1400" spc="-5" dirty="0">
                <a:solidFill>
                  <a:srgbClr val="FFFFFF"/>
                </a:solidFill>
                <a:latin typeface="TitilliumWeb-Light"/>
                <a:cs typeface="TitilliumWeb-Light"/>
              </a:rPr>
              <a:t> </a:t>
            </a:r>
            <a:r>
              <a:rPr lang="nb-NO" sz="1400" spc="-10" dirty="0">
                <a:solidFill>
                  <a:srgbClr val="FFFFFF"/>
                </a:solidFill>
                <a:latin typeface="TitilliumWeb-Light"/>
                <a:cs typeface="TitilliumWeb-Light"/>
              </a:rPr>
              <a:t>reglene </a:t>
            </a:r>
            <a:r>
              <a:rPr lang="nb-NO" sz="1400" dirty="0">
                <a:solidFill>
                  <a:srgbClr val="FFFFFF"/>
                </a:solidFill>
                <a:latin typeface="TitilliumWeb-Light"/>
                <a:cs typeface="TitilliumWeb-Light"/>
              </a:rPr>
              <a:t>følges.</a:t>
            </a:r>
            <a:r>
              <a:rPr lang="nb-NO" sz="1400" spc="-15" dirty="0">
                <a:solidFill>
                  <a:srgbClr val="FFFFFF"/>
                </a:solidFill>
                <a:latin typeface="TitilliumWeb-Light"/>
                <a:cs typeface="TitilliumWeb-Light"/>
              </a:rPr>
              <a:t> </a:t>
            </a:r>
            <a:r>
              <a:rPr lang="nb-NO" sz="1400" dirty="0">
                <a:solidFill>
                  <a:srgbClr val="FFFFFF"/>
                </a:solidFill>
                <a:latin typeface="TitilliumWeb-Light"/>
                <a:cs typeface="TitilliumWeb-Light"/>
              </a:rPr>
              <a:t>Ledere</a:t>
            </a:r>
            <a:r>
              <a:rPr lang="nb-NO" sz="1400" spc="-10" dirty="0">
                <a:solidFill>
                  <a:srgbClr val="FFFFFF"/>
                </a:solidFill>
                <a:latin typeface="TitilliumWeb-Light"/>
                <a:cs typeface="TitilliumWeb-Light"/>
              </a:rPr>
              <a:t> </a:t>
            </a:r>
            <a:r>
              <a:rPr lang="nb-NO" sz="1400" dirty="0">
                <a:solidFill>
                  <a:srgbClr val="FFFFFF"/>
                </a:solidFill>
                <a:latin typeface="TitilliumWeb-Light"/>
                <a:cs typeface="TitilliumWeb-Light"/>
              </a:rPr>
              <a:t>har</a:t>
            </a:r>
            <a:r>
              <a:rPr lang="nb-NO" sz="1400" spc="-10" dirty="0">
                <a:solidFill>
                  <a:srgbClr val="FFFFFF"/>
                </a:solidFill>
                <a:latin typeface="TitilliumWeb-Light"/>
                <a:cs typeface="TitilliumWeb-Light"/>
              </a:rPr>
              <a:t> </a:t>
            </a:r>
            <a:r>
              <a:rPr lang="nb-NO" sz="1400" dirty="0">
                <a:solidFill>
                  <a:srgbClr val="FFFFFF"/>
                </a:solidFill>
                <a:latin typeface="TitilliumWeb-Light"/>
                <a:cs typeface="TitilliumWeb-Light"/>
              </a:rPr>
              <a:t>et</a:t>
            </a:r>
            <a:r>
              <a:rPr lang="nb-NO" sz="1400" spc="-10" dirty="0">
                <a:solidFill>
                  <a:srgbClr val="FFFFFF"/>
                </a:solidFill>
                <a:latin typeface="TitilliumWeb-Light"/>
                <a:cs typeface="TitilliumWeb-Light"/>
              </a:rPr>
              <a:t> </a:t>
            </a:r>
            <a:r>
              <a:rPr lang="nb-NO" sz="1400" dirty="0">
                <a:solidFill>
                  <a:srgbClr val="FFFFFF"/>
                </a:solidFill>
                <a:latin typeface="TitilliumWeb-Light"/>
                <a:cs typeface="TitilliumWeb-Light"/>
              </a:rPr>
              <a:t>særlig</a:t>
            </a:r>
            <a:r>
              <a:rPr lang="nb-NO" sz="1400" spc="-10" dirty="0">
                <a:solidFill>
                  <a:srgbClr val="FFFFFF"/>
                </a:solidFill>
                <a:latin typeface="TitilliumWeb-Light"/>
                <a:cs typeface="TitilliumWeb-Light"/>
              </a:rPr>
              <a:t> ansvar </a:t>
            </a:r>
            <a:r>
              <a:rPr lang="nb-NO" sz="1400" dirty="0">
                <a:solidFill>
                  <a:srgbClr val="FFFFFF"/>
                </a:solidFill>
                <a:latin typeface="TitilliumWeb-Light"/>
                <a:cs typeface="TitilliumWeb-Light"/>
              </a:rPr>
              <a:t>for</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å</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unngå rutiner</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og </a:t>
            </a:r>
            <a:r>
              <a:rPr lang="nb-NO" sz="1400" spc="-10" dirty="0">
                <a:solidFill>
                  <a:srgbClr val="FFFFFF"/>
                </a:solidFill>
                <a:latin typeface="TitilliumWeb-Light"/>
                <a:cs typeface="TitilliumWeb-Light"/>
              </a:rPr>
              <a:t>systemer, </a:t>
            </a:r>
            <a:r>
              <a:rPr lang="nb-NO" sz="1400" dirty="0">
                <a:solidFill>
                  <a:srgbClr val="FFFFFF"/>
                </a:solidFill>
                <a:latin typeface="TitilliumWeb-Light"/>
                <a:cs typeface="TitilliumWeb-Light"/>
              </a:rPr>
              <a:t>herunder </a:t>
            </a:r>
            <a:r>
              <a:rPr lang="nb-NO" sz="1400" spc="-10" dirty="0">
                <a:solidFill>
                  <a:srgbClr val="FFFFFF"/>
                </a:solidFill>
                <a:latin typeface="TitilliumWeb-Light"/>
                <a:cs typeface="TitilliumWeb-Light"/>
              </a:rPr>
              <a:t>belønningssystemer,</a:t>
            </a:r>
            <a:endParaRPr lang="nb-NO" sz="1400" dirty="0">
              <a:latin typeface="TitilliumWeb-Light"/>
              <a:cs typeface="TitilliumWeb-Light"/>
            </a:endParaRPr>
          </a:p>
          <a:p>
            <a:pPr marL="12700">
              <a:lnSpc>
                <a:spcPct val="100000"/>
              </a:lnSpc>
              <a:spcBef>
                <a:spcPts val="120"/>
              </a:spcBef>
            </a:pPr>
            <a:r>
              <a:rPr lang="nb-NO" sz="1400" dirty="0">
                <a:solidFill>
                  <a:srgbClr val="FFFFFF"/>
                </a:solidFill>
                <a:latin typeface="TitilliumWeb-Light"/>
                <a:cs typeface="TitilliumWeb-Light"/>
              </a:rPr>
              <a:t>som</a:t>
            </a:r>
            <a:r>
              <a:rPr lang="nb-NO" sz="1400" spc="-10" dirty="0">
                <a:solidFill>
                  <a:srgbClr val="FFFFFF"/>
                </a:solidFill>
                <a:latin typeface="TitilliumWeb-Light"/>
                <a:cs typeface="TitilliumWeb-Light"/>
              </a:rPr>
              <a:t> </a:t>
            </a:r>
            <a:r>
              <a:rPr lang="nb-NO" sz="1400" dirty="0">
                <a:solidFill>
                  <a:srgbClr val="FFFFFF"/>
                </a:solidFill>
                <a:latin typeface="TitilliumWeb-Light"/>
                <a:cs typeface="TitilliumWeb-Light"/>
              </a:rPr>
              <a:t>ikke</a:t>
            </a:r>
            <a:r>
              <a:rPr lang="nb-NO" sz="1400" spc="-10" dirty="0">
                <a:solidFill>
                  <a:srgbClr val="FFFFFF"/>
                </a:solidFill>
                <a:latin typeface="TitilliumWeb-Light"/>
                <a:cs typeface="TitilliumWeb-Light"/>
              </a:rPr>
              <a:t> </a:t>
            </a:r>
            <a:r>
              <a:rPr lang="nb-NO" sz="1400" dirty="0">
                <a:solidFill>
                  <a:srgbClr val="FFFFFF"/>
                </a:solidFill>
                <a:latin typeface="TitilliumWeb-Light"/>
                <a:cs typeface="TitilliumWeb-Light"/>
              </a:rPr>
              <a:t>bygger</a:t>
            </a:r>
            <a:r>
              <a:rPr lang="nb-NO" sz="1400" spc="-10" dirty="0">
                <a:solidFill>
                  <a:srgbClr val="FFFFFF"/>
                </a:solidFill>
                <a:latin typeface="TitilliumWeb-Light"/>
                <a:cs typeface="TitilliumWeb-Light"/>
              </a:rPr>
              <a:t> </a:t>
            </a:r>
            <a:r>
              <a:rPr lang="nb-NO" sz="1400" dirty="0">
                <a:solidFill>
                  <a:srgbClr val="FFFFFF"/>
                </a:solidFill>
                <a:latin typeface="TitilliumWeb-Light"/>
                <a:cs typeface="TitilliumWeb-Light"/>
              </a:rPr>
              <a:t>opp</a:t>
            </a:r>
            <a:r>
              <a:rPr lang="nb-NO" sz="1400" spc="-10" dirty="0">
                <a:solidFill>
                  <a:srgbClr val="FFFFFF"/>
                </a:solidFill>
                <a:latin typeface="TitilliumWeb-Light"/>
                <a:cs typeface="TitilliumWeb-Light"/>
              </a:rPr>
              <a:t> </a:t>
            </a:r>
            <a:r>
              <a:rPr lang="nb-NO" sz="1400" dirty="0">
                <a:solidFill>
                  <a:srgbClr val="FFFFFF"/>
                </a:solidFill>
                <a:latin typeface="TitilliumWeb-Light"/>
                <a:cs typeface="TitilliumWeb-Light"/>
              </a:rPr>
              <a:t>under</a:t>
            </a:r>
            <a:r>
              <a:rPr lang="nb-NO" sz="1400" spc="-10" dirty="0">
                <a:solidFill>
                  <a:srgbClr val="FFFFFF"/>
                </a:solidFill>
                <a:latin typeface="TitilliumWeb-Light"/>
                <a:cs typeface="TitilliumWeb-Light"/>
              </a:rPr>
              <a:t> reglene.</a:t>
            </a:r>
            <a:endParaRPr lang="nb-NO" sz="1400" dirty="0">
              <a:latin typeface="TitilliumWeb-Light"/>
              <a:cs typeface="TitilliumWeb-Light"/>
            </a:endParaRPr>
          </a:p>
          <a:p>
            <a:pPr marL="12700" marR="127635">
              <a:lnSpc>
                <a:spcPct val="107200"/>
              </a:lnSpc>
              <a:spcBef>
                <a:spcPts val="1800"/>
              </a:spcBef>
            </a:pPr>
            <a:r>
              <a:rPr lang="nb-NO" sz="1400" dirty="0">
                <a:solidFill>
                  <a:srgbClr val="FFFFFF"/>
                </a:solidFill>
                <a:latin typeface="TitilliumWeb-Light"/>
                <a:cs typeface="TitilliumWeb-Light"/>
              </a:rPr>
              <a:t>Med</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rådgivning</a:t>
            </a:r>
            <a:r>
              <a:rPr lang="nb-NO" sz="1400" spc="-5" dirty="0">
                <a:solidFill>
                  <a:srgbClr val="FFFFFF"/>
                </a:solidFill>
                <a:latin typeface="TitilliumWeb-Light"/>
                <a:cs typeface="TitilliumWeb-Light"/>
              </a:rPr>
              <a:t> </a:t>
            </a:r>
            <a:r>
              <a:rPr lang="nb-NO" sz="1400" dirty="0">
                <a:solidFill>
                  <a:srgbClr val="FFFFFF"/>
                </a:solidFill>
                <a:latin typeface="TitilliumWeb-Light"/>
                <a:cs typeface="TitilliumWeb-Light"/>
              </a:rPr>
              <a:t>menes </a:t>
            </a:r>
            <a:r>
              <a:rPr lang="nb-NO" sz="1400" spc="-10" dirty="0">
                <a:solidFill>
                  <a:srgbClr val="FFFFFF"/>
                </a:solidFill>
                <a:latin typeface="TitilliumWeb-Light"/>
                <a:cs typeface="TitilliumWeb-Light"/>
              </a:rPr>
              <a:t>personlige </a:t>
            </a:r>
            <a:r>
              <a:rPr lang="nb-NO" sz="1400" dirty="0">
                <a:solidFill>
                  <a:srgbClr val="FFFFFF"/>
                </a:solidFill>
                <a:latin typeface="TitilliumWeb-Light"/>
                <a:cs typeface="TitilliumWeb-Light"/>
              </a:rPr>
              <a:t>anbefalinger til en </a:t>
            </a:r>
            <a:r>
              <a:rPr lang="nb-NO" sz="1400" spc="-10" dirty="0">
                <a:solidFill>
                  <a:srgbClr val="FFFFFF"/>
                </a:solidFill>
                <a:latin typeface="TitilliumWeb-Light"/>
                <a:cs typeface="TitilliumWeb-Light"/>
              </a:rPr>
              <a:t>kunde.</a:t>
            </a:r>
            <a:endParaRPr lang="nb-NO" sz="1400" dirty="0">
              <a:latin typeface="TitilliumWeb-Light"/>
              <a:cs typeface="TitilliumWeb-Light"/>
            </a:endParaRPr>
          </a:p>
        </p:txBody>
      </p:sp>
      <p:grpSp>
        <p:nvGrpSpPr>
          <p:cNvPr id="13" name="object 6">
            <a:extLst>
              <a:ext uri="{FF2B5EF4-FFF2-40B4-BE49-F238E27FC236}">
                <a16:creationId xmlns:a16="http://schemas.microsoft.com/office/drawing/2014/main" id="{0911475E-231C-6937-A0DB-C4E281C9F08A}"/>
              </a:ext>
            </a:extLst>
          </p:cNvPr>
          <p:cNvGrpSpPr/>
          <p:nvPr/>
        </p:nvGrpSpPr>
        <p:grpSpPr>
          <a:xfrm>
            <a:off x="10295466" y="146546"/>
            <a:ext cx="1835681" cy="1276805"/>
            <a:chOff x="8566913" y="8"/>
            <a:chExt cx="2125345" cy="1478280"/>
          </a:xfrm>
        </p:grpSpPr>
        <p:sp>
          <p:nvSpPr>
            <p:cNvPr id="14" name="object 7">
              <a:extLst>
                <a:ext uri="{FF2B5EF4-FFF2-40B4-BE49-F238E27FC236}">
                  <a16:creationId xmlns:a16="http://schemas.microsoft.com/office/drawing/2014/main" id="{A2D83A12-DCCB-F783-4AB1-B3131976B078}"/>
                </a:ext>
              </a:extLst>
            </p:cNvPr>
            <p:cNvSpPr/>
            <p:nvPr/>
          </p:nvSpPr>
          <p:spPr>
            <a:xfrm>
              <a:off x="8566913" y="8"/>
              <a:ext cx="2125345" cy="1478280"/>
            </a:xfrm>
            <a:custGeom>
              <a:avLst/>
              <a:gdLst/>
              <a:ahLst/>
              <a:cxnLst/>
              <a:rect l="l" t="t" r="r" b="b"/>
              <a:pathLst>
                <a:path w="2125345" h="1478280">
                  <a:moveTo>
                    <a:pt x="2125091" y="0"/>
                  </a:moveTo>
                  <a:lnTo>
                    <a:pt x="830935" y="0"/>
                  </a:lnTo>
                  <a:lnTo>
                    <a:pt x="0" y="830935"/>
                  </a:lnTo>
                  <a:lnTo>
                    <a:pt x="0" y="831240"/>
                  </a:lnTo>
                  <a:lnTo>
                    <a:pt x="646925" y="1478165"/>
                  </a:lnTo>
                  <a:lnTo>
                    <a:pt x="2125091" y="0"/>
                  </a:lnTo>
                  <a:close/>
                </a:path>
              </a:pathLst>
            </a:custGeom>
            <a:solidFill>
              <a:srgbClr val="FFFFFF"/>
            </a:solidFill>
          </p:spPr>
          <p:txBody>
            <a:bodyPr wrap="square" lIns="0" tIns="0" rIns="0" bIns="0" rtlCol="0"/>
            <a:lstStyle/>
            <a:p>
              <a:endParaRPr dirty="0"/>
            </a:p>
          </p:txBody>
        </p:sp>
        <p:pic>
          <p:nvPicPr>
            <p:cNvPr id="15" name="object 8">
              <a:extLst>
                <a:ext uri="{FF2B5EF4-FFF2-40B4-BE49-F238E27FC236}">
                  <a16:creationId xmlns:a16="http://schemas.microsoft.com/office/drawing/2014/main" id="{C9E1F3BC-9E25-472D-3267-48FC7E05B6C2}"/>
                </a:ext>
              </a:extLst>
            </p:cNvPr>
            <p:cNvPicPr/>
            <p:nvPr/>
          </p:nvPicPr>
          <p:blipFill>
            <a:blip r:embed="rId2" cstate="screen">
              <a:extLst>
                <a:ext uri="{28A0092B-C50C-407E-A947-70E740481C1C}">
                  <a14:useLocalDpi xmlns:a14="http://schemas.microsoft.com/office/drawing/2010/main"/>
                </a:ext>
              </a:extLst>
            </a:blip>
            <a:stretch>
              <a:fillRect/>
            </a:stretch>
          </p:blipFill>
          <p:spPr>
            <a:xfrm>
              <a:off x="8773529" y="285610"/>
              <a:ext cx="1257881" cy="985842"/>
            </a:xfrm>
            <a:prstGeom prst="rect">
              <a:avLst/>
            </a:prstGeom>
          </p:spPr>
        </p:pic>
      </p:grpSp>
      <p:sp>
        <p:nvSpPr>
          <p:cNvPr id="16" name="object 9">
            <a:extLst>
              <a:ext uri="{FF2B5EF4-FFF2-40B4-BE49-F238E27FC236}">
                <a16:creationId xmlns:a16="http://schemas.microsoft.com/office/drawing/2014/main" id="{04B96140-1008-F90F-5EAD-1B32C21758E9}"/>
              </a:ext>
            </a:extLst>
          </p:cNvPr>
          <p:cNvSpPr txBox="1"/>
          <p:nvPr/>
        </p:nvSpPr>
        <p:spPr>
          <a:xfrm>
            <a:off x="4810983" y="1505901"/>
            <a:ext cx="2058035" cy="685800"/>
          </a:xfrm>
          <a:prstGeom prst="rect">
            <a:avLst/>
          </a:prstGeom>
        </p:spPr>
        <p:txBody>
          <a:bodyPr vert="horz" wrap="square" lIns="0" tIns="25400" rIns="0" bIns="0" rtlCol="0">
            <a:spAutoFit/>
          </a:bodyPr>
          <a:lstStyle/>
          <a:p>
            <a:pPr marL="12700">
              <a:lnSpc>
                <a:spcPct val="100000"/>
              </a:lnSpc>
              <a:spcBef>
                <a:spcPts val="200"/>
              </a:spcBef>
            </a:pPr>
            <a:r>
              <a:rPr lang="nb-NO" sz="1000" b="1" spc="-10" dirty="0">
                <a:solidFill>
                  <a:srgbClr val="9195C1"/>
                </a:solidFill>
                <a:latin typeface="Open Sans ExtraBold" pitchFamily="2" charset="0"/>
                <a:ea typeface="Open Sans ExtraBold" pitchFamily="2" charset="0"/>
                <a:cs typeface="Open Sans ExtraBold" pitchFamily="2" charset="0"/>
              </a:rPr>
              <a:t>FORMÅL</a:t>
            </a:r>
            <a:endParaRPr lang="nb-NO" sz="1000" b="1" dirty="0">
              <a:latin typeface="Open Sans ExtraBold" pitchFamily="2" charset="0"/>
              <a:ea typeface="Open Sans ExtraBold" pitchFamily="2" charset="0"/>
              <a:cs typeface="Open Sans ExtraBold" pitchFamily="2" charset="0"/>
            </a:endParaRPr>
          </a:p>
          <a:p>
            <a:pPr marL="12700" marR="5080">
              <a:lnSpc>
                <a:spcPct val="108300"/>
              </a:lnSpc>
            </a:pPr>
            <a:r>
              <a:rPr lang="nb-NO" sz="1000" dirty="0">
                <a:solidFill>
                  <a:srgbClr val="FFFFFF"/>
                </a:solidFill>
                <a:latin typeface="Open Sans"/>
                <a:cs typeface="Open Sans"/>
              </a:rPr>
              <a:t>Formålet</a:t>
            </a:r>
            <a:r>
              <a:rPr lang="nb-NO" sz="1000" spc="-15" dirty="0">
                <a:solidFill>
                  <a:srgbClr val="FFFFFF"/>
                </a:solidFill>
                <a:latin typeface="Open Sans"/>
                <a:cs typeface="Open Sans"/>
              </a:rPr>
              <a:t> </a:t>
            </a:r>
            <a:r>
              <a:rPr lang="nb-NO" sz="1000" dirty="0">
                <a:solidFill>
                  <a:srgbClr val="FFFFFF"/>
                </a:solidFill>
                <a:latin typeface="Open Sans"/>
                <a:cs typeface="Open Sans"/>
              </a:rPr>
              <a:t>med</a:t>
            </a:r>
            <a:r>
              <a:rPr lang="nb-NO" sz="1000" spc="-10" dirty="0">
                <a:solidFill>
                  <a:srgbClr val="FFFFFF"/>
                </a:solidFill>
                <a:latin typeface="Open Sans"/>
                <a:cs typeface="Open Sans"/>
              </a:rPr>
              <a:t> </a:t>
            </a:r>
            <a:r>
              <a:rPr lang="nb-NO" sz="1000" dirty="0">
                <a:solidFill>
                  <a:srgbClr val="FFFFFF"/>
                </a:solidFill>
                <a:latin typeface="Open Sans"/>
                <a:cs typeface="Open Sans"/>
              </a:rPr>
              <a:t>reglene</a:t>
            </a:r>
            <a:r>
              <a:rPr lang="nb-NO" sz="1000" spc="-15" dirty="0">
                <a:solidFill>
                  <a:srgbClr val="FFFFFF"/>
                </a:solidFill>
                <a:latin typeface="Open Sans"/>
                <a:cs typeface="Open Sans"/>
              </a:rPr>
              <a:t> </a:t>
            </a:r>
            <a:r>
              <a:rPr lang="nb-NO" sz="1000" dirty="0">
                <a:solidFill>
                  <a:srgbClr val="FFFFFF"/>
                </a:solidFill>
                <a:latin typeface="Open Sans"/>
                <a:cs typeface="Open Sans"/>
              </a:rPr>
              <a:t>er</a:t>
            </a:r>
            <a:r>
              <a:rPr lang="nb-NO" sz="1000" spc="-10" dirty="0">
                <a:solidFill>
                  <a:srgbClr val="FFFFFF"/>
                </a:solidFill>
                <a:latin typeface="Open Sans"/>
                <a:cs typeface="Open Sans"/>
              </a:rPr>
              <a:t> </a:t>
            </a:r>
            <a:r>
              <a:rPr lang="nb-NO" sz="1000" dirty="0">
                <a:solidFill>
                  <a:srgbClr val="FFFFFF"/>
                </a:solidFill>
                <a:latin typeface="Open Sans"/>
                <a:cs typeface="Open Sans"/>
              </a:rPr>
              <a:t>å</a:t>
            </a:r>
            <a:r>
              <a:rPr lang="nb-NO" sz="1000" spc="-10" dirty="0">
                <a:solidFill>
                  <a:srgbClr val="FFFFFF"/>
                </a:solidFill>
                <a:latin typeface="Open Sans"/>
                <a:cs typeface="Open Sans"/>
              </a:rPr>
              <a:t> </a:t>
            </a:r>
            <a:r>
              <a:rPr lang="nb-NO" sz="1000" dirty="0">
                <a:solidFill>
                  <a:srgbClr val="FFFFFF"/>
                </a:solidFill>
                <a:latin typeface="Open Sans"/>
                <a:cs typeface="Open Sans"/>
              </a:rPr>
              <a:t>sikre</a:t>
            </a:r>
            <a:r>
              <a:rPr lang="nb-NO" sz="1000" spc="-5" dirty="0">
                <a:solidFill>
                  <a:srgbClr val="FFFFFF"/>
                </a:solidFill>
                <a:latin typeface="Open Sans"/>
                <a:cs typeface="Open Sans"/>
              </a:rPr>
              <a:t> </a:t>
            </a:r>
            <a:r>
              <a:rPr lang="nb-NO" sz="1000" spc="-25" dirty="0">
                <a:solidFill>
                  <a:srgbClr val="FFFFFF"/>
                </a:solidFill>
                <a:latin typeface="Open Sans"/>
                <a:cs typeface="Open Sans"/>
              </a:rPr>
              <a:t>at </a:t>
            </a:r>
            <a:r>
              <a:rPr lang="nb-NO" sz="1000" dirty="0">
                <a:solidFill>
                  <a:srgbClr val="FFFFFF"/>
                </a:solidFill>
                <a:latin typeface="Open Sans"/>
                <a:cs typeface="Open Sans"/>
              </a:rPr>
              <a:t>kundens</a:t>
            </a:r>
            <a:r>
              <a:rPr lang="nb-NO" sz="1000" spc="-20" dirty="0">
                <a:solidFill>
                  <a:srgbClr val="FFFFFF"/>
                </a:solidFill>
                <a:latin typeface="Open Sans"/>
                <a:cs typeface="Open Sans"/>
              </a:rPr>
              <a:t> </a:t>
            </a:r>
            <a:r>
              <a:rPr lang="nb-NO" sz="1000" dirty="0">
                <a:solidFill>
                  <a:srgbClr val="FFFFFF"/>
                </a:solidFill>
                <a:latin typeface="Open Sans"/>
                <a:cs typeface="Open Sans"/>
              </a:rPr>
              <a:t>interesser</a:t>
            </a:r>
            <a:r>
              <a:rPr lang="nb-NO" sz="1000" spc="-15" dirty="0">
                <a:solidFill>
                  <a:srgbClr val="FFFFFF"/>
                </a:solidFill>
                <a:latin typeface="Open Sans"/>
                <a:cs typeface="Open Sans"/>
              </a:rPr>
              <a:t> </a:t>
            </a:r>
            <a:r>
              <a:rPr lang="nb-NO" sz="1000" dirty="0">
                <a:solidFill>
                  <a:srgbClr val="FFFFFF"/>
                </a:solidFill>
                <a:latin typeface="Open Sans"/>
                <a:cs typeface="Open Sans"/>
              </a:rPr>
              <a:t>og</a:t>
            </a:r>
            <a:r>
              <a:rPr lang="nb-NO" sz="1000" spc="-20" dirty="0">
                <a:solidFill>
                  <a:srgbClr val="FFFFFF"/>
                </a:solidFill>
                <a:latin typeface="Open Sans"/>
                <a:cs typeface="Open Sans"/>
              </a:rPr>
              <a:t> </a:t>
            </a:r>
            <a:r>
              <a:rPr lang="nb-NO" sz="1000" dirty="0">
                <a:solidFill>
                  <a:srgbClr val="FFFFFF"/>
                </a:solidFill>
                <a:latin typeface="Open Sans"/>
                <a:cs typeface="Open Sans"/>
              </a:rPr>
              <a:t>behov</a:t>
            </a:r>
            <a:r>
              <a:rPr lang="nb-NO" sz="1000" spc="-15" dirty="0">
                <a:solidFill>
                  <a:srgbClr val="FFFFFF"/>
                </a:solidFill>
                <a:latin typeface="Open Sans"/>
                <a:cs typeface="Open Sans"/>
              </a:rPr>
              <a:t> </a:t>
            </a:r>
            <a:r>
              <a:rPr lang="nb-NO" sz="1000" spc="-20" dirty="0">
                <a:solidFill>
                  <a:srgbClr val="FFFFFF"/>
                </a:solidFill>
                <a:latin typeface="Open Sans"/>
                <a:cs typeface="Open Sans"/>
              </a:rPr>
              <a:t>blir </a:t>
            </a:r>
            <a:r>
              <a:rPr lang="nb-NO" sz="1000" dirty="0">
                <a:solidFill>
                  <a:srgbClr val="FFFFFF"/>
                </a:solidFill>
                <a:latin typeface="Open Sans"/>
                <a:cs typeface="Open Sans"/>
              </a:rPr>
              <a:t>ivaretatt</a:t>
            </a:r>
            <a:r>
              <a:rPr lang="nb-NO" sz="1000" spc="-20" dirty="0">
                <a:solidFill>
                  <a:srgbClr val="FFFFFF"/>
                </a:solidFill>
                <a:latin typeface="Open Sans"/>
                <a:cs typeface="Open Sans"/>
              </a:rPr>
              <a:t> </a:t>
            </a:r>
            <a:r>
              <a:rPr lang="nb-NO" sz="1000" dirty="0">
                <a:solidFill>
                  <a:srgbClr val="FFFFFF"/>
                </a:solidFill>
                <a:latin typeface="Open Sans"/>
                <a:cs typeface="Open Sans"/>
              </a:rPr>
              <a:t>på</a:t>
            </a:r>
            <a:r>
              <a:rPr lang="nb-NO" sz="1000" spc="-15" dirty="0">
                <a:solidFill>
                  <a:srgbClr val="FFFFFF"/>
                </a:solidFill>
                <a:latin typeface="Open Sans"/>
                <a:cs typeface="Open Sans"/>
              </a:rPr>
              <a:t> </a:t>
            </a:r>
            <a:r>
              <a:rPr lang="nb-NO" sz="1000" dirty="0">
                <a:solidFill>
                  <a:srgbClr val="FFFFFF"/>
                </a:solidFill>
                <a:latin typeface="Open Sans"/>
                <a:cs typeface="Open Sans"/>
              </a:rPr>
              <a:t>beste</a:t>
            </a:r>
            <a:r>
              <a:rPr lang="nb-NO" sz="1000" spc="-15" dirty="0">
                <a:solidFill>
                  <a:srgbClr val="FFFFFF"/>
                </a:solidFill>
                <a:latin typeface="Open Sans"/>
                <a:cs typeface="Open Sans"/>
              </a:rPr>
              <a:t> </a:t>
            </a:r>
            <a:r>
              <a:rPr lang="nb-NO" sz="1000" spc="-20" dirty="0">
                <a:solidFill>
                  <a:srgbClr val="FFFFFF"/>
                </a:solidFill>
                <a:latin typeface="Open Sans"/>
                <a:cs typeface="Open Sans"/>
              </a:rPr>
              <a:t>måte.</a:t>
            </a:r>
            <a:endParaRPr lang="nb-NO" sz="1000" dirty="0">
              <a:latin typeface="Open Sans"/>
              <a:cs typeface="Open Sans"/>
            </a:endParaRPr>
          </a:p>
        </p:txBody>
      </p:sp>
      <p:sp>
        <p:nvSpPr>
          <p:cNvPr id="17" name="object 10">
            <a:extLst>
              <a:ext uri="{FF2B5EF4-FFF2-40B4-BE49-F238E27FC236}">
                <a16:creationId xmlns:a16="http://schemas.microsoft.com/office/drawing/2014/main" id="{F5B6873F-B78F-BCBF-C220-70F6CF4E19A8}"/>
              </a:ext>
            </a:extLst>
          </p:cNvPr>
          <p:cNvSpPr txBox="1"/>
          <p:nvPr/>
        </p:nvSpPr>
        <p:spPr>
          <a:xfrm>
            <a:off x="4810983" y="3487101"/>
            <a:ext cx="2077085" cy="685800"/>
          </a:xfrm>
          <a:prstGeom prst="rect">
            <a:avLst/>
          </a:prstGeom>
        </p:spPr>
        <p:txBody>
          <a:bodyPr vert="horz" wrap="square" lIns="0" tIns="25400" rIns="0" bIns="0" rtlCol="0">
            <a:spAutoFit/>
          </a:bodyPr>
          <a:lstStyle/>
          <a:p>
            <a:pPr marL="12700">
              <a:lnSpc>
                <a:spcPct val="100000"/>
              </a:lnSpc>
              <a:spcBef>
                <a:spcPts val="200"/>
              </a:spcBef>
            </a:pPr>
            <a:r>
              <a:rPr lang="nb-NO" sz="1000" b="1" spc="-10" dirty="0">
                <a:solidFill>
                  <a:srgbClr val="9195C1"/>
                </a:solidFill>
                <a:latin typeface="Open Sans ExtraBold" pitchFamily="2" charset="0"/>
                <a:ea typeface="Open Sans ExtraBold" pitchFamily="2" charset="0"/>
                <a:cs typeface="Open Sans ExtraBold" pitchFamily="2" charset="0"/>
              </a:rPr>
              <a:t>PERSONVERN</a:t>
            </a:r>
            <a:endParaRPr lang="nb-NO" sz="1000" b="1" dirty="0">
              <a:latin typeface="Open Sans ExtraBold" pitchFamily="2" charset="0"/>
              <a:ea typeface="Open Sans ExtraBold" pitchFamily="2" charset="0"/>
              <a:cs typeface="Open Sans ExtraBold" pitchFamily="2" charset="0"/>
            </a:endParaRPr>
          </a:p>
          <a:p>
            <a:pPr marL="12700" marR="5080" algn="just">
              <a:lnSpc>
                <a:spcPct val="108300"/>
              </a:lnSpc>
            </a:pPr>
            <a:r>
              <a:rPr lang="nb-NO" sz="1000" dirty="0">
                <a:solidFill>
                  <a:srgbClr val="FFFFFF"/>
                </a:solidFill>
                <a:latin typeface="Open Sans"/>
                <a:cs typeface="Open Sans"/>
              </a:rPr>
              <a:t>Kundeopplysninger</a:t>
            </a:r>
            <a:r>
              <a:rPr lang="nb-NO" sz="1000" spc="-15" dirty="0">
                <a:solidFill>
                  <a:srgbClr val="FFFFFF"/>
                </a:solidFill>
                <a:latin typeface="Open Sans"/>
                <a:cs typeface="Open Sans"/>
              </a:rPr>
              <a:t> </a:t>
            </a:r>
            <a:r>
              <a:rPr lang="nb-NO" sz="1000" dirty="0">
                <a:solidFill>
                  <a:srgbClr val="FFFFFF"/>
                </a:solidFill>
                <a:latin typeface="Open Sans"/>
                <a:cs typeface="Open Sans"/>
              </a:rPr>
              <a:t>skal</a:t>
            </a:r>
            <a:r>
              <a:rPr lang="nb-NO" sz="1000" spc="-15" dirty="0">
                <a:solidFill>
                  <a:srgbClr val="FFFFFF"/>
                </a:solidFill>
                <a:latin typeface="Open Sans"/>
                <a:cs typeface="Open Sans"/>
              </a:rPr>
              <a:t> </a:t>
            </a:r>
            <a:r>
              <a:rPr lang="nb-NO" sz="1000" spc="-10" dirty="0">
                <a:solidFill>
                  <a:srgbClr val="FFFFFF"/>
                </a:solidFill>
                <a:latin typeface="Open Sans"/>
                <a:cs typeface="Open Sans"/>
              </a:rPr>
              <a:t>håndteres </a:t>
            </a:r>
            <a:r>
              <a:rPr lang="nb-NO" sz="1000" dirty="0">
                <a:solidFill>
                  <a:srgbClr val="FFFFFF"/>
                </a:solidFill>
                <a:latin typeface="Open Sans"/>
                <a:cs typeface="Open Sans"/>
              </a:rPr>
              <a:t>på</a:t>
            </a:r>
            <a:r>
              <a:rPr lang="nb-NO" sz="1000" spc="-10" dirty="0">
                <a:solidFill>
                  <a:srgbClr val="FFFFFF"/>
                </a:solidFill>
                <a:latin typeface="Open Sans"/>
                <a:cs typeface="Open Sans"/>
              </a:rPr>
              <a:t> </a:t>
            </a:r>
            <a:r>
              <a:rPr lang="nb-NO" sz="1000" dirty="0">
                <a:solidFill>
                  <a:srgbClr val="FFFFFF"/>
                </a:solidFill>
                <a:latin typeface="Open Sans"/>
                <a:cs typeface="Open Sans"/>
              </a:rPr>
              <a:t>en</a:t>
            </a:r>
            <a:r>
              <a:rPr lang="nb-NO" sz="1000" spc="-5" dirty="0">
                <a:solidFill>
                  <a:srgbClr val="FFFFFF"/>
                </a:solidFill>
                <a:latin typeface="Open Sans"/>
                <a:cs typeface="Open Sans"/>
              </a:rPr>
              <a:t> </a:t>
            </a:r>
            <a:r>
              <a:rPr lang="nb-NO" sz="1000" dirty="0">
                <a:solidFill>
                  <a:srgbClr val="FFFFFF"/>
                </a:solidFill>
                <a:latin typeface="Open Sans"/>
                <a:cs typeface="Open Sans"/>
              </a:rPr>
              <a:t>måte</a:t>
            </a:r>
            <a:r>
              <a:rPr lang="nb-NO" sz="1000" spc="-5" dirty="0">
                <a:solidFill>
                  <a:srgbClr val="FFFFFF"/>
                </a:solidFill>
                <a:latin typeface="Open Sans"/>
                <a:cs typeface="Open Sans"/>
              </a:rPr>
              <a:t> </a:t>
            </a:r>
            <a:r>
              <a:rPr lang="nb-NO" sz="1000" dirty="0">
                <a:solidFill>
                  <a:srgbClr val="FFFFFF"/>
                </a:solidFill>
                <a:latin typeface="Open Sans"/>
                <a:cs typeface="Open Sans"/>
              </a:rPr>
              <a:t>som</a:t>
            </a:r>
            <a:r>
              <a:rPr lang="nb-NO" sz="1000" spc="-5" dirty="0">
                <a:solidFill>
                  <a:srgbClr val="FFFFFF"/>
                </a:solidFill>
                <a:latin typeface="Open Sans"/>
                <a:cs typeface="Open Sans"/>
              </a:rPr>
              <a:t> </a:t>
            </a:r>
            <a:r>
              <a:rPr lang="nb-NO" sz="1000" dirty="0">
                <a:solidFill>
                  <a:srgbClr val="FFFFFF"/>
                </a:solidFill>
                <a:latin typeface="Open Sans"/>
                <a:cs typeface="Open Sans"/>
              </a:rPr>
              <a:t>sikrer</a:t>
            </a:r>
            <a:r>
              <a:rPr lang="nb-NO" sz="1000" spc="-10" dirty="0">
                <a:solidFill>
                  <a:srgbClr val="FFFFFF"/>
                </a:solidFill>
                <a:latin typeface="Open Sans"/>
                <a:cs typeface="Open Sans"/>
              </a:rPr>
              <a:t> personvern </a:t>
            </a:r>
            <a:r>
              <a:rPr lang="nb-NO" sz="1000" dirty="0">
                <a:solidFill>
                  <a:srgbClr val="FFFFFF"/>
                </a:solidFill>
                <a:latin typeface="Open Sans"/>
                <a:cs typeface="Open Sans"/>
              </a:rPr>
              <a:t>og</a:t>
            </a:r>
            <a:r>
              <a:rPr lang="nb-NO" sz="1000" spc="-20" dirty="0">
                <a:solidFill>
                  <a:srgbClr val="FFFFFF"/>
                </a:solidFill>
                <a:latin typeface="Open Sans"/>
                <a:cs typeface="Open Sans"/>
              </a:rPr>
              <a:t> </a:t>
            </a:r>
            <a:r>
              <a:rPr lang="nb-NO" sz="1000" dirty="0">
                <a:solidFill>
                  <a:srgbClr val="FFFFFF"/>
                </a:solidFill>
                <a:latin typeface="Open Sans"/>
                <a:cs typeface="Open Sans"/>
              </a:rPr>
              <a:t>kundens</a:t>
            </a:r>
            <a:r>
              <a:rPr lang="nb-NO" sz="1000" spc="-15" dirty="0">
                <a:solidFill>
                  <a:srgbClr val="FFFFFF"/>
                </a:solidFill>
                <a:latin typeface="Open Sans"/>
                <a:cs typeface="Open Sans"/>
              </a:rPr>
              <a:t> </a:t>
            </a:r>
            <a:r>
              <a:rPr lang="nb-NO" sz="1000" spc="-10" dirty="0">
                <a:solidFill>
                  <a:srgbClr val="FFFFFF"/>
                </a:solidFill>
                <a:latin typeface="Open Sans"/>
                <a:cs typeface="Open Sans"/>
              </a:rPr>
              <a:t>rettigheter.</a:t>
            </a:r>
            <a:endParaRPr lang="nb-NO" sz="1000" dirty="0">
              <a:latin typeface="Open Sans"/>
              <a:cs typeface="Open Sans"/>
            </a:endParaRPr>
          </a:p>
        </p:txBody>
      </p:sp>
      <p:sp>
        <p:nvSpPr>
          <p:cNvPr id="18" name="object 11">
            <a:extLst>
              <a:ext uri="{FF2B5EF4-FFF2-40B4-BE49-F238E27FC236}">
                <a16:creationId xmlns:a16="http://schemas.microsoft.com/office/drawing/2014/main" id="{4F661F20-9849-694D-E848-9E85D8762AB5}"/>
              </a:ext>
            </a:extLst>
          </p:cNvPr>
          <p:cNvSpPr txBox="1"/>
          <p:nvPr/>
        </p:nvSpPr>
        <p:spPr>
          <a:xfrm>
            <a:off x="4810983" y="4312601"/>
            <a:ext cx="2314575" cy="850900"/>
          </a:xfrm>
          <a:prstGeom prst="rect">
            <a:avLst/>
          </a:prstGeom>
        </p:spPr>
        <p:txBody>
          <a:bodyPr vert="horz" wrap="square" lIns="0" tIns="25400" rIns="0" bIns="0" rtlCol="0">
            <a:spAutoFit/>
          </a:bodyPr>
          <a:lstStyle/>
          <a:p>
            <a:pPr marL="12700">
              <a:lnSpc>
                <a:spcPct val="100000"/>
              </a:lnSpc>
              <a:spcBef>
                <a:spcPts val="200"/>
              </a:spcBef>
            </a:pPr>
            <a:r>
              <a:rPr lang="nb-NO" sz="1000" b="1" dirty="0">
                <a:solidFill>
                  <a:srgbClr val="9195C1"/>
                </a:solidFill>
                <a:latin typeface="Open Sans ExtraBold" pitchFamily="2" charset="0"/>
                <a:ea typeface="Open Sans ExtraBold" pitchFamily="2" charset="0"/>
                <a:cs typeface="Open Sans ExtraBold" pitchFamily="2" charset="0"/>
              </a:rPr>
              <a:t>GRUNNLAG</a:t>
            </a:r>
            <a:r>
              <a:rPr lang="nb-NO" sz="1000" b="1" spc="-20" dirty="0">
                <a:solidFill>
                  <a:srgbClr val="9195C1"/>
                </a:solidFill>
                <a:latin typeface="Open Sans ExtraBold" pitchFamily="2" charset="0"/>
                <a:ea typeface="Open Sans ExtraBold" pitchFamily="2" charset="0"/>
                <a:cs typeface="Open Sans ExtraBold" pitchFamily="2" charset="0"/>
              </a:rPr>
              <a:t> </a:t>
            </a:r>
            <a:r>
              <a:rPr lang="nb-NO" sz="1000" b="1" dirty="0">
                <a:solidFill>
                  <a:srgbClr val="9195C1"/>
                </a:solidFill>
                <a:latin typeface="Open Sans ExtraBold" pitchFamily="2" charset="0"/>
                <a:ea typeface="Open Sans ExtraBold" pitchFamily="2" charset="0"/>
                <a:cs typeface="Open Sans ExtraBold" pitchFamily="2" charset="0"/>
              </a:rPr>
              <a:t>OG</a:t>
            </a:r>
            <a:r>
              <a:rPr lang="nb-NO" sz="1000" b="1" spc="-15" dirty="0">
                <a:solidFill>
                  <a:srgbClr val="9195C1"/>
                </a:solidFill>
                <a:latin typeface="Open Sans ExtraBold" pitchFamily="2" charset="0"/>
                <a:ea typeface="Open Sans ExtraBold" pitchFamily="2" charset="0"/>
                <a:cs typeface="Open Sans ExtraBold" pitchFamily="2" charset="0"/>
              </a:rPr>
              <a:t> </a:t>
            </a:r>
            <a:r>
              <a:rPr lang="nb-NO" sz="1000" b="1" spc="-10" dirty="0">
                <a:solidFill>
                  <a:srgbClr val="9195C1"/>
                </a:solidFill>
                <a:latin typeface="Open Sans ExtraBold" pitchFamily="2" charset="0"/>
                <a:ea typeface="Open Sans ExtraBold" pitchFamily="2" charset="0"/>
                <a:cs typeface="Open Sans ExtraBold" pitchFamily="2" charset="0"/>
              </a:rPr>
              <a:t>BEHOVSANALYSE</a:t>
            </a:r>
            <a:endParaRPr lang="nb-NO" sz="1000" b="1" dirty="0">
              <a:latin typeface="Open Sans ExtraBold" pitchFamily="2" charset="0"/>
              <a:ea typeface="Open Sans ExtraBold" pitchFamily="2" charset="0"/>
              <a:cs typeface="Open Sans ExtraBold" pitchFamily="2" charset="0"/>
            </a:endParaRPr>
          </a:p>
          <a:p>
            <a:pPr marL="12700" marR="5080">
              <a:lnSpc>
                <a:spcPct val="108300"/>
              </a:lnSpc>
            </a:pPr>
            <a:r>
              <a:rPr lang="nb-NO" sz="1000" dirty="0">
                <a:solidFill>
                  <a:srgbClr val="FFFFFF"/>
                </a:solidFill>
                <a:latin typeface="Open Sans"/>
                <a:cs typeface="Open Sans"/>
              </a:rPr>
              <a:t>Kundebehandlingen</a:t>
            </a:r>
            <a:r>
              <a:rPr lang="nb-NO" sz="1000" spc="-15" dirty="0">
                <a:solidFill>
                  <a:srgbClr val="FFFFFF"/>
                </a:solidFill>
                <a:latin typeface="Open Sans"/>
                <a:cs typeface="Open Sans"/>
              </a:rPr>
              <a:t> </a:t>
            </a:r>
            <a:r>
              <a:rPr lang="nb-NO" sz="1000" dirty="0">
                <a:solidFill>
                  <a:srgbClr val="FFFFFF"/>
                </a:solidFill>
                <a:latin typeface="Open Sans"/>
                <a:cs typeface="Open Sans"/>
              </a:rPr>
              <a:t>skal</a:t>
            </a:r>
            <a:r>
              <a:rPr lang="nb-NO" sz="1000" spc="-10" dirty="0">
                <a:solidFill>
                  <a:srgbClr val="FFFFFF"/>
                </a:solidFill>
                <a:latin typeface="Open Sans"/>
                <a:cs typeface="Open Sans"/>
              </a:rPr>
              <a:t> </a:t>
            </a:r>
            <a:r>
              <a:rPr lang="nb-NO" sz="1000" dirty="0">
                <a:solidFill>
                  <a:srgbClr val="FFFFFF"/>
                </a:solidFill>
                <a:latin typeface="Open Sans"/>
                <a:cs typeface="Open Sans"/>
              </a:rPr>
              <a:t>være</a:t>
            </a:r>
            <a:r>
              <a:rPr lang="nb-NO" sz="1000" spc="-15" dirty="0">
                <a:solidFill>
                  <a:srgbClr val="FFFFFF"/>
                </a:solidFill>
                <a:latin typeface="Open Sans"/>
                <a:cs typeface="Open Sans"/>
              </a:rPr>
              <a:t> </a:t>
            </a:r>
            <a:r>
              <a:rPr lang="nb-NO" sz="1000" spc="-10" dirty="0">
                <a:solidFill>
                  <a:srgbClr val="FFFFFF"/>
                </a:solidFill>
                <a:latin typeface="Open Sans"/>
                <a:cs typeface="Open Sans"/>
              </a:rPr>
              <a:t>basert </a:t>
            </a:r>
            <a:r>
              <a:rPr lang="nb-NO" sz="1000" dirty="0">
                <a:solidFill>
                  <a:srgbClr val="FFFFFF"/>
                </a:solidFill>
                <a:latin typeface="Open Sans"/>
                <a:cs typeface="Open Sans"/>
              </a:rPr>
              <a:t>på</a:t>
            </a:r>
            <a:r>
              <a:rPr lang="nb-NO" sz="1000" spc="-10" dirty="0">
                <a:solidFill>
                  <a:srgbClr val="FFFFFF"/>
                </a:solidFill>
                <a:latin typeface="Open Sans"/>
                <a:cs typeface="Open Sans"/>
              </a:rPr>
              <a:t> </a:t>
            </a:r>
            <a:r>
              <a:rPr lang="nb-NO" sz="1000" dirty="0">
                <a:solidFill>
                  <a:srgbClr val="FFFFFF"/>
                </a:solidFill>
                <a:latin typeface="Open Sans"/>
                <a:cs typeface="Open Sans"/>
              </a:rPr>
              <a:t>et</a:t>
            </a:r>
            <a:r>
              <a:rPr lang="nb-NO" sz="1000" spc="-10" dirty="0">
                <a:solidFill>
                  <a:srgbClr val="FFFFFF"/>
                </a:solidFill>
                <a:latin typeface="Open Sans"/>
                <a:cs typeface="Open Sans"/>
              </a:rPr>
              <a:t> </a:t>
            </a:r>
            <a:r>
              <a:rPr lang="nb-NO" sz="1000" dirty="0">
                <a:solidFill>
                  <a:srgbClr val="FFFFFF"/>
                </a:solidFill>
                <a:latin typeface="Open Sans"/>
                <a:cs typeface="Open Sans"/>
              </a:rPr>
              <a:t>fullgodt</a:t>
            </a:r>
            <a:r>
              <a:rPr lang="nb-NO" sz="1000" spc="-15" dirty="0">
                <a:solidFill>
                  <a:srgbClr val="FFFFFF"/>
                </a:solidFill>
                <a:latin typeface="Open Sans"/>
                <a:cs typeface="Open Sans"/>
              </a:rPr>
              <a:t> </a:t>
            </a:r>
            <a:r>
              <a:rPr lang="nb-NO" sz="1000" dirty="0">
                <a:solidFill>
                  <a:srgbClr val="FFFFFF"/>
                </a:solidFill>
                <a:latin typeface="Open Sans"/>
                <a:cs typeface="Open Sans"/>
              </a:rPr>
              <a:t>grunnlag.</a:t>
            </a:r>
            <a:r>
              <a:rPr lang="nb-NO" sz="1000" spc="-10" dirty="0">
                <a:solidFill>
                  <a:srgbClr val="FFFFFF"/>
                </a:solidFill>
                <a:latin typeface="Open Sans"/>
                <a:cs typeface="Open Sans"/>
              </a:rPr>
              <a:t> </a:t>
            </a:r>
            <a:r>
              <a:rPr lang="nb-NO" sz="1000" dirty="0">
                <a:solidFill>
                  <a:srgbClr val="FFFFFF"/>
                </a:solidFill>
                <a:latin typeface="Open Sans"/>
                <a:cs typeface="Open Sans"/>
              </a:rPr>
              <a:t>Ved</a:t>
            </a:r>
            <a:r>
              <a:rPr lang="nb-NO" sz="1000" spc="-5" dirty="0">
                <a:solidFill>
                  <a:srgbClr val="FFFFFF"/>
                </a:solidFill>
                <a:latin typeface="Open Sans"/>
                <a:cs typeface="Open Sans"/>
              </a:rPr>
              <a:t> </a:t>
            </a:r>
            <a:r>
              <a:rPr lang="nb-NO" sz="1000" spc="-10" dirty="0">
                <a:solidFill>
                  <a:srgbClr val="FFFFFF"/>
                </a:solidFill>
                <a:latin typeface="Open Sans"/>
                <a:cs typeface="Open Sans"/>
              </a:rPr>
              <a:t>rådgivning </a:t>
            </a:r>
            <a:r>
              <a:rPr lang="nb-NO" sz="1000" dirty="0">
                <a:solidFill>
                  <a:srgbClr val="FFFFFF"/>
                </a:solidFill>
                <a:latin typeface="Open Sans"/>
                <a:cs typeface="Open Sans"/>
              </a:rPr>
              <a:t>skal</a:t>
            </a:r>
            <a:r>
              <a:rPr lang="nb-NO" sz="1000" spc="-10" dirty="0">
                <a:solidFill>
                  <a:srgbClr val="FFFFFF"/>
                </a:solidFill>
                <a:latin typeface="Open Sans"/>
                <a:cs typeface="Open Sans"/>
              </a:rPr>
              <a:t> </a:t>
            </a:r>
            <a:r>
              <a:rPr lang="nb-NO" sz="1000" dirty="0">
                <a:solidFill>
                  <a:srgbClr val="FFFFFF"/>
                </a:solidFill>
                <a:latin typeface="Open Sans"/>
                <a:cs typeface="Open Sans"/>
              </a:rPr>
              <a:t>det</a:t>
            </a:r>
            <a:r>
              <a:rPr lang="nb-NO" sz="1000" spc="-5" dirty="0">
                <a:solidFill>
                  <a:srgbClr val="FFFFFF"/>
                </a:solidFill>
                <a:latin typeface="Open Sans"/>
                <a:cs typeface="Open Sans"/>
              </a:rPr>
              <a:t> </a:t>
            </a:r>
            <a:r>
              <a:rPr lang="nb-NO" sz="1000" dirty="0">
                <a:solidFill>
                  <a:srgbClr val="FFFFFF"/>
                </a:solidFill>
                <a:latin typeface="Open Sans"/>
                <a:cs typeface="Open Sans"/>
              </a:rPr>
              <a:t>gjennomføres</a:t>
            </a:r>
            <a:r>
              <a:rPr lang="nb-NO" sz="1000" spc="-5" dirty="0">
                <a:solidFill>
                  <a:srgbClr val="FFFFFF"/>
                </a:solidFill>
                <a:latin typeface="Open Sans"/>
                <a:cs typeface="Open Sans"/>
              </a:rPr>
              <a:t> </a:t>
            </a:r>
            <a:r>
              <a:rPr lang="nb-NO" sz="1000" dirty="0">
                <a:solidFill>
                  <a:srgbClr val="FFFFFF"/>
                </a:solidFill>
                <a:latin typeface="Open Sans"/>
                <a:cs typeface="Open Sans"/>
              </a:rPr>
              <a:t>en</a:t>
            </a:r>
            <a:r>
              <a:rPr lang="nb-NO" sz="1000" spc="-10" dirty="0">
                <a:solidFill>
                  <a:srgbClr val="FFFFFF"/>
                </a:solidFill>
                <a:latin typeface="Open Sans"/>
                <a:cs typeface="Open Sans"/>
              </a:rPr>
              <a:t> fullgod behovsanalyse.</a:t>
            </a:r>
            <a:endParaRPr lang="nb-NO" sz="1000" dirty="0">
              <a:latin typeface="Open Sans"/>
              <a:cs typeface="Open Sans"/>
            </a:endParaRPr>
          </a:p>
        </p:txBody>
      </p:sp>
      <p:sp>
        <p:nvSpPr>
          <p:cNvPr id="19" name="object 12">
            <a:extLst>
              <a:ext uri="{FF2B5EF4-FFF2-40B4-BE49-F238E27FC236}">
                <a16:creationId xmlns:a16="http://schemas.microsoft.com/office/drawing/2014/main" id="{0368A4A4-BE6F-1B4E-0780-8DF9E1D89F19}"/>
              </a:ext>
            </a:extLst>
          </p:cNvPr>
          <p:cNvSpPr txBox="1"/>
          <p:nvPr/>
        </p:nvSpPr>
        <p:spPr>
          <a:xfrm>
            <a:off x="8495141" y="1505901"/>
            <a:ext cx="2770505" cy="1016000"/>
          </a:xfrm>
          <a:prstGeom prst="rect">
            <a:avLst/>
          </a:prstGeom>
        </p:spPr>
        <p:txBody>
          <a:bodyPr vert="horz" wrap="square" lIns="0" tIns="25400" rIns="0" bIns="0" rtlCol="0">
            <a:spAutoFit/>
          </a:bodyPr>
          <a:lstStyle/>
          <a:p>
            <a:pPr marL="12700">
              <a:lnSpc>
                <a:spcPct val="100000"/>
              </a:lnSpc>
              <a:spcBef>
                <a:spcPts val="200"/>
              </a:spcBef>
            </a:pPr>
            <a:r>
              <a:rPr lang="nb-NO" sz="1000" b="1" spc="-10" dirty="0">
                <a:solidFill>
                  <a:srgbClr val="9195C1"/>
                </a:solidFill>
                <a:latin typeface="Open Sans ExtraBold" pitchFamily="2" charset="0"/>
                <a:ea typeface="Open Sans ExtraBold" pitchFamily="2" charset="0"/>
                <a:cs typeface="Open Sans ExtraBold" pitchFamily="2" charset="0"/>
              </a:rPr>
              <a:t>INTERESSEKONFLIKT</a:t>
            </a:r>
            <a:endParaRPr lang="nb-NO" sz="1000" b="1" dirty="0">
              <a:latin typeface="Open Sans ExtraBold" pitchFamily="2" charset="0"/>
              <a:ea typeface="Open Sans ExtraBold" pitchFamily="2" charset="0"/>
              <a:cs typeface="Open Sans ExtraBold" pitchFamily="2" charset="0"/>
            </a:endParaRPr>
          </a:p>
          <a:p>
            <a:pPr marL="12700" marR="5080">
              <a:lnSpc>
                <a:spcPct val="108300"/>
              </a:lnSpc>
            </a:pPr>
            <a:r>
              <a:rPr lang="nb-NO" sz="1000" dirty="0">
                <a:solidFill>
                  <a:srgbClr val="FFFFFF"/>
                </a:solidFill>
                <a:latin typeface="Open Sans"/>
                <a:cs typeface="Open Sans"/>
              </a:rPr>
              <a:t>Kundens</a:t>
            </a:r>
            <a:r>
              <a:rPr lang="nb-NO" sz="1000" spc="-20" dirty="0">
                <a:solidFill>
                  <a:srgbClr val="FFFFFF"/>
                </a:solidFill>
                <a:latin typeface="Open Sans"/>
                <a:cs typeface="Open Sans"/>
              </a:rPr>
              <a:t> </a:t>
            </a:r>
            <a:r>
              <a:rPr lang="nb-NO" sz="1000" dirty="0">
                <a:solidFill>
                  <a:srgbClr val="FFFFFF"/>
                </a:solidFill>
                <a:latin typeface="Open Sans"/>
                <a:cs typeface="Open Sans"/>
              </a:rPr>
              <a:t>interesser</a:t>
            </a:r>
            <a:r>
              <a:rPr lang="nb-NO" sz="1000" spc="-15" dirty="0">
                <a:solidFill>
                  <a:srgbClr val="FFFFFF"/>
                </a:solidFill>
                <a:latin typeface="Open Sans"/>
                <a:cs typeface="Open Sans"/>
              </a:rPr>
              <a:t> </a:t>
            </a:r>
            <a:r>
              <a:rPr lang="nb-NO" sz="1000" dirty="0">
                <a:solidFill>
                  <a:srgbClr val="FFFFFF"/>
                </a:solidFill>
                <a:latin typeface="Open Sans"/>
                <a:cs typeface="Open Sans"/>
              </a:rPr>
              <a:t>skal</a:t>
            </a:r>
            <a:r>
              <a:rPr lang="nb-NO" sz="1000" spc="-15" dirty="0">
                <a:solidFill>
                  <a:srgbClr val="FFFFFF"/>
                </a:solidFill>
                <a:latin typeface="Open Sans"/>
                <a:cs typeface="Open Sans"/>
              </a:rPr>
              <a:t> </a:t>
            </a:r>
            <a:r>
              <a:rPr lang="nb-NO" sz="1000" dirty="0">
                <a:solidFill>
                  <a:srgbClr val="FFFFFF"/>
                </a:solidFill>
                <a:latin typeface="Open Sans"/>
                <a:cs typeface="Open Sans"/>
              </a:rPr>
              <a:t>gå</a:t>
            </a:r>
            <a:r>
              <a:rPr lang="nb-NO" sz="1000" spc="-15" dirty="0">
                <a:solidFill>
                  <a:srgbClr val="FFFFFF"/>
                </a:solidFill>
                <a:latin typeface="Open Sans"/>
                <a:cs typeface="Open Sans"/>
              </a:rPr>
              <a:t> </a:t>
            </a:r>
            <a:r>
              <a:rPr lang="nb-NO" sz="1000" dirty="0">
                <a:solidFill>
                  <a:srgbClr val="FFFFFF"/>
                </a:solidFill>
                <a:latin typeface="Open Sans"/>
                <a:cs typeface="Open Sans"/>
              </a:rPr>
              <a:t>foran</a:t>
            </a:r>
            <a:r>
              <a:rPr lang="nb-NO" sz="1000" spc="-10" dirty="0">
                <a:solidFill>
                  <a:srgbClr val="FFFFFF"/>
                </a:solidFill>
                <a:latin typeface="Open Sans"/>
                <a:cs typeface="Open Sans"/>
              </a:rPr>
              <a:t> bedriftens</a:t>
            </a:r>
            <a:r>
              <a:rPr lang="nb-NO" sz="1000" spc="500" dirty="0">
                <a:solidFill>
                  <a:srgbClr val="FFFFFF"/>
                </a:solidFill>
                <a:latin typeface="Open Sans"/>
                <a:cs typeface="Open Sans"/>
              </a:rPr>
              <a:t> </a:t>
            </a:r>
            <a:r>
              <a:rPr lang="nb-NO" sz="1000" dirty="0">
                <a:solidFill>
                  <a:srgbClr val="FFFFFF"/>
                </a:solidFill>
                <a:latin typeface="Open Sans"/>
                <a:cs typeface="Open Sans"/>
              </a:rPr>
              <a:t>og</a:t>
            </a:r>
            <a:r>
              <a:rPr lang="nb-NO" sz="1000" spc="15" dirty="0">
                <a:solidFill>
                  <a:srgbClr val="FFFFFF"/>
                </a:solidFill>
                <a:latin typeface="Open Sans"/>
                <a:cs typeface="Open Sans"/>
              </a:rPr>
              <a:t> </a:t>
            </a:r>
            <a:r>
              <a:rPr lang="nb-NO" sz="1000" dirty="0">
                <a:solidFill>
                  <a:srgbClr val="FFFFFF"/>
                </a:solidFill>
                <a:latin typeface="Open Sans"/>
                <a:cs typeface="Open Sans"/>
              </a:rPr>
              <a:t>ansattes</a:t>
            </a:r>
            <a:r>
              <a:rPr lang="nb-NO" sz="1000" spc="20" dirty="0">
                <a:solidFill>
                  <a:srgbClr val="FFFFFF"/>
                </a:solidFill>
                <a:latin typeface="Open Sans"/>
                <a:cs typeface="Open Sans"/>
              </a:rPr>
              <a:t> </a:t>
            </a:r>
            <a:r>
              <a:rPr lang="nb-NO" sz="1000" dirty="0">
                <a:solidFill>
                  <a:srgbClr val="FFFFFF"/>
                </a:solidFill>
                <a:latin typeface="Open Sans"/>
                <a:cs typeface="Open Sans"/>
              </a:rPr>
              <a:t>interesser.</a:t>
            </a:r>
            <a:r>
              <a:rPr lang="nb-NO" sz="1000" spc="15" dirty="0">
                <a:solidFill>
                  <a:srgbClr val="FFFFFF"/>
                </a:solidFill>
                <a:latin typeface="Open Sans"/>
                <a:cs typeface="Open Sans"/>
              </a:rPr>
              <a:t> </a:t>
            </a:r>
            <a:r>
              <a:rPr lang="nb-NO" sz="1000" spc="-10" dirty="0">
                <a:solidFill>
                  <a:srgbClr val="FFFFFF"/>
                </a:solidFill>
                <a:latin typeface="Open Sans"/>
                <a:cs typeface="Open Sans"/>
              </a:rPr>
              <a:t>Interessekonflikter</a:t>
            </a:r>
            <a:r>
              <a:rPr lang="nb-NO" sz="1000" spc="20" dirty="0">
                <a:solidFill>
                  <a:srgbClr val="FFFFFF"/>
                </a:solidFill>
                <a:latin typeface="Open Sans"/>
                <a:cs typeface="Open Sans"/>
              </a:rPr>
              <a:t> </a:t>
            </a:r>
            <a:r>
              <a:rPr lang="nb-NO" sz="1000" spc="-20" dirty="0">
                <a:solidFill>
                  <a:srgbClr val="FFFFFF"/>
                </a:solidFill>
                <a:latin typeface="Open Sans"/>
                <a:cs typeface="Open Sans"/>
              </a:rPr>
              <a:t>skal </a:t>
            </a:r>
            <a:r>
              <a:rPr lang="nb-NO" sz="1000" dirty="0">
                <a:solidFill>
                  <a:srgbClr val="FFFFFF"/>
                </a:solidFill>
                <a:latin typeface="Open Sans"/>
                <a:cs typeface="Open Sans"/>
              </a:rPr>
              <a:t>identifiseres</a:t>
            </a:r>
            <a:r>
              <a:rPr lang="nb-NO" sz="1000" spc="-35" dirty="0">
                <a:solidFill>
                  <a:srgbClr val="FFFFFF"/>
                </a:solidFill>
                <a:latin typeface="Open Sans"/>
                <a:cs typeface="Open Sans"/>
              </a:rPr>
              <a:t> </a:t>
            </a:r>
            <a:r>
              <a:rPr lang="nb-NO" sz="1000" dirty="0">
                <a:solidFill>
                  <a:srgbClr val="FFFFFF"/>
                </a:solidFill>
                <a:latin typeface="Open Sans"/>
                <a:cs typeface="Open Sans"/>
              </a:rPr>
              <a:t>og</a:t>
            </a:r>
            <a:r>
              <a:rPr lang="nb-NO" sz="1000" spc="-20" dirty="0">
                <a:solidFill>
                  <a:srgbClr val="FFFFFF"/>
                </a:solidFill>
                <a:latin typeface="Open Sans"/>
                <a:cs typeface="Open Sans"/>
              </a:rPr>
              <a:t> </a:t>
            </a:r>
            <a:r>
              <a:rPr lang="nb-NO" sz="1000" dirty="0">
                <a:solidFill>
                  <a:srgbClr val="FFFFFF"/>
                </a:solidFill>
                <a:latin typeface="Open Sans"/>
                <a:cs typeface="Open Sans"/>
              </a:rPr>
              <a:t>motvirkes.</a:t>
            </a:r>
            <a:r>
              <a:rPr lang="nb-NO" sz="1000" spc="-20" dirty="0">
                <a:solidFill>
                  <a:srgbClr val="FFFFFF"/>
                </a:solidFill>
                <a:latin typeface="Open Sans"/>
                <a:cs typeface="Open Sans"/>
              </a:rPr>
              <a:t> </a:t>
            </a:r>
            <a:r>
              <a:rPr lang="nb-NO" sz="1000" dirty="0">
                <a:solidFill>
                  <a:srgbClr val="FFFFFF"/>
                </a:solidFill>
                <a:latin typeface="Open Sans"/>
                <a:cs typeface="Open Sans"/>
              </a:rPr>
              <a:t>Dersom</a:t>
            </a:r>
            <a:r>
              <a:rPr lang="nb-NO" sz="1000" spc="-20" dirty="0">
                <a:solidFill>
                  <a:srgbClr val="FFFFFF"/>
                </a:solidFill>
                <a:latin typeface="Open Sans"/>
                <a:cs typeface="Open Sans"/>
              </a:rPr>
              <a:t> </a:t>
            </a:r>
            <a:r>
              <a:rPr lang="nb-NO" sz="1000" dirty="0">
                <a:solidFill>
                  <a:srgbClr val="FFFFFF"/>
                </a:solidFill>
                <a:latin typeface="Open Sans"/>
                <a:cs typeface="Open Sans"/>
              </a:rPr>
              <a:t>dette</a:t>
            </a:r>
            <a:r>
              <a:rPr lang="nb-NO" sz="1000" spc="-25" dirty="0">
                <a:solidFill>
                  <a:srgbClr val="FFFFFF"/>
                </a:solidFill>
                <a:latin typeface="Open Sans"/>
                <a:cs typeface="Open Sans"/>
              </a:rPr>
              <a:t> </a:t>
            </a:r>
            <a:r>
              <a:rPr lang="nb-NO" sz="1000" spc="-20" dirty="0">
                <a:solidFill>
                  <a:srgbClr val="FFFFFF"/>
                </a:solidFill>
                <a:latin typeface="Open Sans"/>
                <a:cs typeface="Open Sans"/>
              </a:rPr>
              <a:t>ikke </a:t>
            </a:r>
            <a:r>
              <a:rPr lang="nb-NO" sz="1000" dirty="0">
                <a:solidFill>
                  <a:srgbClr val="FFFFFF"/>
                </a:solidFill>
                <a:latin typeface="Open Sans"/>
                <a:cs typeface="Open Sans"/>
              </a:rPr>
              <a:t>er</a:t>
            </a:r>
            <a:r>
              <a:rPr lang="nb-NO" sz="1000" spc="-25" dirty="0">
                <a:solidFill>
                  <a:srgbClr val="FFFFFF"/>
                </a:solidFill>
                <a:latin typeface="Open Sans"/>
                <a:cs typeface="Open Sans"/>
              </a:rPr>
              <a:t> </a:t>
            </a:r>
            <a:r>
              <a:rPr lang="nb-NO" sz="1000" dirty="0">
                <a:solidFill>
                  <a:srgbClr val="FFFFFF"/>
                </a:solidFill>
                <a:latin typeface="Open Sans"/>
                <a:cs typeface="Open Sans"/>
              </a:rPr>
              <a:t>mulig,</a:t>
            </a:r>
            <a:r>
              <a:rPr lang="nb-NO" sz="1000" spc="-15" dirty="0">
                <a:solidFill>
                  <a:srgbClr val="FFFFFF"/>
                </a:solidFill>
                <a:latin typeface="Open Sans"/>
                <a:cs typeface="Open Sans"/>
              </a:rPr>
              <a:t> </a:t>
            </a:r>
            <a:r>
              <a:rPr lang="nb-NO" sz="1000" dirty="0">
                <a:solidFill>
                  <a:srgbClr val="FFFFFF"/>
                </a:solidFill>
                <a:latin typeface="Open Sans"/>
                <a:cs typeface="Open Sans"/>
              </a:rPr>
              <a:t>skal</a:t>
            </a:r>
            <a:r>
              <a:rPr lang="nb-NO" sz="1000" spc="-15" dirty="0">
                <a:solidFill>
                  <a:srgbClr val="FFFFFF"/>
                </a:solidFill>
                <a:latin typeface="Open Sans"/>
                <a:cs typeface="Open Sans"/>
              </a:rPr>
              <a:t> </a:t>
            </a:r>
            <a:r>
              <a:rPr lang="nb-NO" sz="1000" dirty="0">
                <a:solidFill>
                  <a:srgbClr val="FFFFFF"/>
                </a:solidFill>
                <a:latin typeface="Open Sans"/>
                <a:cs typeface="Open Sans"/>
              </a:rPr>
              <a:t>kunden</a:t>
            </a:r>
            <a:r>
              <a:rPr lang="nb-NO" sz="1000" spc="-20" dirty="0">
                <a:solidFill>
                  <a:srgbClr val="FFFFFF"/>
                </a:solidFill>
                <a:latin typeface="Open Sans"/>
                <a:cs typeface="Open Sans"/>
              </a:rPr>
              <a:t> </a:t>
            </a:r>
            <a:r>
              <a:rPr lang="nb-NO" sz="1000" dirty="0">
                <a:solidFill>
                  <a:srgbClr val="FFFFFF"/>
                </a:solidFill>
                <a:latin typeface="Open Sans"/>
                <a:cs typeface="Open Sans"/>
              </a:rPr>
              <a:t>informeres</a:t>
            </a:r>
            <a:r>
              <a:rPr lang="nb-NO" sz="1000" spc="-15" dirty="0">
                <a:solidFill>
                  <a:srgbClr val="FFFFFF"/>
                </a:solidFill>
                <a:latin typeface="Open Sans"/>
                <a:cs typeface="Open Sans"/>
              </a:rPr>
              <a:t> </a:t>
            </a:r>
            <a:r>
              <a:rPr lang="nb-NO" sz="1000" dirty="0">
                <a:solidFill>
                  <a:srgbClr val="FFFFFF"/>
                </a:solidFill>
                <a:latin typeface="Open Sans"/>
                <a:cs typeface="Open Sans"/>
              </a:rPr>
              <a:t>tydelig</a:t>
            </a:r>
            <a:r>
              <a:rPr lang="nb-NO" sz="1000" spc="-15" dirty="0">
                <a:solidFill>
                  <a:srgbClr val="FFFFFF"/>
                </a:solidFill>
                <a:latin typeface="Open Sans"/>
                <a:cs typeface="Open Sans"/>
              </a:rPr>
              <a:t> </a:t>
            </a:r>
            <a:r>
              <a:rPr lang="nb-NO" sz="1000" spc="-25" dirty="0">
                <a:solidFill>
                  <a:srgbClr val="FFFFFF"/>
                </a:solidFill>
                <a:latin typeface="Open Sans"/>
                <a:cs typeface="Open Sans"/>
              </a:rPr>
              <a:t>om </a:t>
            </a:r>
            <a:r>
              <a:rPr lang="nb-NO" sz="1000" dirty="0">
                <a:solidFill>
                  <a:srgbClr val="FFFFFF"/>
                </a:solidFill>
                <a:latin typeface="Open Sans"/>
                <a:cs typeface="Open Sans"/>
              </a:rPr>
              <a:t>interessekonflikten</a:t>
            </a:r>
            <a:r>
              <a:rPr lang="nb-NO" sz="1000" spc="-25" dirty="0">
                <a:solidFill>
                  <a:srgbClr val="FFFFFF"/>
                </a:solidFill>
                <a:latin typeface="Open Sans"/>
                <a:cs typeface="Open Sans"/>
              </a:rPr>
              <a:t> </a:t>
            </a:r>
            <a:r>
              <a:rPr lang="nb-NO" sz="1000" dirty="0">
                <a:solidFill>
                  <a:srgbClr val="FFFFFF"/>
                </a:solidFill>
                <a:latin typeface="Open Sans"/>
                <a:cs typeface="Open Sans"/>
              </a:rPr>
              <a:t>før</a:t>
            </a:r>
            <a:r>
              <a:rPr lang="nb-NO" sz="1000" spc="-25" dirty="0">
                <a:solidFill>
                  <a:srgbClr val="FFFFFF"/>
                </a:solidFill>
                <a:latin typeface="Open Sans"/>
                <a:cs typeface="Open Sans"/>
              </a:rPr>
              <a:t> </a:t>
            </a:r>
            <a:r>
              <a:rPr lang="nb-NO" sz="1000" dirty="0">
                <a:solidFill>
                  <a:srgbClr val="FFFFFF"/>
                </a:solidFill>
                <a:latin typeface="Open Sans"/>
                <a:cs typeface="Open Sans"/>
              </a:rPr>
              <a:t>avtale</a:t>
            </a:r>
            <a:r>
              <a:rPr lang="nb-NO" sz="1000" spc="-25" dirty="0">
                <a:solidFill>
                  <a:srgbClr val="FFFFFF"/>
                </a:solidFill>
                <a:latin typeface="Open Sans"/>
                <a:cs typeface="Open Sans"/>
              </a:rPr>
              <a:t> </a:t>
            </a:r>
            <a:r>
              <a:rPr lang="nb-NO" sz="1000" spc="-10" dirty="0">
                <a:solidFill>
                  <a:srgbClr val="FFFFFF"/>
                </a:solidFill>
                <a:latin typeface="Open Sans"/>
                <a:cs typeface="Open Sans"/>
              </a:rPr>
              <a:t>inngås.</a:t>
            </a:r>
            <a:endParaRPr lang="nb-NO" sz="1000" dirty="0">
              <a:latin typeface="Open Sans"/>
              <a:cs typeface="Open Sans"/>
            </a:endParaRPr>
          </a:p>
        </p:txBody>
      </p:sp>
      <p:sp>
        <p:nvSpPr>
          <p:cNvPr id="20" name="object 13">
            <a:extLst>
              <a:ext uri="{FF2B5EF4-FFF2-40B4-BE49-F238E27FC236}">
                <a16:creationId xmlns:a16="http://schemas.microsoft.com/office/drawing/2014/main" id="{13A9CB59-CB8B-2AF9-3496-28B74914F020}"/>
              </a:ext>
            </a:extLst>
          </p:cNvPr>
          <p:cNvSpPr txBox="1"/>
          <p:nvPr/>
        </p:nvSpPr>
        <p:spPr>
          <a:xfrm>
            <a:off x="8495141" y="2661601"/>
            <a:ext cx="2705100" cy="1181100"/>
          </a:xfrm>
          <a:prstGeom prst="rect">
            <a:avLst/>
          </a:prstGeom>
        </p:spPr>
        <p:txBody>
          <a:bodyPr vert="horz" wrap="square" lIns="0" tIns="25400" rIns="0" bIns="0" rtlCol="0">
            <a:spAutoFit/>
          </a:bodyPr>
          <a:lstStyle/>
          <a:p>
            <a:pPr marL="12700">
              <a:lnSpc>
                <a:spcPct val="100000"/>
              </a:lnSpc>
              <a:spcBef>
                <a:spcPts val="200"/>
              </a:spcBef>
            </a:pPr>
            <a:r>
              <a:rPr lang="nb-NO" sz="1000" b="1" dirty="0">
                <a:solidFill>
                  <a:srgbClr val="9195C1"/>
                </a:solidFill>
                <a:latin typeface="Open Sans ExtraBold" pitchFamily="2" charset="0"/>
                <a:ea typeface="Open Sans ExtraBold" pitchFamily="2" charset="0"/>
                <a:cs typeface="Open Sans ExtraBold" pitchFamily="2" charset="0"/>
              </a:rPr>
              <a:t>ANBEFALING OG </a:t>
            </a:r>
            <a:r>
              <a:rPr lang="nb-NO" sz="1000" b="1" spc="-10" dirty="0">
                <a:solidFill>
                  <a:srgbClr val="9195C1"/>
                </a:solidFill>
                <a:latin typeface="Open Sans ExtraBold" pitchFamily="2" charset="0"/>
                <a:ea typeface="Open Sans ExtraBold" pitchFamily="2" charset="0"/>
                <a:cs typeface="Open Sans ExtraBold" pitchFamily="2" charset="0"/>
              </a:rPr>
              <a:t>AVTALE</a:t>
            </a:r>
            <a:endParaRPr lang="nb-NO" sz="1000" b="1" dirty="0">
              <a:latin typeface="Open Sans ExtraBold" pitchFamily="2" charset="0"/>
              <a:ea typeface="Open Sans ExtraBold" pitchFamily="2" charset="0"/>
              <a:cs typeface="Open Sans ExtraBold" pitchFamily="2" charset="0"/>
            </a:endParaRPr>
          </a:p>
          <a:p>
            <a:pPr marL="12700" marR="5080">
              <a:lnSpc>
                <a:spcPct val="108300"/>
              </a:lnSpc>
            </a:pPr>
            <a:r>
              <a:rPr lang="nb-NO" sz="1000" dirty="0">
                <a:solidFill>
                  <a:srgbClr val="FFFFFF"/>
                </a:solidFill>
                <a:latin typeface="Open Sans"/>
                <a:cs typeface="Open Sans"/>
              </a:rPr>
              <a:t>Bedriften</a:t>
            </a:r>
            <a:r>
              <a:rPr lang="nb-NO" sz="1000" spc="-10" dirty="0">
                <a:solidFill>
                  <a:srgbClr val="FFFFFF"/>
                </a:solidFill>
                <a:latin typeface="Open Sans"/>
                <a:cs typeface="Open Sans"/>
              </a:rPr>
              <a:t> </a:t>
            </a:r>
            <a:r>
              <a:rPr lang="nb-NO" sz="1000" dirty="0">
                <a:solidFill>
                  <a:srgbClr val="FFFFFF"/>
                </a:solidFill>
                <a:latin typeface="Open Sans"/>
                <a:cs typeface="Open Sans"/>
              </a:rPr>
              <a:t>skal</a:t>
            </a:r>
            <a:r>
              <a:rPr lang="nb-NO" sz="1000" spc="-10" dirty="0">
                <a:solidFill>
                  <a:srgbClr val="FFFFFF"/>
                </a:solidFill>
                <a:latin typeface="Open Sans"/>
                <a:cs typeface="Open Sans"/>
              </a:rPr>
              <a:t> </a:t>
            </a:r>
            <a:r>
              <a:rPr lang="nb-NO" sz="1000" dirty="0">
                <a:solidFill>
                  <a:srgbClr val="FFFFFF"/>
                </a:solidFill>
                <a:latin typeface="Open Sans"/>
                <a:cs typeface="Open Sans"/>
              </a:rPr>
              <a:t>gjøre</a:t>
            </a:r>
            <a:r>
              <a:rPr lang="nb-NO" sz="1000" spc="-10" dirty="0">
                <a:solidFill>
                  <a:srgbClr val="FFFFFF"/>
                </a:solidFill>
                <a:latin typeface="Open Sans"/>
                <a:cs typeface="Open Sans"/>
              </a:rPr>
              <a:t> </a:t>
            </a:r>
            <a:r>
              <a:rPr lang="nb-NO" sz="1000" dirty="0">
                <a:solidFill>
                  <a:srgbClr val="FFFFFF"/>
                </a:solidFill>
                <a:latin typeface="Open Sans"/>
                <a:cs typeface="Open Sans"/>
              </a:rPr>
              <a:t>sitt</a:t>
            </a:r>
            <a:r>
              <a:rPr lang="nb-NO" sz="1000" spc="-15" dirty="0">
                <a:solidFill>
                  <a:srgbClr val="FFFFFF"/>
                </a:solidFill>
                <a:latin typeface="Open Sans"/>
                <a:cs typeface="Open Sans"/>
              </a:rPr>
              <a:t> </a:t>
            </a:r>
            <a:r>
              <a:rPr lang="nb-NO" sz="1000" dirty="0">
                <a:solidFill>
                  <a:srgbClr val="FFFFFF"/>
                </a:solidFill>
                <a:latin typeface="Open Sans"/>
                <a:cs typeface="Open Sans"/>
              </a:rPr>
              <a:t>for</a:t>
            </a:r>
            <a:r>
              <a:rPr lang="nb-NO" sz="1000" spc="-5" dirty="0">
                <a:solidFill>
                  <a:srgbClr val="FFFFFF"/>
                </a:solidFill>
                <a:latin typeface="Open Sans"/>
                <a:cs typeface="Open Sans"/>
              </a:rPr>
              <a:t> </a:t>
            </a:r>
            <a:r>
              <a:rPr lang="nb-NO" sz="1000" dirty="0">
                <a:solidFill>
                  <a:srgbClr val="FFFFFF"/>
                </a:solidFill>
                <a:latin typeface="Open Sans"/>
                <a:cs typeface="Open Sans"/>
              </a:rPr>
              <a:t>at</a:t>
            </a:r>
            <a:r>
              <a:rPr lang="nb-NO" sz="1000" spc="-10" dirty="0">
                <a:solidFill>
                  <a:srgbClr val="FFFFFF"/>
                </a:solidFill>
                <a:latin typeface="Open Sans"/>
                <a:cs typeface="Open Sans"/>
              </a:rPr>
              <a:t> </a:t>
            </a:r>
            <a:r>
              <a:rPr lang="nb-NO" sz="1000" dirty="0">
                <a:solidFill>
                  <a:srgbClr val="FFFFFF"/>
                </a:solidFill>
                <a:latin typeface="Open Sans"/>
                <a:cs typeface="Open Sans"/>
              </a:rPr>
              <a:t>kunden</a:t>
            </a:r>
            <a:r>
              <a:rPr lang="nb-NO" sz="1000" spc="-10" dirty="0">
                <a:solidFill>
                  <a:srgbClr val="FFFFFF"/>
                </a:solidFill>
                <a:latin typeface="Open Sans"/>
                <a:cs typeface="Open Sans"/>
              </a:rPr>
              <a:t> </a:t>
            </a:r>
            <a:r>
              <a:rPr lang="nb-NO" sz="1000" spc="-20" dirty="0">
                <a:solidFill>
                  <a:srgbClr val="FFFFFF"/>
                </a:solidFill>
                <a:latin typeface="Open Sans"/>
                <a:cs typeface="Open Sans"/>
              </a:rPr>
              <a:t>skal </a:t>
            </a:r>
            <a:r>
              <a:rPr lang="nb-NO" sz="1000" dirty="0">
                <a:solidFill>
                  <a:srgbClr val="FFFFFF"/>
                </a:solidFill>
                <a:latin typeface="Open Sans"/>
                <a:cs typeface="Open Sans"/>
              </a:rPr>
              <a:t>forstå</a:t>
            </a:r>
            <a:r>
              <a:rPr lang="nb-NO" sz="1000" spc="-25" dirty="0">
                <a:solidFill>
                  <a:srgbClr val="FFFFFF"/>
                </a:solidFill>
                <a:latin typeface="Open Sans"/>
                <a:cs typeface="Open Sans"/>
              </a:rPr>
              <a:t> </a:t>
            </a:r>
            <a:r>
              <a:rPr lang="nb-NO" sz="1000" dirty="0">
                <a:solidFill>
                  <a:srgbClr val="FFFFFF"/>
                </a:solidFill>
                <a:latin typeface="Open Sans"/>
                <a:cs typeface="Open Sans"/>
              </a:rPr>
              <a:t>innholdet</a:t>
            </a:r>
            <a:r>
              <a:rPr lang="nb-NO" sz="1000" spc="-25" dirty="0">
                <a:solidFill>
                  <a:srgbClr val="FFFFFF"/>
                </a:solidFill>
                <a:latin typeface="Open Sans"/>
                <a:cs typeface="Open Sans"/>
              </a:rPr>
              <a:t> </a:t>
            </a:r>
            <a:r>
              <a:rPr lang="nb-NO" sz="1000" dirty="0">
                <a:solidFill>
                  <a:srgbClr val="FFFFFF"/>
                </a:solidFill>
                <a:latin typeface="Open Sans"/>
                <a:cs typeface="Open Sans"/>
              </a:rPr>
              <a:t>i</a:t>
            </a:r>
            <a:r>
              <a:rPr lang="nb-NO" sz="1000" spc="-25" dirty="0">
                <a:solidFill>
                  <a:srgbClr val="FFFFFF"/>
                </a:solidFill>
                <a:latin typeface="Open Sans"/>
                <a:cs typeface="Open Sans"/>
              </a:rPr>
              <a:t> </a:t>
            </a:r>
            <a:r>
              <a:rPr lang="nb-NO" sz="1000" dirty="0">
                <a:solidFill>
                  <a:srgbClr val="FFFFFF"/>
                </a:solidFill>
                <a:latin typeface="Open Sans"/>
                <a:cs typeface="Open Sans"/>
              </a:rPr>
              <a:t>avtalen</a:t>
            </a:r>
            <a:r>
              <a:rPr lang="nb-NO" sz="1000" spc="-25" dirty="0">
                <a:solidFill>
                  <a:srgbClr val="FFFFFF"/>
                </a:solidFill>
                <a:latin typeface="Open Sans"/>
                <a:cs typeface="Open Sans"/>
              </a:rPr>
              <a:t> </a:t>
            </a:r>
            <a:r>
              <a:rPr lang="nb-NO" sz="1000" dirty="0">
                <a:solidFill>
                  <a:srgbClr val="FFFFFF"/>
                </a:solidFill>
                <a:latin typeface="Open Sans"/>
                <a:cs typeface="Open Sans"/>
              </a:rPr>
              <a:t>og</a:t>
            </a:r>
            <a:r>
              <a:rPr lang="nb-NO" sz="1000" spc="-25" dirty="0">
                <a:solidFill>
                  <a:srgbClr val="FFFFFF"/>
                </a:solidFill>
                <a:latin typeface="Open Sans"/>
                <a:cs typeface="Open Sans"/>
              </a:rPr>
              <a:t> </a:t>
            </a:r>
            <a:r>
              <a:rPr lang="nb-NO" sz="1000" dirty="0">
                <a:solidFill>
                  <a:srgbClr val="FFFFFF"/>
                </a:solidFill>
                <a:latin typeface="Open Sans"/>
                <a:cs typeface="Open Sans"/>
              </a:rPr>
              <a:t>viktige</a:t>
            </a:r>
            <a:r>
              <a:rPr lang="nb-NO" sz="1000" spc="-20" dirty="0">
                <a:solidFill>
                  <a:srgbClr val="FFFFFF"/>
                </a:solidFill>
                <a:latin typeface="Open Sans"/>
                <a:cs typeface="Open Sans"/>
              </a:rPr>
              <a:t> </a:t>
            </a:r>
            <a:r>
              <a:rPr lang="nb-NO" sz="1000" spc="-10" dirty="0">
                <a:solidFill>
                  <a:srgbClr val="FFFFFF"/>
                </a:solidFill>
                <a:latin typeface="Open Sans"/>
                <a:cs typeface="Open Sans"/>
              </a:rPr>
              <a:t>konse- </a:t>
            </a:r>
            <a:r>
              <a:rPr lang="nb-NO" sz="1000" dirty="0">
                <a:solidFill>
                  <a:srgbClr val="FFFFFF"/>
                </a:solidFill>
                <a:latin typeface="Open Sans"/>
                <a:cs typeface="Open Sans"/>
              </a:rPr>
              <a:t>kvenser</a:t>
            </a:r>
            <a:r>
              <a:rPr lang="nb-NO" sz="1000" spc="-15" dirty="0">
                <a:solidFill>
                  <a:srgbClr val="FFFFFF"/>
                </a:solidFill>
                <a:latin typeface="Open Sans"/>
                <a:cs typeface="Open Sans"/>
              </a:rPr>
              <a:t> </a:t>
            </a:r>
            <a:r>
              <a:rPr lang="nb-NO" sz="1000" dirty="0">
                <a:solidFill>
                  <a:srgbClr val="FFFFFF"/>
                </a:solidFill>
                <a:latin typeface="Open Sans"/>
                <a:cs typeface="Open Sans"/>
              </a:rPr>
              <a:t>av</a:t>
            </a:r>
            <a:r>
              <a:rPr lang="nb-NO" sz="1000" spc="-10" dirty="0">
                <a:solidFill>
                  <a:srgbClr val="FFFFFF"/>
                </a:solidFill>
                <a:latin typeface="Open Sans"/>
                <a:cs typeface="Open Sans"/>
              </a:rPr>
              <a:t> </a:t>
            </a:r>
            <a:r>
              <a:rPr lang="nb-NO" sz="1000" dirty="0">
                <a:solidFill>
                  <a:srgbClr val="FFFFFF"/>
                </a:solidFill>
                <a:latin typeface="Open Sans"/>
                <a:cs typeface="Open Sans"/>
              </a:rPr>
              <a:t>denne.</a:t>
            </a:r>
            <a:r>
              <a:rPr lang="nb-NO" sz="1000" spc="-15" dirty="0">
                <a:solidFill>
                  <a:srgbClr val="FFFFFF"/>
                </a:solidFill>
                <a:latin typeface="Open Sans"/>
                <a:cs typeface="Open Sans"/>
              </a:rPr>
              <a:t> </a:t>
            </a:r>
            <a:r>
              <a:rPr lang="nb-NO" sz="1000" dirty="0">
                <a:solidFill>
                  <a:srgbClr val="FFFFFF"/>
                </a:solidFill>
                <a:latin typeface="Open Sans"/>
                <a:cs typeface="Open Sans"/>
              </a:rPr>
              <a:t>Kunden</a:t>
            </a:r>
            <a:r>
              <a:rPr lang="nb-NO" sz="1000" spc="-15" dirty="0">
                <a:solidFill>
                  <a:srgbClr val="FFFFFF"/>
                </a:solidFill>
                <a:latin typeface="Open Sans"/>
                <a:cs typeface="Open Sans"/>
              </a:rPr>
              <a:t> </a:t>
            </a:r>
            <a:r>
              <a:rPr lang="nb-NO" sz="1000" dirty="0">
                <a:solidFill>
                  <a:srgbClr val="FFFFFF"/>
                </a:solidFill>
                <a:latin typeface="Open Sans"/>
                <a:cs typeface="Open Sans"/>
              </a:rPr>
              <a:t>skal</a:t>
            </a:r>
            <a:r>
              <a:rPr lang="nb-NO" sz="1000" spc="-10" dirty="0">
                <a:solidFill>
                  <a:srgbClr val="FFFFFF"/>
                </a:solidFill>
                <a:latin typeface="Open Sans"/>
                <a:cs typeface="Open Sans"/>
              </a:rPr>
              <a:t> </a:t>
            </a:r>
            <a:r>
              <a:rPr lang="nb-NO" sz="1000" dirty="0">
                <a:solidFill>
                  <a:srgbClr val="FFFFFF"/>
                </a:solidFill>
                <a:latin typeface="Open Sans"/>
                <a:cs typeface="Open Sans"/>
              </a:rPr>
              <a:t>gis</a:t>
            </a:r>
            <a:r>
              <a:rPr lang="nb-NO" sz="1000" spc="-15" dirty="0">
                <a:solidFill>
                  <a:srgbClr val="FFFFFF"/>
                </a:solidFill>
                <a:latin typeface="Open Sans"/>
                <a:cs typeface="Open Sans"/>
              </a:rPr>
              <a:t> </a:t>
            </a:r>
            <a:r>
              <a:rPr lang="nb-NO" sz="1000" spc="-10" dirty="0">
                <a:solidFill>
                  <a:srgbClr val="FFFFFF"/>
                </a:solidFill>
                <a:latin typeface="Open Sans"/>
                <a:cs typeface="Open Sans"/>
              </a:rPr>
              <a:t>nødvendig </a:t>
            </a:r>
            <a:r>
              <a:rPr lang="nb-NO" sz="1000" dirty="0">
                <a:solidFill>
                  <a:srgbClr val="FFFFFF"/>
                </a:solidFill>
                <a:latin typeface="Open Sans"/>
                <a:cs typeface="Open Sans"/>
              </a:rPr>
              <a:t>tid</a:t>
            </a:r>
            <a:r>
              <a:rPr lang="nb-NO" sz="1000" spc="-30" dirty="0">
                <a:solidFill>
                  <a:srgbClr val="FFFFFF"/>
                </a:solidFill>
                <a:latin typeface="Open Sans"/>
                <a:cs typeface="Open Sans"/>
              </a:rPr>
              <a:t> </a:t>
            </a:r>
            <a:r>
              <a:rPr lang="nb-NO" sz="1000" dirty="0">
                <a:solidFill>
                  <a:srgbClr val="FFFFFF"/>
                </a:solidFill>
                <a:latin typeface="Open Sans"/>
                <a:cs typeface="Open Sans"/>
              </a:rPr>
              <a:t>til</a:t>
            </a:r>
            <a:r>
              <a:rPr lang="nb-NO" sz="1000" spc="-15" dirty="0">
                <a:solidFill>
                  <a:srgbClr val="FFFFFF"/>
                </a:solidFill>
                <a:latin typeface="Open Sans"/>
                <a:cs typeface="Open Sans"/>
              </a:rPr>
              <a:t> </a:t>
            </a:r>
            <a:r>
              <a:rPr lang="nb-NO" sz="1000" dirty="0">
                <a:solidFill>
                  <a:srgbClr val="FFFFFF"/>
                </a:solidFill>
                <a:latin typeface="Open Sans"/>
                <a:cs typeface="Open Sans"/>
              </a:rPr>
              <a:t>å</a:t>
            </a:r>
            <a:r>
              <a:rPr lang="nb-NO" sz="1000" spc="-10" dirty="0">
                <a:solidFill>
                  <a:srgbClr val="FFFFFF"/>
                </a:solidFill>
                <a:latin typeface="Open Sans"/>
                <a:cs typeface="Open Sans"/>
              </a:rPr>
              <a:t> </a:t>
            </a:r>
            <a:r>
              <a:rPr lang="nb-NO" sz="1000" dirty="0">
                <a:solidFill>
                  <a:srgbClr val="FFFFFF"/>
                </a:solidFill>
                <a:latin typeface="Open Sans"/>
                <a:cs typeface="Open Sans"/>
              </a:rPr>
              <a:t>områ</a:t>
            </a:r>
            <a:r>
              <a:rPr lang="nb-NO" sz="1000" spc="-15" dirty="0">
                <a:solidFill>
                  <a:srgbClr val="FFFFFF"/>
                </a:solidFill>
                <a:latin typeface="Open Sans"/>
                <a:cs typeface="Open Sans"/>
              </a:rPr>
              <a:t> </a:t>
            </a:r>
            <a:r>
              <a:rPr lang="nb-NO" sz="1000" dirty="0">
                <a:solidFill>
                  <a:srgbClr val="FFFFFF"/>
                </a:solidFill>
                <a:latin typeface="Open Sans"/>
                <a:cs typeface="Open Sans"/>
              </a:rPr>
              <a:t>seg</a:t>
            </a:r>
            <a:r>
              <a:rPr lang="nb-NO" sz="1000" spc="-10" dirty="0">
                <a:solidFill>
                  <a:srgbClr val="FFFFFF"/>
                </a:solidFill>
                <a:latin typeface="Open Sans"/>
                <a:cs typeface="Open Sans"/>
              </a:rPr>
              <a:t> </a:t>
            </a:r>
            <a:r>
              <a:rPr lang="nb-NO" sz="1000" dirty="0">
                <a:solidFill>
                  <a:srgbClr val="FFFFFF"/>
                </a:solidFill>
                <a:latin typeface="Open Sans"/>
                <a:cs typeface="Open Sans"/>
              </a:rPr>
              <a:t>før</a:t>
            </a:r>
            <a:r>
              <a:rPr lang="nb-NO" sz="1000" spc="-15" dirty="0">
                <a:solidFill>
                  <a:srgbClr val="FFFFFF"/>
                </a:solidFill>
                <a:latin typeface="Open Sans"/>
                <a:cs typeface="Open Sans"/>
              </a:rPr>
              <a:t> </a:t>
            </a:r>
            <a:r>
              <a:rPr lang="nb-NO" sz="1000" dirty="0">
                <a:solidFill>
                  <a:srgbClr val="FFFFFF"/>
                </a:solidFill>
                <a:latin typeface="Open Sans"/>
                <a:cs typeface="Open Sans"/>
              </a:rPr>
              <a:t>avtalen</a:t>
            </a:r>
            <a:r>
              <a:rPr lang="nb-NO" sz="1000" spc="-15" dirty="0">
                <a:solidFill>
                  <a:srgbClr val="FFFFFF"/>
                </a:solidFill>
                <a:latin typeface="Open Sans"/>
                <a:cs typeface="Open Sans"/>
              </a:rPr>
              <a:t> </a:t>
            </a:r>
            <a:r>
              <a:rPr lang="nb-NO" sz="1000" dirty="0">
                <a:solidFill>
                  <a:srgbClr val="FFFFFF"/>
                </a:solidFill>
                <a:latin typeface="Open Sans"/>
                <a:cs typeface="Open Sans"/>
              </a:rPr>
              <a:t>inngås.</a:t>
            </a:r>
            <a:r>
              <a:rPr lang="nb-NO" sz="1000" spc="-15" dirty="0">
                <a:solidFill>
                  <a:srgbClr val="FFFFFF"/>
                </a:solidFill>
                <a:latin typeface="Open Sans"/>
                <a:cs typeface="Open Sans"/>
              </a:rPr>
              <a:t> </a:t>
            </a:r>
            <a:r>
              <a:rPr lang="nb-NO" sz="1000" spc="-25" dirty="0">
                <a:solidFill>
                  <a:srgbClr val="FFFFFF"/>
                </a:solidFill>
                <a:latin typeface="Open Sans"/>
                <a:cs typeface="Open Sans"/>
              </a:rPr>
              <a:t>Ved </a:t>
            </a:r>
            <a:r>
              <a:rPr lang="nb-NO" sz="1000" dirty="0">
                <a:solidFill>
                  <a:srgbClr val="FFFFFF"/>
                </a:solidFill>
                <a:latin typeface="Open Sans"/>
                <a:cs typeface="Open Sans"/>
              </a:rPr>
              <a:t>rådgivning</a:t>
            </a:r>
            <a:r>
              <a:rPr lang="nb-NO" sz="1000" spc="-30" dirty="0">
                <a:solidFill>
                  <a:srgbClr val="FFFFFF"/>
                </a:solidFill>
                <a:latin typeface="Open Sans"/>
                <a:cs typeface="Open Sans"/>
              </a:rPr>
              <a:t> </a:t>
            </a:r>
            <a:r>
              <a:rPr lang="nb-NO" sz="1000" dirty="0">
                <a:solidFill>
                  <a:srgbClr val="FFFFFF"/>
                </a:solidFill>
                <a:latin typeface="Open Sans"/>
                <a:cs typeface="Open Sans"/>
              </a:rPr>
              <a:t>skal</a:t>
            </a:r>
            <a:r>
              <a:rPr lang="nb-NO" sz="1000" spc="-20" dirty="0">
                <a:solidFill>
                  <a:srgbClr val="FFFFFF"/>
                </a:solidFill>
                <a:latin typeface="Open Sans"/>
                <a:cs typeface="Open Sans"/>
              </a:rPr>
              <a:t> </a:t>
            </a:r>
            <a:r>
              <a:rPr lang="nb-NO" sz="1000" dirty="0">
                <a:solidFill>
                  <a:srgbClr val="FFFFFF"/>
                </a:solidFill>
                <a:latin typeface="Open Sans"/>
                <a:cs typeface="Open Sans"/>
              </a:rPr>
              <a:t>anbefalingen</a:t>
            </a:r>
            <a:r>
              <a:rPr lang="nb-NO" sz="1000" spc="-20" dirty="0">
                <a:solidFill>
                  <a:srgbClr val="FFFFFF"/>
                </a:solidFill>
                <a:latin typeface="Open Sans"/>
                <a:cs typeface="Open Sans"/>
              </a:rPr>
              <a:t> </a:t>
            </a:r>
            <a:r>
              <a:rPr lang="nb-NO" sz="1000" dirty="0">
                <a:solidFill>
                  <a:srgbClr val="FFFFFF"/>
                </a:solidFill>
                <a:latin typeface="Open Sans"/>
                <a:cs typeface="Open Sans"/>
              </a:rPr>
              <a:t>bygge</a:t>
            </a:r>
            <a:r>
              <a:rPr lang="nb-NO" sz="1000" spc="-15" dirty="0">
                <a:solidFill>
                  <a:srgbClr val="FFFFFF"/>
                </a:solidFill>
                <a:latin typeface="Open Sans"/>
                <a:cs typeface="Open Sans"/>
              </a:rPr>
              <a:t> </a:t>
            </a:r>
            <a:r>
              <a:rPr lang="nb-NO" sz="1000" spc="-25" dirty="0">
                <a:solidFill>
                  <a:srgbClr val="FFFFFF"/>
                </a:solidFill>
                <a:latin typeface="Open Sans"/>
                <a:cs typeface="Open Sans"/>
              </a:rPr>
              <a:t>på </a:t>
            </a:r>
            <a:r>
              <a:rPr lang="nb-NO" sz="1000" spc="-10" dirty="0">
                <a:solidFill>
                  <a:srgbClr val="FFFFFF"/>
                </a:solidFill>
                <a:latin typeface="Open Sans"/>
                <a:cs typeface="Open Sans"/>
              </a:rPr>
              <a:t>behovsanalysen.</a:t>
            </a:r>
            <a:endParaRPr lang="nb-NO" sz="1000" dirty="0">
              <a:latin typeface="Open Sans"/>
              <a:cs typeface="Open Sans"/>
            </a:endParaRPr>
          </a:p>
        </p:txBody>
      </p:sp>
      <p:sp>
        <p:nvSpPr>
          <p:cNvPr id="21" name="object 15">
            <a:extLst>
              <a:ext uri="{FF2B5EF4-FFF2-40B4-BE49-F238E27FC236}">
                <a16:creationId xmlns:a16="http://schemas.microsoft.com/office/drawing/2014/main" id="{FC8E953A-1577-0B7F-7C3F-D5B997AA8699}"/>
              </a:ext>
            </a:extLst>
          </p:cNvPr>
          <p:cNvSpPr txBox="1"/>
          <p:nvPr/>
        </p:nvSpPr>
        <p:spPr>
          <a:xfrm>
            <a:off x="4478452" y="1596826"/>
            <a:ext cx="134620" cy="254000"/>
          </a:xfrm>
          <a:prstGeom prst="rect">
            <a:avLst/>
          </a:prstGeom>
        </p:spPr>
        <p:txBody>
          <a:bodyPr vert="horz" wrap="square" lIns="0" tIns="12700" rIns="0" bIns="0" rtlCol="0">
            <a:spAutoFit/>
          </a:bodyPr>
          <a:lstStyle/>
          <a:p>
            <a:pPr marL="12700">
              <a:lnSpc>
                <a:spcPct val="100000"/>
              </a:lnSpc>
              <a:spcBef>
                <a:spcPts val="100"/>
              </a:spcBef>
            </a:pPr>
            <a:r>
              <a:rPr sz="1500" b="1" dirty="0">
                <a:solidFill>
                  <a:srgbClr val="FFFFFF"/>
                </a:solidFill>
                <a:latin typeface="Open Sans ExtraBold"/>
                <a:cs typeface="Open Sans ExtraBold"/>
              </a:rPr>
              <a:t>1</a:t>
            </a:r>
            <a:endParaRPr sz="1500" dirty="0">
              <a:latin typeface="Open Sans"/>
              <a:cs typeface="Open Sans"/>
            </a:endParaRPr>
          </a:p>
        </p:txBody>
      </p:sp>
      <p:sp>
        <p:nvSpPr>
          <p:cNvPr id="22" name="object 17">
            <a:extLst>
              <a:ext uri="{FF2B5EF4-FFF2-40B4-BE49-F238E27FC236}">
                <a16:creationId xmlns:a16="http://schemas.microsoft.com/office/drawing/2014/main" id="{A9205B72-C41A-8DF1-B30B-82B17E4F1E99}"/>
              </a:ext>
            </a:extLst>
          </p:cNvPr>
          <p:cNvSpPr txBox="1"/>
          <p:nvPr/>
        </p:nvSpPr>
        <p:spPr>
          <a:xfrm>
            <a:off x="8144732" y="1596826"/>
            <a:ext cx="134620" cy="254000"/>
          </a:xfrm>
          <a:prstGeom prst="rect">
            <a:avLst/>
          </a:prstGeom>
        </p:spPr>
        <p:txBody>
          <a:bodyPr vert="horz" wrap="square" lIns="0" tIns="12700" rIns="0" bIns="0" rtlCol="0">
            <a:spAutoFit/>
          </a:bodyPr>
          <a:lstStyle/>
          <a:p>
            <a:pPr marL="12700">
              <a:lnSpc>
                <a:spcPct val="100000"/>
              </a:lnSpc>
              <a:spcBef>
                <a:spcPts val="100"/>
              </a:spcBef>
            </a:pPr>
            <a:r>
              <a:rPr sz="1500" b="1" dirty="0">
                <a:solidFill>
                  <a:srgbClr val="FFFFFF"/>
                </a:solidFill>
                <a:latin typeface="Open Sans ExtraBold"/>
                <a:cs typeface="Open Sans ExtraBold"/>
              </a:rPr>
              <a:t>6</a:t>
            </a:r>
            <a:endParaRPr sz="1500" dirty="0">
              <a:latin typeface="Open Sans"/>
              <a:cs typeface="Open Sans"/>
            </a:endParaRPr>
          </a:p>
        </p:txBody>
      </p:sp>
      <p:sp>
        <p:nvSpPr>
          <p:cNvPr id="23" name="object 19">
            <a:extLst>
              <a:ext uri="{FF2B5EF4-FFF2-40B4-BE49-F238E27FC236}">
                <a16:creationId xmlns:a16="http://schemas.microsoft.com/office/drawing/2014/main" id="{B31242C7-B4A8-51EB-790A-D89DC2CB0B60}"/>
              </a:ext>
            </a:extLst>
          </p:cNvPr>
          <p:cNvSpPr txBox="1"/>
          <p:nvPr/>
        </p:nvSpPr>
        <p:spPr>
          <a:xfrm>
            <a:off x="8148331" y="2784190"/>
            <a:ext cx="134620" cy="254000"/>
          </a:xfrm>
          <a:prstGeom prst="rect">
            <a:avLst/>
          </a:prstGeom>
        </p:spPr>
        <p:txBody>
          <a:bodyPr vert="horz" wrap="square" lIns="0" tIns="12700" rIns="0" bIns="0" rtlCol="0">
            <a:spAutoFit/>
          </a:bodyPr>
          <a:lstStyle/>
          <a:p>
            <a:pPr marL="12700">
              <a:lnSpc>
                <a:spcPct val="100000"/>
              </a:lnSpc>
              <a:spcBef>
                <a:spcPts val="100"/>
              </a:spcBef>
            </a:pPr>
            <a:r>
              <a:rPr sz="1500" b="1" dirty="0">
                <a:solidFill>
                  <a:srgbClr val="FFFFFF"/>
                </a:solidFill>
                <a:latin typeface="Open Sans ExtraBold"/>
                <a:cs typeface="Open Sans ExtraBold"/>
              </a:rPr>
              <a:t>7</a:t>
            </a:r>
            <a:endParaRPr sz="1500" dirty="0">
              <a:latin typeface="Open Sans"/>
              <a:cs typeface="Open Sans"/>
            </a:endParaRPr>
          </a:p>
        </p:txBody>
      </p:sp>
      <p:sp>
        <p:nvSpPr>
          <p:cNvPr id="24" name="object 21">
            <a:extLst>
              <a:ext uri="{FF2B5EF4-FFF2-40B4-BE49-F238E27FC236}">
                <a16:creationId xmlns:a16="http://schemas.microsoft.com/office/drawing/2014/main" id="{7DED3560-7049-CBED-AD53-4566BE914232}"/>
              </a:ext>
            </a:extLst>
          </p:cNvPr>
          <p:cNvSpPr txBox="1"/>
          <p:nvPr/>
        </p:nvSpPr>
        <p:spPr>
          <a:xfrm>
            <a:off x="8148331" y="3995101"/>
            <a:ext cx="2912110" cy="508000"/>
          </a:xfrm>
          <a:prstGeom prst="rect">
            <a:avLst/>
          </a:prstGeom>
        </p:spPr>
        <p:txBody>
          <a:bodyPr vert="horz" wrap="square" lIns="0" tIns="12700" rIns="0" bIns="0" rtlCol="0">
            <a:spAutoFit/>
          </a:bodyPr>
          <a:lstStyle/>
          <a:p>
            <a:pPr marL="359410">
              <a:lnSpc>
                <a:spcPts val="1000"/>
              </a:lnSpc>
              <a:spcBef>
                <a:spcPts val="100"/>
              </a:spcBef>
            </a:pPr>
            <a:r>
              <a:rPr lang="nb-NO" sz="1000" b="1" spc="-10" dirty="0">
                <a:solidFill>
                  <a:srgbClr val="9195C1"/>
                </a:solidFill>
                <a:latin typeface="Open Sans ExtraBold" pitchFamily="2" charset="0"/>
                <a:ea typeface="Open Sans ExtraBold" pitchFamily="2" charset="0"/>
                <a:cs typeface="Open Sans ExtraBold" pitchFamily="2" charset="0"/>
              </a:rPr>
              <a:t>FRARÅDNING</a:t>
            </a:r>
            <a:endParaRPr lang="nb-NO" sz="1000" b="1" dirty="0">
              <a:latin typeface="Open Sans ExtraBold" pitchFamily="2" charset="0"/>
              <a:ea typeface="Open Sans ExtraBold" pitchFamily="2" charset="0"/>
              <a:cs typeface="Open Sans ExtraBold" pitchFamily="2" charset="0"/>
            </a:endParaRPr>
          </a:p>
          <a:p>
            <a:pPr marL="12700">
              <a:lnSpc>
                <a:spcPts val="1600"/>
              </a:lnSpc>
              <a:tabLst>
                <a:tab pos="359410" algn="l"/>
              </a:tabLst>
            </a:pPr>
            <a:r>
              <a:rPr lang="nb-NO" sz="2250" b="1" spc="-75" baseline="1851" dirty="0">
                <a:solidFill>
                  <a:srgbClr val="FFFFFF"/>
                </a:solidFill>
                <a:latin typeface="Open Sans ExtraBold"/>
                <a:cs typeface="Open Sans ExtraBold"/>
              </a:rPr>
              <a:t>8</a:t>
            </a:r>
            <a:r>
              <a:rPr lang="nb-NO" sz="2250" b="1" baseline="1851" dirty="0">
                <a:solidFill>
                  <a:srgbClr val="FFFFFF"/>
                </a:solidFill>
                <a:latin typeface="Open Sans ExtraBold"/>
                <a:cs typeface="Open Sans ExtraBold"/>
              </a:rPr>
              <a:t>	</a:t>
            </a:r>
            <a:r>
              <a:rPr lang="nb-NO" sz="1000" dirty="0">
                <a:solidFill>
                  <a:srgbClr val="FFFFFF"/>
                </a:solidFill>
                <a:latin typeface="Open Sans"/>
                <a:cs typeface="Open Sans"/>
              </a:rPr>
              <a:t>Løsninger</a:t>
            </a:r>
            <a:r>
              <a:rPr lang="nb-NO" sz="1000" spc="-15" dirty="0">
                <a:solidFill>
                  <a:srgbClr val="FFFFFF"/>
                </a:solidFill>
                <a:latin typeface="Open Sans"/>
                <a:cs typeface="Open Sans"/>
              </a:rPr>
              <a:t> </a:t>
            </a:r>
            <a:r>
              <a:rPr lang="nb-NO" sz="1000" dirty="0">
                <a:solidFill>
                  <a:srgbClr val="FFFFFF"/>
                </a:solidFill>
                <a:latin typeface="Open Sans"/>
                <a:cs typeface="Open Sans"/>
              </a:rPr>
              <a:t>som</a:t>
            </a:r>
            <a:r>
              <a:rPr lang="nb-NO" sz="1000" spc="-15" dirty="0">
                <a:solidFill>
                  <a:srgbClr val="FFFFFF"/>
                </a:solidFill>
                <a:latin typeface="Open Sans"/>
                <a:cs typeface="Open Sans"/>
              </a:rPr>
              <a:t> </a:t>
            </a:r>
            <a:r>
              <a:rPr lang="nb-NO" sz="1000" dirty="0">
                <a:solidFill>
                  <a:srgbClr val="FFFFFF"/>
                </a:solidFill>
                <a:latin typeface="Open Sans"/>
                <a:cs typeface="Open Sans"/>
              </a:rPr>
              <a:t>ikke</a:t>
            </a:r>
            <a:r>
              <a:rPr lang="nb-NO" sz="1000" spc="-20" dirty="0">
                <a:solidFill>
                  <a:srgbClr val="FFFFFF"/>
                </a:solidFill>
                <a:latin typeface="Open Sans"/>
                <a:cs typeface="Open Sans"/>
              </a:rPr>
              <a:t> </a:t>
            </a:r>
            <a:r>
              <a:rPr lang="nb-NO" sz="1000" dirty="0">
                <a:solidFill>
                  <a:srgbClr val="FFFFFF"/>
                </a:solidFill>
                <a:latin typeface="Open Sans"/>
                <a:cs typeface="Open Sans"/>
              </a:rPr>
              <a:t>er</a:t>
            </a:r>
            <a:r>
              <a:rPr lang="nb-NO" sz="1000" spc="-15" dirty="0">
                <a:solidFill>
                  <a:srgbClr val="FFFFFF"/>
                </a:solidFill>
                <a:latin typeface="Open Sans"/>
                <a:cs typeface="Open Sans"/>
              </a:rPr>
              <a:t> </a:t>
            </a:r>
            <a:r>
              <a:rPr lang="nb-NO" sz="1000" dirty="0">
                <a:solidFill>
                  <a:srgbClr val="FFFFFF"/>
                </a:solidFill>
                <a:latin typeface="Open Sans"/>
                <a:cs typeface="Open Sans"/>
              </a:rPr>
              <a:t>forenlige</a:t>
            </a:r>
            <a:r>
              <a:rPr lang="nb-NO" sz="1000" spc="-15" dirty="0">
                <a:solidFill>
                  <a:srgbClr val="FFFFFF"/>
                </a:solidFill>
                <a:latin typeface="Open Sans"/>
                <a:cs typeface="Open Sans"/>
              </a:rPr>
              <a:t> </a:t>
            </a:r>
            <a:r>
              <a:rPr lang="nb-NO" sz="1000" spc="-25" dirty="0">
                <a:solidFill>
                  <a:srgbClr val="FFFFFF"/>
                </a:solidFill>
                <a:latin typeface="Open Sans"/>
                <a:cs typeface="Open Sans"/>
              </a:rPr>
              <a:t>med</a:t>
            </a:r>
            <a:endParaRPr lang="nb-NO" sz="1000" dirty="0">
              <a:latin typeface="Open Sans"/>
              <a:cs typeface="Open Sans"/>
            </a:endParaRPr>
          </a:p>
          <a:p>
            <a:pPr marL="359410">
              <a:lnSpc>
                <a:spcPct val="100000"/>
              </a:lnSpc>
            </a:pPr>
            <a:r>
              <a:rPr lang="nb-NO" sz="1000" dirty="0">
                <a:solidFill>
                  <a:srgbClr val="FFFFFF"/>
                </a:solidFill>
                <a:latin typeface="Open Sans"/>
                <a:cs typeface="Open Sans"/>
              </a:rPr>
              <a:t>kundens</a:t>
            </a:r>
            <a:r>
              <a:rPr lang="nb-NO" sz="1000" spc="-40" dirty="0">
                <a:solidFill>
                  <a:srgbClr val="FFFFFF"/>
                </a:solidFill>
                <a:latin typeface="Open Sans"/>
                <a:cs typeface="Open Sans"/>
              </a:rPr>
              <a:t> </a:t>
            </a:r>
            <a:r>
              <a:rPr lang="nb-NO" sz="1000" dirty="0">
                <a:solidFill>
                  <a:srgbClr val="FFFFFF"/>
                </a:solidFill>
                <a:latin typeface="Open Sans"/>
                <a:cs typeface="Open Sans"/>
              </a:rPr>
              <a:t>behov</a:t>
            </a:r>
            <a:r>
              <a:rPr lang="nb-NO" sz="1000" spc="-25" dirty="0">
                <a:solidFill>
                  <a:srgbClr val="FFFFFF"/>
                </a:solidFill>
                <a:latin typeface="Open Sans"/>
                <a:cs typeface="Open Sans"/>
              </a:rPr>
              <a:t> </a:t>
            </a:r>
            <a:r>
              <a:rPr lang="nb-NO" sz="1000" dirty="0">
                <a:solidFill>
                  <a:srgbClr val="FFFFFF"/>
                </a:solidFill>
                <a:latin typeface="Open Sans"/>
                <a:cs typeface="Open Sans"/>
              </a:rPr>
              <a:t>og</a:t>
            </a:r>
            <a:r>
              <a:rPr lang="nb-NO" sz="1000" spc="-20" dirty="0">
                <a:solidFill>
                  <a:srgbClr val="FFFFFF"/>
                </a:solidFill>
                <a:latin typeface="Open Sans"/>
                <a:cs typeface="Open Sans"/>
              </a:rPr>
              <a:t> </a:t>
            </a:r>
            <a:r>
              <a:rPr lang="nb-NO" sz="1000" dirty="0">
                <a:solidFill>
                  <a:srgbClr val="FFFFFF"/>
                </a:solidFill>
                <a:latin typeface="Open Sans"/>
                <a:cs typeface="Open Sans"/>
              </a:rPr>
              <a:t>interesser</a:t>
            </a:r>
            <a:r>
              <a:rPr lang="nb-NO" sz="1000" spc="-20" dirty="0">
                <a:solidFill>
                  <a:srgbClr val="FFFFFF"/>
                </a:solidFill>
                <a:latin typeface="Open Sans"/>
                <a:cs typeface="Open Sans"/>
              </a:rPr>
              <a:t> </a:t>
            </a:r>
            <a:r>
              <a:rPr lang="nb-NO" sz="1000" dirty="0">
                <a:solidFill>
                  <a:srgbClr val="FFFFFF"/>
                </a:solidFill>
                <a:latin typeface="Open Sans"/>
                <a:cs typeface="Open Sans"/>
              </a:rPr>
              <a:t>skal</a:t>
            </a:r>
            <a:r>
              <a:rPr lang="nb-NO" sz="1000" spc="-25" dirty="0">
                <a:solidFill>
                  <a:srgbClr val="FFFFFF"/>
                </a:solidFill>
                <a:latin typeface="Open Sans"/>
                <a:cs typeface="Open Sans"/>
              </a:rPr>
              <a:t> </a:t>
            </a:r>
            <a:r>
              <a:rPr lang="nb-NO" sz="1000" spc="-10" dirty="0">
                <a:solidFill>
                  <a:srgbClr val="FFFFFF"/>
                </a:solidFill>
                <a:latin typeface="Open Sans"/>
                <a:cs typeface="Open Sans"/>
              </a:rPr>
              <a:t>frarådes.</a:t>
            </a:r>
            <a:endParaRPr lang="nb-NO" sz="1000" dirty="0">
              <a:latin typeface="Open Sans"/>
              <a:cs typeface="Open Sans"/>
            </a:endParaRPr>
          </a:p>
        </p:txBody>
      </p:sp>
      <p:sp>
        <p:nvSpPr>
          <p:cNvPr id="25" name="object 23">
            <a:extLst>
              <a:ext uri="{FF2B5EF4-FFF2-40B4-BE49-F238E27FC236}">
                <a16:creationId xmlns:a16="http://schemas.microsoft.com/office/drawing/2014/main" id="{8B0778C2-612F-D9E3-47C1-269C2C34B38C}"/>
              </a:ext>
            </a:extLst>
          </p:cNvPr>
          <p:cNvSpPr txBox="1"/>
          <p:nvPr/>
        </p:nvSpPr>
        <p:spPr>
          <a:xfrm>
            <a:off x="8148331" y="4655501"/>
            <a:ext cx="2418080" cy="508000"/>
          </a:xfrm>
          <a:prstGeom prst="rect">
            <a:avLst/>
          </a:prstGeom>
        </p:spPr>
        <p:txBody>
          <a:bodyPr vert="horz" wrap="square" lIns="0" tIns="12700" rIns="0" bIns="0" rtlCol="0">
            <a:spAutoFit/>
          </a:bodyPr>
          <a:lstStyle/>
          <a:p>
            <a:pPr marL="359410">
              <a:lnSpc>
                <a:spcPts val="1000"/>
              </a:lnSpc>
              <a:spcBef>
                <a:spcPts val="100"/>
              </a:spcBef>
            </a:pPr>
            <a:r>
              <a:rPr lang="nb-NO" sz="1000" b="1" spc="-10" dirty="0">
                <a:solidFill>
                  <a:srgbClr val="9195C1"/>
                </a:solidFill>
                <a:latin typeface="Open Sans ExtraBold" pitchFamily="2" charset="0"/>
                <a:ea typeface="Open Sans ExtraBold" pitchFamily="2" charset="0"/>
                <a:cs typeface="Open Sans ExtraBold" pitchFamily="2" charset="0"/>
              </a:rPr>
              <a:t>OPPFØLGING</a:t>
            </a:r>
            <a:endParaRPr lang="nb-NO" sz="1000" b="1" dirty="0">
              <a:latin typeface="Open Sans ExtraBold" pitchFamily="2" charset="0"/>
              <a:ea typeface="Open Sans ExtraBold" pitchFamily="2" charset="0"/>
              <a:cs typeface="Open Sans ExtraBold" pitchFamily="2" charset="0"/>
            </a:endParaRPr>
          </a:p>
          <a:p>
            <a:pPr marL="12700">
              <a:lnSpc>
                <a:spcPts val="1600"/>
              </a:lnSpc>
              <a:tabLst>
                <a:tab pos="359410" algn="l"/>
              </a:tabLst>
            </a:pPr>
            <a:r>
              <a:rPr lang="nb-NO" sz="1500" b="1" spc="-50" dirty="0">
                <a:solidFill>
                  <a:srgbClr val="FFFFFF"/>
                </a:solidFill>
                <a:latin typeface="Open Sans ExtraBold"/>
                <a:cs typeface="Open Sans ExtraBold"/>
              </a:rPr>
              <a:t>9</a:t>
            </a:r>
            <a:r>
              <a:rPr lang="nb-NO" sz="1500" b="1" dirty="0">
                <a:solidFill>
                  <a:srgbClr val="FFFFFF"/>
                </a:solidFill>
                <a:latin typeface="Open Sans ExtraBold"/>
                <a:cs typeface="Open Sans ExtraBold"/>
              </a:rPr>
              <a:t>	</a:t>
            </a:r>
            <a:r>
              <a:rPr lang="nb-NO" sz="1000" dirty="0">
                <a:solidFill>
                  <a:srgbClr val="FFFFFF"/>
                </a:solidFill>
                <a:latin typeface="Open Sans"/>
                <a:cs typeface="Open Sans"/>
              </a:rPr>
              <a:t>Eventuell</a:t>
            </a:r>
            <a:r>
              <a:rPr lang="nb-NO" sz="1000" spc="-20" dirty="0">
                <a:solidFill>
                  <a:srgbClr val="FFFFFF"/>
                </a:solidFill>
                <a:latin typeface="Open Sans"/>
                <a:cs typeface="Open Sans"/>
              </a:rPr>
              <a:t> </a:t>
            </a:r>
            <a:r>
              <a:rPr lang="nb-NO" sz="1000" dirty="0">
                <a:solidFill>
                  <a:srgbClr val="FFFFFF"/>
                </a:solidFill>
                <a:latin typeface="Open Sans"/>
                <a:cs typeface="Open Sans"/>
              </a:rPr>
              <a:t>oppfølging</a:t>
            </a:r>
            <a:r>
              <a:rPr lang="nb-NO" sz="1000" spc="-20" dirty="0">
                <a:solidFill>
                  <a:srgbClr val="FFFFFF"/>
                </a:solidFill>
                <a:latin typeface="Open Sans"/>
                <a:cs typeface="Open Sans"/>
              </a:rPr>
              <a:t> </a:t>
            </a:r>
            <a:r>
              <a:rPr lang="nb-NO" sz="1000" dirty="0">
                <a:solidFill>
                  <a:srgbClr val="FFFFFF"/>
                </a:solidFill>
                <a:latin typeface="Open Sans"/>
                <a:cs typeface="Open Sans"/>
              </a:rPr>
              <a:t>fra</a:t>
            </a:r>
            <a:r>
              <a:rPr lang="nb-NO" sz="1000" spc="-15" dirty="0">
                <a:solidFill>
                  <a:srgbClr val="FFFFFF"/>
                </a:solidFill>
                <a:latin typeface="Open Sans"/>
                <a:cs typeface="Open Sans"/>
              </a:rPr>
              <a:t> </a:t>
            </a:r>
            <a:r>
              <a:rPr lang="nb-NO" sz="1000" spc="-10" dirty="0">
                <a:solidFill>
                  <a:srgbClr val="FFFFFF"/>
                </a:solidFill>
                <a:latin typeface="Open Sans"/>
                <a:cs typeface="Open Sans"/>
              </a:rPr>
              <a:t>bedriftens</a:t>
            </a:r>
            <a:endParaRPr lang="nb-NO" sz="1000" dirty="0">
              <a:latin typeface="Open Sans"/>
              <a:cs typeface="Open Sans"/>
            </a:endParaRPr>
          </a:p>
          <a:p>
            <a:pPr marL="359410">
              <a:lnSpc>
                <a:spcPct val="100000"/>
              </a:lnSpc>
            </a:pPr>
            <a:r>
              <a:rPr lang="nb-NO" sz="1000" dirty="0">
                <a:solidFill>
                  <a:srgbClr val="FFFFFF"/>
                </a:solidFill>
                <a:latin typeface="Open Sans"/>
                <a:cs typeface="Open Sans"/>
              </a:rPr>
              <a:t>og</a:t>
            </a:r>
            <a:r>
              <a:rPr lang="nb-NO" sz="1000" spc="-10" dirty="0">
                <a:solidFill>
                  <a:srgbClr val="FFFFFF"/>
                </a:solidFill>
                <a:latin typeface="Open Sans"/>
                <a:cs typeface="Open Sans"/>
              </a:rPr>
              <a:t> </a:t>
            </a:r>
            <a:r>
              <a:rPr lang="nb-NO" sz="1000" dirty="0">
                <a:solidFill>
                  <a:srgbClr val="FFFFFF"/>
                </a:solidFill>
                <a:latin typeface="Open Sans"/>
                <a:cs typeface="Open Sans"/>
              </a:rPr>
              <a:t>kundens</a:t>
            </a:r>
            <a:r>
              <a:rPr lang="nb-NO" sz="1000" spc="-10" dirty="0">
                <a:solidFill>
                  <a:srgbClr val="FFFFFF"/>
                </a:solidFill>
                <a:latin typeface="Open Sans"/>
                <a:cs typeface="Open Sans"/>
              </a:rPr>
              <a:t> </a:t>
            </a:r>
            <a:r>
              <a:rPr lang="nb-NO" sz="1000" dirty="0">
                <a:solidFill>
                  <a:srgbClr val="FFFFFF"/>
                </a:solidFill>
                <a:latin typeface="Open Sans"/>
                <a:cs typeface="Open Sans"/>
              </a:rPr>
              <a:t>side</a:t>
            </a:r>
            <a:r>
              <a:rPr lang="nb-NO" sz="1000" spc="-10" dirty="0">
                <a:solidFill>
                  <a:srgbClr val="FFFFFF"/>
                </a:solidFill>
                <a:latin typeface="Open Sans"/>
                <a:cs typeface="Open Sans"/>
              </a:rPr>
              <a:t> </a:t>
            </a:r>
            <a:r>
              <a:rPr lang="nb-NO" sz="1000" dirty="0">
                <a:solidFill>
                  <a:srgbClr val="FFFFFF"/>
                </a:solidFill>
                <a:latin typeface="Open Sans"/>
                <a:cs typeface="Open Sans"/>
              </a:rPr>
              <a:t>skal</a:t>
            </a:r>
            <a:r>
              <a:rPr lang="nb-NO" sz="1000" spc="-5" dirty="0">
                <a:solidFill>
                  <a:srgbClr val="FFFFFF"/>
                </a:solidFill>
                <a:latin typeface="Open Sans"/>
                <a:cs typeface="Open Sans"/>
              </a:rPr>
              <a:t> </a:t>
            </a:r>
            <a:r>
              <a:rPr lang="nb-NO" sz="1000" spc="-10" dirty="0">
                <a:solidFill>
                  <a:srgbClr val="FFFFFF"/>
                </a:solidFill>
                <a:latin typeface="Open Sans"/>
                <a:cs typeface="Open Sans"/>
              </a:rPr>
              <a:t>avtales.</a:t>
            </a:r>
            <a:endParaRPr lang="nb-NO" sz="1000" dirty="0">
              <a:latin typeface="Open Sans"/>
              <a:cs typeface="Open Sans"/>
            </a:endParaRPr>
          </a:p>
        </p:txBody>
      </p:sp>
      <p:sp>
        <p:nvSpPr>
          <p:cNvPr id="26" name="object 25">
            <a:extLst>
              <a:ext uri="{FF2B5EF4-FFF2-40B4-BE49-F238E27FC236}">
                <a16:creationId xmlns:a16="http://schemas.microsoft.com/office/drawing/2014/main" id="{C8FDD9E8-9B7B-4366-5B28-E11399517847}"/>
              </a:ext>
            </a:extLst>
          </p:cNvPr>
          <p:cNvSpPr txBox="1"/>
          <p:nvPr/>
        </p:nvSpPr>
        <p:spPr>
          <a:xfrm>
            <a:off x="8083070" y="5315901"/>
            <a:ext cx="2717800" cy="508000"/>
          </a:xfrm>
          <a:prstGeom prst="rect">
            <a:avLst/>
          </a:prstGeom>
        </p:spPr>
        <p:txBody>
          <a:bodyPr vert="horz" wrap="square" lIns="0" tIns="12700" rIns="0" bIns="0" rtlCol="0">
            <a:spAutoFit/>
          </a:bodyPr>
          <a:lstStyle/>
          <a:p>
            <a:pPr marL="424180">
              <a:lnSpc>
                <a:spcPts val="1000"/>
              </a:lnSpc>
              <a:spcBef>
                <a:spcPts val="100"/>
              </a:spcBef>
            </a:pPr>
            <a:r>
              <a:rPr lang="nb-NO" sz="1000" b="1" spc="-10" dirty="0">
                <a:solidFill>
                  <a:srgbClr val="9195C1"/>
                </a:solidFill>
                <a:latin typeface="Open Sans ExtraBold" pitchFamily="2" charset="0"/>
                <a:ea typeface="Open Sans ExtraBold" pitchFamily="2" charset="0"/>
                <a:cs typeface="Open Sans ExtraBold" pitchFamily="2" charset="0"/>
              </a:rPr>
              <a:t>DOKUMENTASJON</a:t>
            </a:r>
            <a:endParaRPr lang="nb-NO" sz="1000" b="1" dirty="0">
              <a:latin typeface="Open Sans ExtraBold" pitchFamily="2" charset="0"/>
              <a:ea typeface="Open Sans ExtraBold" pitchFamily="2" charset="0"/>
              <a:cs typeface="Open Sans ExtraBold" pitchFamily="2" charset="0"/>
            </a:endParaRPr>
          </a:p>
          <a:p>
            <a:pPr marL="12700">
              <a:lnSpc>
                <a:spcPts val="1600"/>
              </a:lnSpc>
              <a:tabLst>
                <a:tab pos="424180" algn="l"/>
              </a:tabLst>
            </a:pPr>
            <a:r>
              <a:rPr lang="nb-NO" sz="2250" b="1" spc="-37" baseline="1851" dirty="0">
                <a:solidFill>
                  <a:srgbClr val="FFFFFF"/>
                </a:solidFill>
                <a:latin typeface="Open Sans ExtraBold"/>
                <a:cs typeface="Open Sans ExtraBold"/>
              </a:rPr>
              <a:t>10</a:t>
            </a:r>
            <a:r>
              <a:rPr lang="nb-NO" sz="2250" b="1" baseline="1851" dirty="0">
                <a:solidFill>
                  <a:srgbClr val="FFFFFF"/>
                </a:solidFill>
                <a:latin typeface="Open Sans ExtraBold"/>
                <a:cs typeface="Open Sans ExtraBold"/>
              </a:rPr>
              <a:t>	</a:t>
            </a:r>
            <a:r>
              <a:rPr lang="nb-NO" sz="1000" dirty="0">
                <a:solidFill>
                  <a:srgbClr val="FFFFFF"/>
                </a:solidFill>
                <a:latin typeface="Open Sans"/>
                <a:cs typeface="Open Sans"/>
              </a:rPr>
              <a:t>Kundeavtalen</a:t>
            </a:r>
            <a:r>
              <a:rPr lang="nb-NO" sz="1000" spc="-35" dirty="0">
                <a:solidFill>
                  <a:srgbClr val="FFFFFF"/>
                </a:solidFill>
                <a:latin typeface="Open Sans"/>
                <a:cs typeface="Open Sans"/>
              </a:rPr>
              <a:t> </a:t>
            </a:r>
            <a:r>
              <a:rPr lang="nb-NO" sz="1000" dirty="0">
                <a:solidFill>
                  <a:srgbClr val="FFFFFF"/>
                </a:solidFill>
                <a:latin typeface="Open Sans"/>
                <a:cs typeface="Open Sans"/>
              </a:rPr>
              <a:t>og</a:t>
            </a:r>
            <a:r>
              <a:rPr lang="nb-NO" sz="1000" spc="-15" dirty="0">
                <a:solidFill>
                  <a:srgbClr val="FFFFFF"/>
                </a:solidFill>
                <a:latin typeface="Open Sans"/>
                <a:cs typeface="Open Sans"/>
              </a:rPr>
              <a:t> </a:t>
            </a:r>
            <a:r>
              <a:rPr lang="nb-NO" sz="1000" dirty="0">
                <a:solidFill>
                  <a:srgbClr val="FFFFFF"/>
                </a:solidFill>
                <a:latin typeface="Open Sans"/>
                <a:cs typeface="Open Sans"/>
              </a:rPr>
              <a:t>grunnlaget</a:t>
            </a:r>
            <a:r>
              <a:rPr lang="nb-NO" sz="1000" spc="-20" dirty="0">
                <a:solidFill>
                  <a:srgbClr val="FFFFFF"/>
                </a:solidFill>
                <a:latin typeface="Open Sans"/>
                <a:cs typeface="Open Sans"/>
              </a:rPr>
              <a:t> </a:t>
            </a:r>
            <a:r>
              <a:rPr lang="nb-NO" sz="1000" dirty="0">
                <a:solidFill>
                  <a:srgbClr val="FFFFFF"/>
                </a:solidFill>
                <a:latin typeface="Open Sans"/>
                <a:cs typeface="Open Sans"/>
              </a:rPr>
              <a:t>for</a:t>
            </a:r>
            <a:r>
              <a:rPr lang="nb-NO" sz="1000" spc="-20" dirty="0">
                <a:solidFill>
                  <a:srgbClr val="FFFFFF"/>
                </a:solidFill>
                <a:latin typeface="Open Sans"/>
                <a:cs typeface="Open Sans"/>
              </a:rPr>
              <a:t> </a:t>
            </a:r>
            <a:r>
              <a:rPr lang="nb-NO" sz="1000" spc="-10" dirty="0">
                <a:solidFill>
                  <a:srgbClr val="FFFFFF"/>
                </a:solidFill>
                <a:latin typeface="Open Sans"/>
                <a:cs typeface="Open Sans"/>
              </a:rPr>
              <a:t>denne</a:t>
            </a:r>
            <a:endParaRPr lang="nb-NO" sz="1000" dirty="0">
              <a:latin typeface="Open Sans"/>
              <a:cs typeface="Open Sans"/>
            </a:endParaRPr>
          </a:p>
          <a:p>
            <a:pPr marL="424180">
              <a:lnSpc>
                <a:spcPct val="100000"/>
              </a:lnSpc>
            </a:pPr>
            <a:r>
              <a:rPr lang="nb-NO" sz="1000" dirty="0">
                <a:solidFill>
                  <a:srgbClr val="FFFFFF"/>
                </a:solidFill>
                <a:latin typeface="Open Sans"/>
                <a:cs typeface="Open Sans"/>
              </a:rPr>
              <a:t>skal</a:t>
            </a:r>
            <a:r>
              <a:rPr lang="nb-NO" sz="1000" spc="-5" dirty="0">
                <a:solidFill>
                  <a:srgbClr val="FFFFFF"/>
                </a:solidFill>
                <a:latin typeface="Open Sans"/>
                <a:cs typeface="Open Sans"/>
              </a:rPr>
              <a:t> </a:t>
            </a:r>
            <a:r>
              <a:rPr lang="nb-NO" sz="1000" dirty="0">
                <a:solidFill>
                  <a:srgbClr val="FFFFFF"/>
                </a:solidFill>
                <a:latin typeface="Open Sans"/>
                <a:cs typeface="Open Sans"/>
              </a:rPr>
              <a:t>dokumenteres</a:t>
            </a:r>
            <a:r>
              <a:rPr lang="nb-NO" sz="1000" spc="-5" dirty="0">
                <a:solidFill>
                  <a:srgbClr val="FFFFFF"/>
                </a:solidFill>
                <a:latin typeface="Open Sans"/>
                <a:cs typeface="Open Sans"/>
              </a:rPr>
              <a:t> </a:t>
            </a:r>
            <a:r>
              <a:rPr lang="nb-NO" sz="1000" dirty="0">
                <a:solidFill>
                  <a:srgbClr val="FFFFFF"/>
                </a:solidFill>
                <a:latin typeface="Open Sans"/>
                <a:cs typeface="Open Sans"/>
              </a:rPr>
              <a:t>og</a:t>
            </a:r>
            <a:r>
              <a:rPr lang="nb-NO" sz="1000" spc="-5" dirty="0">
                <a:solidFill>
                  <a:srgbClr val="FFFFFF"/>
                </a:solidFill>
                <a:latin typeface="Open Sans"/>
                <a:cs typeface="Open Sans"/>
              </a:rPr>
              <a:t> </a:t>
            </a:r>
            <a:r>
              <a:rPr lang="nb-NO" sz="1000" spc="-10" dirty="0">
                <a:solidFill>
                  <a:srgbClr val="FFFFFF"/>
                </a:solidFill>
                <a:latin typeface="Open Sans"/>
                <a:cs typeface="Open Sans"/>
              </a:rPr>
              <a:t>lagres.</a:t>
            </a:r>
            <a:endParaRPr lang="nb-NO" sz="1000" dirty="0">
              <a:latin typeface="Open Sans"/>
              <a:cs typeface="Open Sans"/>
            </a:endParaRPr>
          </a:p>
        </p:txBody>
      </p:sp>
      <p:sp>
        <p:nvSpPr>
          <p:cNvPr id="27" name="Oval 26">
            <a:extLst>
              <a:ext uri="{FF2B5EF4-FFF2-40B4-BE49-F238E27FC236}">
                <a16:creationId xmlns:a16="http://schemas.microsoft.com/office/drawing/2014/main" id="{0639FB62-6FD5-E97B-BC57-A28FEB7973B0}"/>
              </a:ext>
            </a:extLst>
          </p:cNvPr>
          <p:cNvSpPr/>
          <p:nvPr/>
        </p:nvSpPr>
        <p:spPr>
          <a:xfrm>
            <a:off x="4367009" y="2389809"/>
            <a:ext cx="357505" cy="35750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28" name="Oval 27">
            <a:extLst>
              <a:ext uri="{FF2B5EF4-FFF2-40B4-BE49-F238E27FC236}">
                <a16:creationId xmlns:a16="http://schemas.microsoft.com/office/drawing/2014/main" id="{3C22F78F-1C1C-79D7-E52E-2356F26CD607}"/>
              </a:ext>
            </a:extLst>
          </p:cNvPr>
          <p:cNvSpPr/>
          <p:nvPr/>
        </p:nvSpPr>
        <p:spPr>
          <a:xfrm>
            <a:off x="4367009" y="3527323"/>
            <a:ext cx="357505" cy="35750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29" name="Oval 28">
            <a:extLst>
              <a:ext uri="{FF2B5EF4-FFF2-40B4-BE49-F238E27FC236}">
                <a16:creationId xmlns:a16="http://schemas.microsoft.com/office/drawing/2014/main" id="{609D85B1-2568-2FF4-9CB4-1E74AFF4CF2E}"/>
              </a:ext>
            </a:extLst>
          </p:cNvPr>
          <p:cNvSpPr/>
          <p:nvPr/>
        </p:nvSpPr>
        <p:spPr>
          <a:xfrm>
            <a:off x="4367009" y="4350283"/>
            <a:ext cx="357505" cy="35750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30" name="Oval 29">
            <a:extLst>
              <a:ext uri="{FF2B5EF4-FFF2-40B4-BE49-F238E27FC236}">
                <a16:creationId xmlns:a16="http://schemas.microsoft.com/office/drawing/2014/main" id="{D336CAA8-094F-933A-D495-E912EA5235A8}"/>
              </a:ext>
            </a:extLst>
          </p:cNvPr>
          <p:cNvSpPr/>
          <p:nvPr/>
        </p:nvSpPr>
        <p:spPr>
          <a:xfrm>
            <a:off x="4367009" y="5359781"/>
            <a:ext cx="357505" cy="35750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31" name="object 27">
            <a:extLst>
              <a:ext uri="{FF2B5EF4-FFF2-40B4-BE49-F238E27FC236}">
                <a16:creationId xmlns:a16="http://schemas.microsoft.com/office/drawing/2014/main" id="{B386EFD8-776C-1D7C-9A2C-470B32D2C5A4}"/>
              </a:ext>
            </a:extLst>
          </p:cNvPr>
          <p:cNvSpPr txBox="1"/>
          <p:nvPr/>
        </p:nvSpPr>
        <p:spPr>
          <a:xfrm>
            <a:off x="4478452" y="2344101"/>
            <a:ext cx="2637155" cy="1003300"/>
          </a:xfrm>
          <a:prstGeom prst="rect">
            <a:avLst/>
          </a:prstGeom>
        </p:spPr>
        <p:txBody>
          <a:bodyPr vert="horz" wrap="square" lIns="0" tIns="12700" rIns="0" bIns="0" rtlCol="0">
            <a:spAutoFit/>
          </a:bodyPr>
          <a:lstStyle/>
          <a:p>
            <a:pPr marL="344805">
              <a:lnSpc>
                <a:spcPts val="1000"/>
              </a:lnSpc>
              <a:spcBef>
                <a:spcPts val="100"/>
              </a:spcBef>
            </a:pPr>
            <a:r>
              <a:rPr lang="nb-NO" sz="1000" b="1" spc="-10" dirty="0">
                <a:solidFill>
                  <a:srgbClr val="9195C1"/>
                </a:solidFill>
                <a:latin typeface="Open Sans ExtraBold" pitchFamily="2" charset="0"/>
                <a:ea typeface="Open Sans ExtraBold" pitchFamily="2" charset="0"/>
                <a:cs typeface="Open Sans ExtraBold" pitchFamily="2" charset="0"/>
              </a:rPr>
              <a:t>PROFESJONALITET</a:t>
            </a:r>
            <a:endParaRPr lang="nb-NO" sz="1000" b="1" dirty="0">
              <a:latin typeface="Open Sans ExtraBold" pitchFamily="2" charset="0"/>
              <a:ea typeface="Open Sans ExtraBold" pitchFamily="2" charset="0"/>
              <a:cs typeface="Open Sans ExtraBold" pitchFamily="2" charset="0"/>
            </a:endParaRPr>
          </a:p>
          <a:p>
            <a:pPr marL="12700">
              <a:lnSpc>
                <a:spcPts val="1600"/>
              </a:lnSpc>
              <a:tabLst>
                <a:tab pos="344805" algn="l"/>
              </a:tabLst>
            </a:pPr>
            <a:r>
              <a:rPr lang="nb-NO" sz="2250" b="1" spc="-75" baseline="1851" dirty="0">
                <a:solidFill>
                  <a:srgbClr val="FFFFFF"/>
                </a:solidFill>
                <a:latin typeface="Open Sans ExtraBold"/>
                <a:cs typeface="Open Sans ExtraBold"/>
              </a:rPr>
              <a:t>2</a:t>
            </a:r>
            <a:r>
              <a:rPr lang="nb-NO" sz="2250" b="1" baseline="1851" dirty="0">
                <a:solidFill>
                  <a:srgbClr val="FFFFFF"/>
                </a:solidFill>
                <a:latin typeface="Open Sans ExtraBold"/>
                <a:cs typeface="Open Sans ExtraBold"/>
              </a:rPr>
              <a:t>	</a:t>
            </a:r>
            <a:r>
              <a:rPr lang="nb-NO" sz="1000" dirty="0">
                <a:solidFill>
                  <a:srgbClr val="FFFFFF"/>
                </a:solidFill>
                <a:latin typeface="Open Sans"/>
                <a:cs typeface="Open Sans"/>
              </a:rPr>
              <a:t>Kundebehandlingen</a:t>
            </a:r>
            <a:r>
              <a:rPr lang="nb-NO" sz="1000" spc="-15" dirty="0">
                <a:solidFill>
                  <a:srgbClr val="FFFFFF"/>
                </a:solidFill>
                <a:latin typeface="Open Sans"/>
                <a:cs typeface="Open Sans"/>
              </a:rPr>
              <a:t> </a:t>
            </a:r>
            <a:r>
              <a:rPr lang="nb-NO" sz="1000" dirty="0">
                <a:solidFill>
                  <a:srgbClr val="FFFFFF"/>
                </a:solidFill>
                <a:latin typeface="Open Sans"/>
                <a:cs typeface="Open Sans"/>
              </a:rPr>
              <a:t>skal</a:t>
            </a:r>
            <a:r>
              <a:rPr lang="nb-NO" sz="1000" spc="-10" dirty="0">
                <a:solidFill>
                  <a:srgbClr val="FFFFFF"/>
                </a:solidFill>
                <a:latin typeface="Open Sans"/>
                <a:cs typeface="Open Sans"/>
              </a:rPr>
              <a:t> </a:t>
            </a:r>
            <a:r>
              <a:rPr lang="nb-NO" sz="1000" dirty="0">
                <a:solidFill>
                  <a:srgbClr val="FFFFFF"/>
                </a:solidFill>
                <a:latin typeface="Open Sans"/>
                <a:cs typeface="Open Sans"/>
              </a:rPr>
              <a:t>være</a:t>
            </a:r>
            <a:r>
              <a:rPr lang="nb-NO" sz="1000" spc="-15" dirty="0">
                <a:solidFill>
                  <a:srgbClr val="FFFFFF"/>
                </a:solidFill>
                <a:latin typeface="Open Sans"/>
                <a:cs typeface="Open Sans"/>
              </a:rPr>
              <a:t> </a:t>
            </a:r>
            <a:r>
              <a:rPr lang="nb-NO" sz="1000" spc="-10" dirty="0">
                <a:solidFill>
                  <a:srgbClr val="FFFFFF"/>
                </a:solidFill>
                <a:latin typeface="Open Sans"/>
                <a:cs typeface="Open Sans"/>
              </a:rPr>
              <a:t>redelig</a:t>
            </a:r>
            <a:endParaRPr lang="nb-NO" sz="1000" dirty="0">
              <a:latin typeface="Open Sans"/>
              <a:cs typeface="Open Sans"/>
            </a:endParaRPr>
          </a:p>
          <a:p>
            <a:pPr marL="344805" algn="just">
              <a:lnSpc>
                <a:spcPct val="100000"/>
              </a:lnSpc>
            </a:pPr>
            <a:r>
              <a:rPr lang="nb-NO" sz="1000" dirty="0">
                <a:solidFill>
                  <a:srgbClr val="FFFFFF"/>
                </a:solidFill>
                <a:latin typeface="Open Sans"/>
                <a:cs typeface="Open Sans"/>
              </a:rPr>
              <a:t>og</a:t>
            </a:r>
            <a:r>
              <a:rPr lang="nb-NO" sz="1000" spc="-15" dirty="0">
                <a:solidFill>
                  <a:srgbClr val="FFFFFF"/>
                </a:solidFill>
                <a:latin typeface="Open Sans"/>
                <a:cs typeface="Open Sans"/>
              </a:rPr>
              <a:t> </a:t>
            </a:r>
            <a:r>
              <a:rPr lang="nb-NO" sz="1000" dirty="0">
                <a:solidFill>
                  <a:srgbClr val="FFFFFF"/>
                </a:solidFill>
                <a:latin typeface="Open Sans"/>
                <a:cs typeface="Open Sans"/>
              </a:rPr>
              <a:t>profesjonell.</a:t>
            </a:r>
            <a:r>
              <a:rPr lang="nb-NO" sz="1000" spc="-15" dirty="0">
                <a:solidFill>
                  <a:srgbClr val="FFFFFF"/>
                </a:solidFill>
                <a:latin typeface="Open Sans"/>
                <a:cs typeface="Open Sans"/>
              </a:rPr>
              <a:t> </a:t>
            </a:r>
            <a:r>
              <a:rPr lang="nb-NO" sz="1000" dirty="0">
                <a:solidFill>
                  <a:srgbClr val="FFFFFF"/>
                </a:solidFill>
                <a:latin typeface="Open Sans"/>
                <a:cs typeface="Open Sans"/>
              </a:rPr>
              <a:t>Rammene</a:t>
            </a:r>
            <a:r>
              <a:rPr lang="nb-NO" sz="1000" spc="-20" dirty="0">
                <a:solidFill>
                  <a:srgbClr val="FFFFFF"/>
                </a:solidFill>
                <a:latin typeface="Open Sans"/>
                <a:cs typeface="Open Sans"/>
              </a:rPr>
              <a:t> </a:t>
            </a:r>
            <a:r>
              <a:rPr lang="nb-NO" sz="1000" dirty="0">
                <a:solidFill>
                  <a:srgbClr val="FFFFFF"/>
                </a:solidFill>
                <a:latin typeface="Open Sans"/>
                <a:cs typeface="Open Sans"/>
              </a:rPr>
              <a:t>skal</a:t>
            </a:r>
            <a:r>
              <a:rPr lang="nb-NO" sz="1000" spc="-10" dirty="0">
                <a:solidFill>
                  <a:srgbClr val="FFFFFF"/>
                </a:solidFill>
                <a:latin typeface="Open Sans"/>
                <a:cs typeface="Open Sans"/>
              </a:rPr>
              <a:t> </a:t>
            </a:r>
            <a:r>
              <a:rPr lang="nb-NO" sz="1000" spc="-20" dirty="0">
                <a:solidFill>
                  <a:srgbClr val="FFFFFF"/>
                </a:solidFill>
                <a:latin typeface="Open Sans"/>
                <a:cs typeface="Open Sans"/>
              </a:rPr>
              <a:t>være</a:t>
            </a:r>
            <a:endParaRPr lang="nb-NO" sz="1000" dirty="0">
              <a:latin typeface="Open Sans"/>
              <a:cs typeface="Open Sans"/>
            </a:endParaRPr>
          </a:p>
          <a:p>
            <a:pPr marL="344805" marR="5080" algn="just">
              <a:lnSpc>
                <a:spcPct val="108300"/>
              </a:lnSpc>
            </a:pPr>
            <a:r>
              <a:rPr lang="nb-NO" sz="1000" dirty="0">
                <a:solidFill>
                  <a:srgbClr val="FFFFFF"/>
                </a:solidFill>
                <a:latin typeface="Open Sans"/>
                <a:cs typeface="Open Sans"/>
              </a:rPr>
              <a:t>tydelige</a:t>
            </a:r>
            <a:r>
              <a:rPr lang="nb-NO" sz="1000" spc="-30" dirty="0">
                <a:solidFill>
                  <a:srgbClr val="FFFFFF"/>
                </a:solidFill>
                <a:latin typeface="Open Sans"/>
                <a:cs typeface="Open Sans"/>
              </a:rPr>
              <a:t> </a:t>
            </a:r>
            <a:r>
              <a:rPr lang="nb-NO" sz="1000" dirty="0">
                <a:solidFill>
                  <a:srgbClr val="FFFFFF"/>
                </a:solidFill>
                <a:latin typeface="Open Sans"/>
                <a:cs typeface="Open Sans"/>
              </a:rPr>
              <a:t>for</a:t>
            </a:r>
            <a:r>
              <a:rPr lang="nb-NO" sz="1000" spc="-25" dirty="0">
                <a:solidFill>
                  <a:srgbClr val="FFFFFF"/>
                </a:solidFill>
                <a:latin typeface="Open Sans"/>
                <a:cs typeface="Open Sans"/>
              </a:rPr>
              <a:t> </a:t>
            </a:r>
            <a:r>
              <a:rPr lang="nb-NO" sz="1000" dirty="0">
                <a:solidFill>
                  <a:srgbClr val="FFFFFF"/>
                </a:solidFill>
                <a:latin typeface="Open Sans"/>
                <a:cs typeface="Open Sans"/>
              </a:rPr>
              <a:t>kunden.</a:t>
            </a:r>
            <a:r>
              <a:rPr lang="nb-NO" sz="1000" spc="-25" dirty="0">
                <a:solidFill>
                  <a:srgbClr val="FFFFFF"/>
                </a:solidFill>
                <a:latin typeface="Open Sans"/>
                <a:cs typeface="Open Sans"/>
              </a:rPr>
              <a:t> </a:t>
            </a:r>
            <a:r>
              <a:rPr lang="nb-NO" sz="1000" dirty="0">
                <a:solidFill>
                  <a:srgbClr val="FFFFFF"/>
                </a:solidFill>
                <a:latin typeface="Open Sans"/>
                <a:cs typeface="Open Sans"/>
              </a:rPr>
              <a:t>Når</a:t>
            </a:r>
            <a:r>
              <a:rPr lang="nb-NO" sz="1000" spc="-20" dirty="0">
                <a:solidFill>
                  <a:srgbClr val="FFFFFF"/>
                </a:solidFill>
                <a:latin typeface="Open Sans"/>
                <a:cs typeface="Open Sans"/>
              </a:rPr>
              <a:t> </a:t>
            </a:r>
            <a:r>
              <a:rPr lang="nb-NO" sz="1000" dirty="0">
                <a:solidFill>
                  <a:srgbClr val="FFFFFF"/>
                </a:solidFill>
                <a:latin typeface="Open Sans"/>
                <a:cs typeface="Open Sans"/>
              </a:rPr>
              <a:t>kundens</a:t>
            </a:r>
            <a:r>
              <a:rPr lang="nb-NO" sz="1000" spc="-25" dirty="0">
                <a:solidFill>
                  <a:srgbClr val="FFFFFF"/>
                </a:solidFill>
                <a:latin typeface="Open Sans"/>
                <a:cs typeface="Open Sans"/>
              </a:rPr>
              <a:t> </a:t>
            </a:r>
            <a:r>
              <a:rPr lang="nb-NO" sz="1000" spc="-20" dirty="0">
                <a:solidFill>
                  <a:srgbClr val="FFFFFF"/>
                </a:solidFill>
                <a:latin typeface="Open Sans"/>
                <a:cs typeface="Open Sans"/>
              </a:rPr>
              <a:t>valg </a:t>
            </a:r>
            <a:r>
              <a:rPr lang="nb-NO" sz="1000" dirty="0">
                <a:solidFill>
                  <a:srgbClr val="FFFFFF"/>
                </a:solidFill>
                <a:latin typeface="Open Sans"/>
                <a:cs typeface="Open Sans"/>
              </a:rPr>
              <a:t>ikke</a:t>
            </a:r>
            <a:r>
              <a:rPr lang="nb-NO" sz="1000" spc="-15" dirty="0">
                <a:solidFill>
                  <a:srgbClr val="FFFFFF"/>
                </a:solidFill>
                <a:latin typeface="Open Sans"/>
                <a:cs typeface="Open Sans"/>
              </a:rPr>
              <a:t> </a:t>
            </a:r>
            <a:r>
              <a:rPr lang="nb-NO" sz="1000" dirty="0">
                <a:solidFill>
                  <a:srgbClr val="FFFFFF"/>
                </a:solidFill>
                <a:latin typeface="Open Sans"/>
                <a:cs typeface="Open Sans"/>
              </a:rPr>
              <a:t>er</a:t>
            </a:r>
            <a:r>
              <a:rPr lang="nb-NO" sz="1000" spc="-5" dirty="0">
                <a:solidFill>
                  <a:srgbClr val="FFFFFF"/>
                </a:solidFill>
                <a:latin typeface="Open Sans"/>
                <a:cs typeface="Open Sans"/>
              </a:rPr>
              <a:t> </a:t>
            </a:r>
            <a:r>
              <a:rPr lang="nb-NO" sz="1000" dirty="0">
                <a:solidFill>
                  <a:srgbClr val="FFFFFF"/>
                </a:solidFill>
                <a:latin typeface="Open Sans"/>
                <a:cs typeface="Open Sans"/>
              </a:rPr>
              <a:t>basert</a:t>
            </a:r>
            <a:r>
              <a:rPr lang="nb-NO" sz="1000" spc="-10" dirty="0">
                <a:solidFill>
                  <a:srgbClr val="FFFFFF"/>
                </a:solidFill>
                <a:latin typeface="Open Sans"/>
                <a:cs typeface="Open Sans"/>
              </a:rPr>
              <a:t> </a:t>
            </a:r>
            <a:r>
              <a:rPr lang="nb-NO" sz="1000" dirty="0">
                <a:solidFill>
                  <a:srgbClr val="FFFFFF"/>
                </a:solidFill>
                <a:latin typeface="Open Sans"/>
                <a:cs typeface="Open Sans"/>
              </a:rPr>
              <a:t>på</a:t>
            </a:r>
            <a:r>
              <a:rPr lang="nb-NO" sz="1000" spc="-5" dirty="0">
                <a:solidFill>
                  <a:srgbClr val="FFFFFF"/>
                </a:solidFill>
                <a:latin typeface="Open Sans"/>
                <a:cs typeface="Open Sans"/>
              </a:rPr>
              <a:t> </a:t>
            </a:r>
            <a:r>
              <a:rPr lang="nb-NO" sz="1000" dirty="0">
                <a:solidFill>
                  <a:srgbClr val="FFFFFF"/>
                </a:solidFill>
                <a:latin typeface="Open Sans"/>
                <a:cs typeface="Open Sans"/>
              </a:rPr>
              <a:t>rådgivning,</a:t>
            </a:r>
            <a:r>
              <a:rPr lang="nb-NO" sz="1000" spc="-15" dirty="0">
                <a:solidFill>
                  <a:srgbClr val="FFFFFF"/>
                </a:solidFill>
                <a:latin typeface="Open Sans"/>
                <a:cs typeface="Open Sans"/>
              </a:rPr>
              <a:t> </a:t>
            </a:r>
            <a:r>
              <a:rPr lang="nb-NO" sz="1000" dirty="0">
                <a:solidFill>
                  <a:srgbClr val="FFFFFF"/>
                </a:solidFill>
                <a:latin typeface="Open Sans"/>
                <a:cs typeface="Open Sans"/>
              </a:rPr>
              <a:t>skal</a:t>
            </a:r>
            <a:r>
              <a:rPr lang="nb-NO" sz="1000" spc="-5" dirty="0">
                <a:solidFill>
                  <a:srgbClr val="FFFFFF"/>
                </a:solidFill>
                <a:latin typeface="Open Sans"/>
                <a:cs typeface="Open Sans"/>
              </a:rPr>
              <a:t> </a:t>
            </a:r>
            <a:r>
              <a:rPr lang="nb-NO" sz="1000" spc="-10" dirty="0">
                <a:solidFill>
                  <a:srgbClr val="FFFFFF"/>
                </a:solidFill>
                <a:latin typeface="Open Sans"/>
                <a:cs typeface="Open Sans"/>
              </a:rPr>
              <a:t>dette </a:t>
            </a:r>
            <a:r>
              <a:rPr lang="nb-NO" sz="1000" dirty="0">
                <a:solidFill>
                  <a:srgbClr val="FFFFFF"/>
                </a:solidFill>
                <a:latin typeface="Open Sans"/>
                <a:cs typeface="Open Sans"/>
              </a:rPr>
              <a:t>klart</a:t>
            </a:r>
            <a:r>
              <a:rPr lang="nb-NO" sz="1000" spc="-25" dirty="0">
                <a:solidFill>
                  <a:srgbClr val="FFFFFF"/>
                </a:solidFill>
                <a:latin typeface="Open Sans"/>
                <a:cs typeface="Open Sans"/>
              </a:rPr>
              <a:t> </a:t>
            </a:r>
            <a:r>
              <a:rPr lang="nb-NO" sz="1000" dirty="0">
                <a:solidFill>
                  <a:srgbClr val="FFFFFF"/>
                </a:solidFill>
                <a:latin typeface="Open Sans"/>
                <a:cs typeface="Open Sans"/>
              </a:rPr>
              <a:t>framgå</a:t>
            </a:r>
            <a:r>
              <a:rPr lang="nb-NO" sz="1000" spc="-20" dirty="0">
                <a:solidFill>
                  <a:srgbClr val="FFFFFF"/>
                </a:solidFill>
                <a:latin typeface="Open Sans"/>
                <a:cs typeface="Open Sans"/>
              </a:rPr>
              <a:t> </a:t>
            </a:r>
            <a:r>
              <a:rPr lang="nb-NO" sz="1000" dirty="0">
                <a:solidFill>
                  <a:srgbClr val="FFFFFF"/>
                </a:solidFill>
                <a:latin typeface="Open Sans"/>
                <a:cs typeface="Open Sans"/>
              </a:rPr>
              <a:t>overfor</a:t>
            </a:r>
            <a:r>
              <a:rPr lang="nb-NO" sz="1000" spc="-15" dirty="0">
                <a:solidFill>
                  <a:srgbClr val="FFFFFF"/>
                </a:solidFill>
                <a:latin typeface="Open Sans"/>
                <a:cs typeface="Open Sans"/>
              </a:rPr>
              <a:t> </a:t>
            </a:r>
            <a:r>
              <a:rPr lang="nb-NO" sz="1000" spc="-10" dirty="0">
                <a:solidFill>
                  <a:srgbClr val="FFFFFF"/>
                </a:solidFill>
                <a:latin typeface="Open Sans"/>
                <a:cs typeface="Open Sans"/>
              </a:rPr>
              <a:t>kunden.</a:t>
            </a:r>
            <a:endParaRPr lang="nb-NO" sz="1000" dirty="0">
              <a:latin typeface="Open Sans"/>
              <a:cs typeface="Open Sans"/>
            </a:endParaRPr>
          </a:p>
        </p:txBody>
      </p:sp>
      <p:sp>
        <p:nvSpPr>
          <p:cNvPr id="32" name="object 29">
            <a:extLst>
              <a:ext uri="{FF2B5EF4-FFF2-40B4-BE49-F238E27FC236}">
                <a16:creationId xmlns:a16="http://schemas.microsoft.com/office/drawing/2014/main" id="{14DF1639-0FB7-61CC-CCB8-D39023D4F5AF}"/>
              </a:ext>
            </a:extLst>
          </p:cNvPr>
          <p:cNvSpPr txBox="1"/>
          <p:nvPr/>
        </p:nvSpPr>
        <p:spPr>
          <a:xfrm>
            <a:off x="4489252" y="3579192"/>
            <a:ext cx="134620" cy="254000"/>
          </a:xfrm>
          <a:prstGeom prst="rect">
            <a:avLst/>
          </a:prstGeom>
        </p:spPr>
        <p:txBody>
          <a:bodyPr vert="horz" wrap="square" lIns="0" tIns="12700" rIns="0" bIns="0" rtlCol="0">
            <a:spAutoFit/>
          </a:bodyPr>
          <a:lstStyle/>
          <a:p>
            <a:pPr marL="12700">
              <a:lnSpc>
                <a:spcPct val="100000"/>
              </a:lnSpc>
              <a:spcBef>
                <a:spcPts val="100"/>
              </a:spcBef>
            </a:pPr>
            <a:r>
              <a:rPr sz="1500" b="1" dirty="0">
                <a:solidFill>
                  <a:srgbClr val="FFFFFF"/>
                </a:solidFill>
                <a:latin typeface="Open Sans ExtraBold"/>
                <a:cs typeface="Open Sans ExtraBold"/>
              </a:rPr>
              <a:t>3</a:t>
            </a:r>
            <a:endParaRPr sz="1500" dirty="0">
              <a:latin typeface="Open Sans"/>
              <a:cs typeface="Open Sans"/>
            </a:endParaRPr>
          </a:p>
        </p:txBody>
      </p:sp>
      <p:sp>
        <p:nvSpPr>
          <p:cNvPr id="33" name="object 31">
            <a:extLst>
              <a:ext uri="{FF2B5EF4-FFF2-40B4-BE49-F238E27FC236}">
                <a16:creationId xmlns:a16="http://schemas.microsoft.com/office/drawing/2014/main" id="{272BE5B8-0A28-C058-0B68-7A7496475B8B}"/>
              </a:ext>
            </a:extLst>
          </p:cNvPr>
          <p:cNvSpPr txBox="1"/>
          <p:nvPr/>
        </p:nvSpPr>
        <p:spPr>
          <a:xfrm>
            <a:off x="4478452" y="4399422"/>
            <a:ext cx="134620" cy="254000"/>
          </a:xfrm>
          <a:prstGeom prst="rect">
            <a:avLst/>
          </a:prstGeom>
        </p:spPr>
        <p:txBody>
          <a:bodyPr vert="horz" wrap="square" lIns="0" tIns="12700" rIns="0" bIns="0" rtlCol="0">
            <a:spAutoFit/>
          </a:bodyPr>
          <a:lstStyle/>
          <a:p>
            <a:pPr marL="12700">
              <a:lnSpc>
                <a:spcPct val="100000"/>
              </a:lnSpc>
              <a:spcBef>
                <a:spcPts val="100"/>
              </a:spcBef>
            </a:pPr>
            <a:r>
              <a:rPr sz="1500" b="1" dirty="0">
                <a:solidFill>
                  <a:srgbClr val="FFFFFF"/>
                </a:solidFill>
                <a:latin typeface="Open Sans ExtraBold"/>
                <a:cs typeface="Open Sans ExtraBold"/>
              </a:rPr>
              <a:t>4</a:t>
            </a:r>
            <a:endParaRPr sz="1500" dirty="0">
              <a:latin typeface="Open Sans"/>
              <a:cs typeface="Open Sans"/>
            </a:endParaRPr>
          </a:p>
        </p:txBody>
      </p:sp>
      <p:sp>
        <p:nvSpPr>
          <p:cNvPr id="34" name="object 33">
            <a:extLst>
              <a:ext uri="{FF2B5EF4-FFF2-40B4-BE49-F238E27FC236}">
                <a16:creationId xmlns:a16="http://schemas.microsoft.com/office/drawing/2014/main" id="{2C6A86A3-173B-5421-DBC3-926462C1C873}"/>
              </a:ext>
            </a:extLst>
          </p:cNvPr>
          <p:cNvSpPr txBox="1"/>
          <p:nvPr/>
        </p:nvSpPr>
        <p:spPr>
          <a:xfrm>
            <a:off x="4489252" y="5315901"/>
            <a:ext cx="2640330" cy="508000"/>
          </a:xfrm>
          <a:prstGeom prst="rect">
            <a:avLst/>
          </a:prstGeom>
        </p:spPr>
        <p:txBody>
          <a:bodyPr vert="horz" wrap="square" lIns="0" tIns="12700" rIns="0" bIns="0" rtlCol="0">
            <a:spAutoFit/>
          </a:bodyPr>
          <a:lstStyle/>
          <a:p>
            <a:pPr marL="334010">
              <a:lnSpc>
                <a:spcPts val="1000"/>
              </a:lnSpc>
              <a:spcBef>
                <a:spcPts val="100"/>
              </a:spcBef>
            </a:pPr>
            <a:r>
              <a:rPr lang="nb-NO" sz="1000" b="1" spc="-10" dirty="0">
                <a:solidFill>
                  <a:srgbClr val="9195C1"/>
                </a:solidFill>
                <a:latin typeface="Open Sans ExtraBold" pitchFamily="2" charset="0"/>
                <a:ea typeface="Open Sans ExtraBold" pitchFamily="2" charset="0"/>
                <a:cs typeface="Open Sans ExtraBold" pitchFamily="2" charset="0"/>
              </a:rPr>
              <a:t>INFORMASJON</a:t>
            </a:r>
            <a:endParaRPr lang="nb-NO" sz="1000" b="1" dirty="0">
              <a:latin typeface="Open Sans ExtraBold" pitchFamily="2" charset="0"/>
              <a:ea typeface="Open Sans ExtraBold" pitchFamily="2" charset="0"/>
              <a:cs typeface="Open Sans ExtraBold" pitchFamily="2" charset="0"/>
            </a:endParaRPr>
          </a:p>
          <a:p>
            <a:pPr marL="12700">
              <a:lnSpc>
                <a:spcPts val="1600"/>
              </a:lnSpc>
              <a:tabLst>
                <a:tab pos="334010" algn="l"/>
              </a:tabLst>
            </a:pPr>
            <a:r>
              <a:rPr lang="nb-NO" sz="2250" b="1" spc="-75" baseline="1851" dirty="0">
                <a:solidFill>
                  <a:srgbClr val="FFFFFF"/>
                </a:solidFill>
                <a:latin typeface="Open Sans ExtraBold"/>
                <a:cs typeface="Open Sans ExtraBold"/>
              </a:rPr>
              <a:t>5</a:t>
            </a:r>
            <a:r>
              <a:rPr lang="nb-NO" sz="2250" b="1" baseline="1851" dirty="0">
                <a:solidFill>
                  <a:srgbClr val="FFFFFF"/>
                </a:solidFill>
                <a:latin typeface="Open Sans ExtraBold"/>
                <a:cs typeface="Open Sans ExtraBold"/>
              </a:rPr>
              <a:t>	</a:t>
            </a:r>
            <a:r>
              <a:rPr lang="nb-NO" sz="1000" spc="-10" dirty="0">
                <a:solidFill>
                  <a:srgbClr val="FFFFFF"/>
                </a:solidFill>
                <a:latin typeface="Open Sans"/>
                <a:cs typeface="Open Sans"/>
              </a:rPr>
              <a:t>Informasjonen</a:t>
            </a:r>
            <a:r>
              <a:rPr lang="nb-NO" sz="1000" dirty="0">
                <a:solidFill>
                  <a:srgbClr val="FFFFFF"/>
                </a:solidFill>
                <a:latin typeface="Open Sans"/>
                <a:cs typeface="Open Sans"/>
              </a:rPr>
              <a:t> til</a:t>
            </a:r>
            <a:r>
              <a:rPr lang="nb-NO" sz="1000" spc="5" dirty="0">
                <a:solidFill>
                  <a:srgbClr val="FFFFFF"/>
                </a:solidFill>
                <a:latin typeface="Open Sans"/>
                <a:cs typeface="Open Sans"/>
              </a:rPr>
              <a:t> </a:t>
            </a:r>
            <a:r>
              <a:rPr lang="nb-NO" sz="1000" dirty="0">
                <a:solidFill>
                  <a:srgbClr val="FFFFFF"/>
                </a:solidFill>
                <a:latin typeface="Open Sans"/>
                <a:cs typeface="Open Sans"/>
              </a:rPr>
              <a:t>kunden</a:t>
            </a:r>
            <a:r>
              <a:rPr lang="nb-NO" sz="1000" spc="5" dirty="0">
                <a:solidFill>
                  <a:srgbClr val="FFFFFF"/>
                </a:solidFill>
                <a:latin typeface="Open Sans"/>
                <a:cs typeface="Open Sans"/>
              </a:rPr>
              <a:t> </a:t>
            </a:r>
            <a:r>
              <a:rPr lang="nb-NO" sz="1000" dirty="0">
                <a:solidFill>
                  <a:srgbClr val="FFFFFF"/>
                </a:solidFill>
                <a:latin typeface="Open Sans"/>
                <a:cs typeface="Open Sans"/>
              </a:rPr>
              <a:t>skal</a:t>
            </a:r>
            <a:r>
              <a:rPr lang="nb-NO" sz="1000" spc="10" dirty="0">
                <a:solidFill>
                  <a:srgbClr val="FFFFFF"/>
                </a:solidFill>
                <a:latin typeface="Open Sans"/>
                <a:cs typeface="Open Sans"/>
              </a:rPr>
              <a:t> </a:t>
            </a:r>
            <a:r>
              <a:rPr lang="nb-NO" sz="1000" spc="-20" dirty="0">
                <a:solidFill>
                  <a:srgbClr val="FFFFFF"/>
                </a:solidFill>
                <a:latin typeface="Open Sans"/>
                <a:cs typeface="Open Sans"/>
              </a:rPr>
              <a:t>være</a:t>
            </a:r>
            <a:endParaRPr lang="nb-NO" sz="1000" dirty="0">
              <a:latin typeface="Open Sans"/>
              <a:cs typeface="Open Sans"/>
            </a:endParaRPr>
          </a:p>
          <a:p>
            <a:pPr marL="334010">
              <a:lnSpc>
                <a:spcPct val="100000"/>
              </a:lnSpc>
            </a:pPr>
            <a:r>
              <a:rPr lang="nb-NO" sz="1000" dirty="0">
                <a:solidFill>
                  <a:srgbClr val="FFFFFF"/>
                </a:solidFill>
                <a:latin typeface="Open Sans"/>
                <a:cs typeface="Open Sans"/>
              </a:rPr>
              <a:t>korrekt,</a:t>
            </a:r>
            <a:r>
              <a:rPr lang="nb-NO" sz="1000" spc="-20" dirty="0">
                <a:solidFill>
                  <a:srgbClr val="FFFFFF"/>
                </a:solidFill>
                <a:latin typeface="Open Sans"/>
                <a:cs typeface="Open Sans"/>
              </a:rPr>
              <a:t> </a:t>
            </a:r>
            <a:r>
              <a:rPr lang="nb-NO" sz="1000" dirty="0">
                <a:solidFill>
                  <a:srgbClr val="FFFFFF"/>
                </a:solidFill>
                <a:latin typeface="Open Sans"/>
                <a:cs typeface="Open Sans"/>
              </a:rPr>
              <a:t>fullstendig</a:t>
            </a:r>
            <a:r>
              <a:rPr lang="nb-NO" sz="1000" spc="-25" dirty="0">
                <a:solidFill>
                  <a:srgbClr val="FFFFFF"/>
                </a:solidFill>
                <a:latin typeface="Open Sans"/>
                <a:cs typeface="Open Sans"/>
              </a:rPr>
              <a:t> </a:t>
            </a:r>
            <a:r>
              <a:rPr lang="nb-NO" sz="1000" dirty="0">
                <a:solidFill>
                  <a:srgbClr val="FFFFFF"/>
                </a:solidFill>
                <a:latin typeface="Open Sans"/>
                <a:cs typeface="Open Sans"/>
              </a:rPr>
              <a:t>og</a:t>
            </a:r>
            <a:r>
              <a:rPr lang="nb-NO" sz="1000" spc="-20" dirty="0">
                <a:solidFill>
                  <a:srgbClr val="FFFFFF"/>
                </a:solidFill>
                <a:latin typeface="Open Sans"/>
                <a:cs typeface="Open Sans"/>
              </a:rPr>
              <a:t> </a:t>
            </a:r>
            <a:r>
              <a:rPr lang="nb-NO" sz="1000" dirty="0">
                <a:solidFill>
                  <a:srgbClr val="FFFFFF"/>
                </a:solidFill>
                <a:latin typeface="Open Sans"/>
                <a:cs typeface="Open Sans"/>
              </a:rPr>
              <a:t>ikke</a:t>
            </a:r>
            <a:r>
              <a:rPr lang="nb-NO" sz="1000" spc="-20" dirty="0">
                <a:solidFill>
                  <a:srgbClr val="FFFFFF"/>
                </a:solidFill>
                <a:latin typeface="Open Sans"/>
                <a:cs typeface="Open Sans"/>
              </a:rPr>
              <a:t> </a:t>
            </a:r>
            <a:r>
              <a:rPr lang="nb-NO" sz="1000" spc="-10" dirty="0">
                <a:solidFill>
                  <a:srgbClr val="FFFFFF"/>
                </a:solidFill>
                <a:latin typeface="Open Sans"/>
                <a:cs typeface="Open Sans"/>
              </a:rPr>
              <a:t>misvisende.</a:t>
            </a:r>
            <a:endParaRPr lang="nb-NO" sz="1000" dirty="0">
              <a:latin typeface="Open Sans"/>
              <a:cs typeface="Open Sans"/>
            </a:endParaRPr>
          </a:p>
        </p:txBody>
      </p:sp>
    </p:spTree>
    <p:extLst>
      <p:ext uri="{BB962C8B-B14F-4D97-AF65-F5344CB8AC3E}">
        <p14:creationId xmlns:p14="http://schemas.microsoft.com/office/powerpoint/2010/main" val="2520004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7" name="Group 146">
            <a:extLst>
              <a:ext uri="{FF2B5EF4-FFF2-40B4-BE49-F238E27FC236}">
                <a16:creationId xmlns:a16="http://schemas.microsoft.com/office/drawing/2014/main" id="{F5BA971F-D6EA-09ED-9C08-02637C3D43D1}"/>
              </a:ext>
            </a:extLst>
          </p:cNvPr>
          <p:cNvGrpSpPr/>
          <p:nvPr/>
        </p:nvGrpSpPr>
        <p:grpSpPr>
          <a:xfrm>
            <a:off x="875048" y="1531945"/>
            <a:ext cx="1734185" cy="2009796"/>
            <a:chOff x="875048" y="1531945"/>
            <a:chExt cx="1734185" cy="2009796"/>
          </a:xfrm>
        </p:grpSpPr>
        <p:sp>
          <p:nvSpPr>
            <p:cNvPr id="8" name="object 4">
              <a:extLst>
                <a:ext uri="{FF2B5EF4-FFF2-40B4-BE49-F238E27FC236}">
                  <a16:creationId xmlns:a16="http://schemas.microsoft.com/office/drawing/2014/main" id="{369C9227-1867-6650-BAA5-7DC78FD82980}"/>
                </a:ext>
              </a:extLst>
            </p:cNvPr>
            <p:cNvSpPr/>
            <p:nvPr/>
          </p:nvSpPr>
          <p:spPr>
            <a:xfrm>
              <a:off x="880436" y="1531945"/>
              <a:ext cx="1723389" cy="1891664"/>
            </a:xfrm>
            <a:custGeom>
              <a:avLst/>
              <a:gdLst/>
              <a:ahLst/>
              <a:cxnLst/>
              <a:rect l="l" t="t" r="r" b="b"/>
              <a:pathLst>
                <a:path w="1723389" h="1891664">
                  <a:moveTo>
                    <a:pt x="0" y="0"/>
                  </a:moveTo>
                  <a:lnTo>
                    <a:pt x="0" y="408559"/>
                  </a:lnTo>
                  <a:lnTo>
                    <a:pt x="0" y="1891588"/>
                  </a:lnTo>
                  <a:lnTo>
                    <a:pt x="1722996" y="1891588"/>
                  </a:lnTo>
                  <a:lnTo>
                    <a:pt x="1722996" y="0"/>
                  </a:lnTo>
                  <a:lnTo>
                    <a:pt x="0" y="0"/>
                  </a:lnTo>
                  <a:close/>
                </a:path>
              </a:pathLst>
            </a:custGeom>
            <a:ln w="10782">
              <a:solidFill>
                <a:srgbClr val="FFFFFF"/>
              </a:solidFill>
            </a:ln>
          </p:spPr>
          <p:txBody>
            <a:bodyPr wrap="square" lIns="0" tIns="0" rIns="0" bIns="0" rtlCol="0"/>
            <a:lstStyle/>
            <a:p>
              <a:endParaRPr lang="nb-NO" dirty="0"/>
            </a:p>
          </p:txBody>
        </p:sp>
        <p:grpSp>
          <p:nvGrpSpPr>
            <p:cNvPr id="50" name="object 46">
              <a:extLst>
                <a:ext uri="{FF2B5EF4-FFF2-40B4-BE49-F238E27FC236}">
                  <a16:creationId xmlns:a16="http://schemas.microsoft.com/office/drawing/2014/main" id="{8AA2271F-DDF4-4B43-7D4D-D0957D271555}"/>
                </a:ext>
              </a:extLst>
            </p:cNvPr>
            <p:cNvGrpSpPr/>
            <p:nvPr/>
          </p:nvGrpSpPr>
          <p:grpSpPr>
            <a:xfrm>
              <a:off x="875048" y="1977040"/>
              <a:ext cx="1734185" cy="1378224"/>
              <a:chOff x="720003" y="1992977"/>
              <a:chExt cx="1734185" cy="1378224"/>
            </a:xfrm>
          </p:grpSpPr>
          <p:sp>
            <p:nvSpPr>
              <p:cNvPr id="51" name="object 47">
                <a:extLst>
                  <a:ext uri="{FF2B5EF4-FFF2-40B4-BE49-F238E27FC236}">
                    <a16:creationId xmlns:a16="http://schemas.microsoft.com/office/drawing/2014/main" id="{9909D22B-5992-D0A0-6F55-F0BEB5A044B6}"/>
                  </a:ext>
                </a:extLst>
              </p:cNvPr>
              <p:cNvSpPr/>
              <p:nvPr/>
            </p:nvSpPr>
            <p:spPr>
              <a:xfrm>
                <a:off x="720003" y="1992977"/>
                <a:ext cx="1734185" cy="0"/>
              </a:xfrm>
              <a:custGeom>
                <a:avLst/>
                <a:gdLst/>
                <a:ahLst/>
                <a:cxnLst/>
                <a:rect l="l" t="t" r="r" b="b"/>
                <a:pathLst>
                  <a:path w="1734185">
                    <a:moveTo>
                      <a:pt x="1733778" y="0"/>
                    </a:moveTo>
                    <a:lnTo>
                      <a:pt x="0" y="0"/>
                    </a:lnTo>
                  </a:path>
                </a:pathLst>
              </a:custGeom>
              <a:ln w="10782">
                <a:solidFill>
                  <a:srgbClr val="FFFFFF"/>
                </a:solidFill>
              </a:ln>
            </p:spPr>
            <p:txBody>
              <a:bodyPr wrap="square" lIns="0" tIns="0" rIns="0" bIns="0" rtlCol="0"/>
              <a:lstStyle/>
              <a:p>
                <a:endParaRPr lang="nb-NO" dirty="0"/>
              </a:p>
            </p:txBody>
          </p:sp>
          <p:pic>
            <p:nvPicPr>
              <p:cNvPr id="52" name="object 48">
                <a:extLst>
                  <a:ext uri="{FF2B5EF4-FFF2-40B4-BE49-F238E27FC236}">
                    <a16:creationId xmlns:a16="http://schemas.microsoft.com/office/drawing/2014/main" id="{39BE16DB-54C0-59FE-0E8B-12F6EF302FD6}"/>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2314" y="2067648"/>
                <a:ext cx="1590687" cy="1303553"/>
              </a:xfrm>
              <a:prstGeom prst="rect">
                <a:avLst/>
              </a:prstGeom>
            </p:spPr>
          </p:pic>
        </p:grpSp>
        <p:sp>
          <p:nvSpPr>
            <p:cNvPr id="77" name="object 82">
              <a:extLst>
                <a:ext uri="{FF2B5EF4-FFF2-40B4-BE49-F238E27FC236}">
                  <a16:creationId xmlns:a16="http://schemas.microsoft.com/office/drawing/2014/main" id="{1F608D22-70B0-0DBB-3C9B-9F9440A9D41D}"/>
                </a:ext>
              </a:extLst>
            </p:cNvPr>
            <p:cNvSpPr txBox="1"/>
            <p:nvPr/>
          </p:nvSpPr>
          <p:spPr>
            <a:xfrm>
              <a:off x="1540136" y="1710429"/>
              <a:ext cx="411480" cy="166712"/>
            </a:xfrm>
            <a:prstGeom prst="rect">
              <a:avLst/>
            </a:prstGeom>
          </p:spPr>
          <p:txBody>
            <a:bodyPr vert="horz" wrap="square" lIns="0" tIns="12700" rIns="0" bIns="0" rtlCol="0">
              <a:spAutoFit/>
            </a:bodyPr>
            <a:lstStyle/>
            <a:p>
              <a:pPr marL="12700">
                <a:lnSpc>
                  <a:spcPct val="100000"/>
                </a:lnSpc>
                <a:spcBef>
                  <a:spcPts val="100"/>
                </a:spcBef>
              </a:pPr>
              <a:r>
                <a:rPr lang="nb-NO" sz="1000" b="1" spc="-10" dirty="0">
                  <a:solidFill>
                    <a:srgbClr val="241E54"/>
                  </a:solidFill>
                  <a:latin typeface="Titillium Web"/>
                  <a:cs typeface="Titillium Web"/>
                </a:rPr>
                <a:t>Formål</a:t>
              </a:r>
              <a:endParaRPr lang="nb-NO" sz="1000" dirty="0">
                <a:latin typeface="Titillium Web"/>
                <a:cs typeface="Titillium Web"/>
              </a:endParaRPr>
            </a:p>
          </p:txBody>
        </p:sp>
        <p:grpSp>
          <p:nvGrpSpPr>
            <p:cNvPr id="87" name="Group 86">
              <a:extLst>
                <a:ext uri="{FF2B5EF4-FFF2-40B4-BE49-F238E27FC236}">
                  <a16:creationId xmlns:a16="http://schemas.microsoft.com/office/drawing/2014/main" id="{53BB3DC9-6477-DB1B-1BC0-D668A4561C83}"/>
                </a:ext>
              </a:extLst>
            </p:cNvPr>
            <p:cNvGrpSpPr/>
            <p:nvPr/>
          </p:nvGrpSpPr>
          <p:grpSpPr>
            <a:xfrm>
              <a:off x="1303293" y="3290375"/>
              <a:ext cx="815600" cy="251366"/>
              <a:chOff x="1035123" y="3306312"/>
              <a:chExt cx="815600" cy="251366"/>
            </a:xfrm>
          </p:grpSpPr>
          <p:grpSp>
            <p:nvGrpSpPr>
              <p:cNvPr id="88" name="Group 87">
                <a:extLst>
                  <a:ext uri="{FF2B5EF4-FFF2-40B4-BE49-F238E27FC236}">
                    <a16:creationId xmlns:a16="http://schemas.microsoft.com/office/drawing/2014/main" id="{6FA15ED1-784A-14CF-CF7C-490712C58988}"/>
                  </a:ext>
                </a:extLst>
              </p:cNvPr>
              <p:cNvGrpSpPr/>
              <p:nvPr/>
            </p:nvGrpSpPr>
            <p:grpSpPr>
              <a:xfrm>
                <a:off x="1035123" y="3306312"/>
                <a:ext cx="815600" cy="251366"/>
                <a:chOff x="1840854" y="3681860"/>
                <a:chExt cx="815600" cy="251366"/>
              </a:xfrm>
            </p:grpSpPr>
            <p:sp>
              <p:nvSpPr>
                <p:cNvPr id="90" name="Rectangle 89">
                  <a:extLst>
                    <a:ext uri="{FF2B5EF4-FFF2-40B4-BE49-F238E27FC236}">
                      <a16:creationId xmlns:a16="http://schemas.microsoft.com/office/drawing/2014/main" id="{C47377CB-B541-B56C-83E8-CE02154ACB21}"/>
                    </a:ext>
                  </a:extLst>
                </p:cNvPr>
                <p:cNvSpPr/>
                <p:nvPr/>
              </p:nvSpPr>
              <p:spPr>
                <a:xfrm>
                  <a:off x="1970008" y="3681860"/>
                  <a:ext cx="557292" cy="251366"/>
                </a:xfrm>
                <a:prstGeom prst="rect">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b-NO" dirty="0"/>
                </a:p>
              </p:txBody>
            </p:sp>
            <p:sp>
              <p:nvSpPr>
                <p:cNvPr id="91" name="Oval 90">
                  <a:extLst>
                    <a:ext uri="{FF2B5EF4-FFF2-40B4-BE49-F238E27FC236}">
                      <a16:creationId xmlns:a16="http://schemas.microsoft.com/office/drawing/2014/main" id="{7ADB2C87-F0E5-E17F-783B-4EDED8F08865}"/>
                    </a:ext>
                  </a:extLst>
                </p:cNvPr>
                <p:cNvSpPr/>
                <p:nvPr/>
              </p:nvSpPr>
              <p:spPr>
                <a:xfrm>
                  <a:off x="1840854"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b-NO" dirty="0"/>
                </a:p>
              </p:txBody>
            </p:sp>
            <p:sp>
              <p:nvSpPr>
                <p:cNvPr id="92" name="Oval 91">
                  <a:extLst>
                    <a:ext uri="{FF2B5EF4-FFF2-40B4-BE49-F238E27FC236}">
                      <a16:creationId xmlns:a16="http://schemas.microsoft.com/office/drawing/2014/main" id="{F160D07E-F151-D0F1-ED17-22A8FF94577E}"/>
                    </a:ext>
                  </a:extLst>
                </p:cNvPr>
                <p:cNvSpPr/>
                <p:nvPr/>
              </p:nvSpPr>
              <p:spPr>
                <a:xfrm>
                  <a:off x="2405089"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b-NO" dirty="0"/>
                </a:p>
              </p:txBody>
            </p:sp>
          </p:grpSp>
          <p:sp>
            <p:nvSpPr>
              <p:cNvPr id="89" name="object 7">
                <a:hlinkClick r:id="rId4"/>
                <a:extLst>
                  <a:ext uri="{FF2B5EF4-FFF2-40B4-BE49-F238E27FC236}">
                    <a16:creationId xmlns:a16="http://schemas.microsoft.com/office/drawing/2014/main" id="{1FA7614D-EBA0-D333-38A2-E0F8624D258F}"/>
                  </a:ext>
                </a:extLst>
              </p:cNvPr>
              <p:cNvSpPr txBox="1"/>
              <p:nvPr/>
            </p:nvSpPr>
            <p:spPr>
              <a:xfrm>
                <a:off x="1035123" y="3310532"/>
                <a:ext cx="815600" cy="186590"/>
              </a:xfrm>
              <a:prstGeom prst="rect">
                <a:avLst/>
              </a:prstGeom>
              <a:noFill/>
            </p:spPr>
            <p:txBody>
              <a:bodyPr vert="horz" wrap="square" lIns="0" tIns="47625" rIns="0" bIns="0" rtlCol="0">
                <a:spAutoFit/>
              </a:bodyPr>
              <a:lstStyle/>
              <a:p>
                <a:pPr algn="ctr">
                  <a:lnSpc>
                    <a:spcPct val="100000"/>
                  </a:lnSpc>
                  <a:spcBef>
                    <a:spcPts val="375"/>
                  </a:spcBef>
                </a:pPr>
                <a:r>
                  <a:rPr lang="nb-NO" sz="900" b="1" dirty="0">
                    <a:solidFill>
                      <a:srgbClr val="FFFFFF"/>
                    </a:solidFill>
                    <a:latin typeface="Open Sans ExtraBold" pitchFamily="2" charset="0"/>
                    <a:ea typeface="Open Sans ExtraBold" pitchFamily="2" charset="0"/>
                    <a:cs typeface="Open Sans ExtraBold" pitchFamily="2" charset="0"/>
                  </a:rPr>
                  <a:t>Se filmen</a:t>
                </a:r>
                <a:endParaRPr lang="nb-NO" sz="900" b="1" dirty="0">
                  <a:latin typeface="Open Sans ExtraBold" pitchFamily="2" charset="0"/>
                  <a:ea typeface="Open Sans ExtraBold" pitchFamily="2" charset="0"/>
                  <a:cs typeface="Open Sans ExtraBold" pitchFamily="2" charset="0"/>
                </a:endParaRPr>
              </a:p>
            </p:txBody>
          </p:sp>
        </p:grpSp>
      </p:grpSp>
      <p:sp>
        <p:nvSpPr>
          <p:cNvPr id="4" name="Oval 3">
            <a:extLst>
              <a:ext uri="{FF2B5EF4-FFF2-40B4-BE49-F238E27FC236}">
                <a16:creationId xmlns:a16="http://schemas.microsoft.com/office/drawing/2014/main" id="{673A139D-BEA8-A633-FA13-BAEC53E44BE8}"/>
              </a:ext>
            </a:extLst>
          </p:cNvPr>
          <p:cNvSpPr/>
          <p:nvPr/>
        </p:nvSpPr>
        <p:spPr>
          <a:xfrm>
            <a:off x="1563043" y="1362300"/>
            <a:ext cx="335259" cy="335259"/>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O" sz="1100" b="1">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 name="Footer Placeholder 1">
            <a:extLst>
              <a:ext uri="{FF2B5EF4-FFF2-40B4-BE49-F238E27FC236}">
                <a16:creationId xmlns:a16="http://schemas.microsoft.com/office/drawing/2014/main" id="{A82208CB-759B-1E5E-68FF-221A161D0B9C}"/>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A612656E-320A-A88B-C086-F60D71034284}"/>
              </a:ext>
            </a:extLst>
          </p:cNvPr>
          <p:cNvSpPr>
            <a:spLocks noGrp="1"/>
          </p:cNvSpPr>
          <p:nvPr>
            <p:ph type="sldNum" sz="quarter" idx="12"/>
          </p:nvPr>
        </p:nvSpPr>
        <p:spPr/>
        <p:txBody>
          <a:bodyPr/>
          <a:lstStyle/>
          <a:p>
            <a:fld id="{1FACAE68-2C15-43EA-AAC8-8A98AD9E38DC}" type="slidenum">
              <a:rPr lang="nb-NO" smtClean="0"/>
              <a:t>23</a:t>
            </a:fld>
            <a:endParaRPr lang="nb-NO" dirty="0"/>
          </a:p>
        </p:txBody>
      </p:sp>
      <p:sp>
        <p:nvSpPr>
          <p:cNvPr id="6" name="object 2">
            <a:extLst>
              <a:ext uri="{FF2B5EF4-FFF2-40B4-BE49-F238E27FC236}">
                <a16:creationId xmlns:a16="http://schemas.microsoft.com/office/drawing/2014/main" id="{405984BF-CACC-F727-64AB-36848B7BCD95}"/>
              </a:ext>
            </a:extLst>
          </p:cNvPr>
          <p:cNvSpPr txBox="1">
            <a:spLocks noGrp="1"/>
          </p:cNvSpPr>
          <p:nvPr>
            <p:ph type="title"/>
          </p:nvPr>
        </p:nvSpPr>
        <p:spPr>
          <a:xfrm>
            <a:off x="3418840" y="521105"/>
            <a:ext cx="5354320" cy="421640"/>
          </a:xfrm>
          <a:prstGeom prst="rect">
            <a:avLst/>
          </a:prstGeom>
        </p:spPr>
        <p:txBody>
          <a:bodyPr vert="horz" wrap="square" lIns="0" tIns="12700" rIns="0" bIns="0" rtlCol="0">
            <a:spAutoFit/>
          </a:bodyPr>
          <a:lstStyle/>
          <a:p>
            <a:pPr marL="12700">
              <a:lnSpc>
                <a:spcPct val="100000"/>
              </a:lnSpc>
              <a:spcBef>
                <a:spcPts val="100"/>
              </a:spcBef>
            </a:pPr>
            <a:r>
              <a:rPr lang="nb-NO" sz="2600" noProof="0" dirty="0"/>
              <a:t>Korte</a:t>
            </a:r>
            <a:r>
              <a:rPr lang="nb-NO" sz="2600" spc="-15" noProof="0" dirty="0"/>
              <a:t> </a:t>
            </a:r>
            <a:r>
              <a:rPr lang="nb-NO" sz="2600" noProof="0" dirty="0"/>
              <a:t>animasjonsfilmer</a:t>
            </a:r>
            <a:r>
              <a:rPr lang="nb-NO" sz="2600" spc="-10" noProof="0" dirty="0"/>
              <a:t> </a:t>
            </a:r>
            <a:r>
              <a:rPr lang="nb-NO" sz="2600" noProof="0" dirty="0"/>
              <a:t>om</a:t>
            </a:r>
            <a:r>
              <a:rPr lang="nb-NO" sz="2600" spc="-10" noProof="0" dirty="0"/>
              <a:t> </a:t>
            </a:r>
            <a:r>
              <a:rPr lang="nb-NO" sz="2600" noProof="0" dirty="0">
                <a:solidFill>
                  <a:srgbClr val="007D84"/>
                </a:solidFill>
              </a:rPr>
              <a:t>God</a:t>
            </a:r>
            <a:r>
              <a:rPr lang="nb-NO" sz="2600" spc="-10" noProof="0" dirty="0">
                <a:solidFill>
                  <a:srgbClr val="007D84"/>
                </a:solidFill>
              </a:rPr>
              <a:t> skikk</a:t>
            </a:r>
            <a:endParaRPr lang="nb-NO" sz="2600" noProof="0" dirty="0"/>
          </a:p>
        </p:txBody>
      </p:sp>
      <p:sp>
        <p:nvSpPr>
          <p:cNvPr id="11" name="object 7">
            <a:extLst>
              <a:ext uri="{FF2B5EF4-FFF2-40B4-BE49-F238E27FC236}">
                <a16:creationId xmlns:a16="http://schemas.microsoft.com/office/drawing/2014/main" id="{44896D86-CFF0-68B7-9BB6-6295238D23D0}"/>
              </a:ext>
            </a:extLst>
          </p:cNvPr>
          <p:cNvSpPr/>
          <p:nvPr/>
        </p:nvSpPr>
        <p:spPr>
          <a:xfrm>
            <a:off x="865297" y="3864465"/>
            <a:ext cx="1723389" cy="1892300"/>
          </a:xfrm>
          <a:custGeom>
            <a:avLst/>
            <a:gdLst/>
            <a:ahLst/>
            <a:cxnLst/>
            <a:rect l="l" t="t" r="r" b="b"/>
            <a:pathLst>
              <a:path w="1723389" h="1892300">
                <a:moveTo>
                  <a:pt x="0" y="0"/>
                </a:moveTo>
                <a:lnTo>
                  <a:pt x="0" y="408711"/>
                </a:lnTo>
                <a:lnTo>
                  <a:pt x="0" y="1892261"/>
                </a:lnTo>
                <a:lnTo>
                  <a:pt x="1722996" y="1892261"/>
                </a:lnTo>
                <a:lnTo>
                  <a:pt x="1722996" y="0"/>
                </a:lnTo>
                <a:lnTo>
                  <a:pt x="0" y="0"/>
                </a:lnTo>
                <a:close/>
              </a:path>
            </a:pathLst>
          </a:custGeom>
          <a:ln w="10782">
            <a:solidFill>
              <a:srgbClr val="FFFFFF"/>
            </a:solidFill>
          </a:ln>
        </p:spPr>
        <p:txBody>
          <a:bodyPr wrap="square" lIns="0" tIns="0" rIns="0" bIns="0" rtlCol="0"/>
          <a:lstStyle/>
          <a:p>
            <a:endParaRPr dirty="0"/>
          </a:p>
        </p:txBody>
      </p:sp>
      <p:sp>
        <p:nvSpPr>
          <p:cNvPr id="19" name="object 15">
            <a:extLst>
              <a:ext uri="{FF2B5EF4-FFF2-40B4-BE49-F238E27FC236}">
                <a16:creationId xmlns:a16="http://schemas.microsoft.com/office/drawing/2014/main" id="{A9E31B82-93C1-576C-AFC9-7EC164A3C554}"/>
              </a:ext>
            </a:extLst>
          </p:cNvPr>
          <p:cNvSpPr/>
          <p:nvPr/>
        </p:nvSpPr>
        <p:spPr>
          <a:xfrm>
            <a:off x="3044215" y="3864463"/>
            <a:ext cx="1723389" cy="1892300"/>
          </a:xfrm>
          <a:custGeom>
            <a:avLst/>
            <a:gdLst/>
            <a:ahLst/>
            <a:cxnLst/>
            <a:rect l="l" t="t" r="r" b="b"/>
            <a:pathLst>
              <a:path w="1723389" h="1892300">
                <a:moveTo>
                  <a:pt x="0" y="1892261"/>
                </a:moveTo>
                <a:lnTo>
                  <a:pt x="1722996" y="1892261"/>
                </a:lnTo>
                <a:lnTo>
                  <a:pt x="1722996" y="0"/>
                </a:lnTo>
                <a:lnTo>
                  <a:pt x="0" y="0"/>
                </a:lnTo>
                <a:lnTo>
                  <a:pt x="0" y="1892261"/>
                </a:lnTo>
                <a:close/>
              </a:path>
            </a:pathLst>
          </a:custGeom>
          <a:ln w="10782">
            <a:solidFill>
              <a:srgbClr val="FFFFFF"/>
            </a:solidFill>
          </a:ln>
        </p:spPr>
        <p:txBody>
          <a:bodyPr wrap="square" lIns="0" tIns="0" rIns="0" bIns="0" rtlCol="0"/>
          <a:lstStyle/>
          <a:p>
            <a:endParaRPr dirty="0"/>
          </a:p>
        </p:txBody>
      </p:sp>
      <p:sp>
        <p:nvSpPr>
          <p:cNvPr id="27" name="object 23">
            <a:extLst>
              <a:ext uri="{FF2B5EF4-FFF2-40B4-BE49-F238E27FC236}">
                <a16:creationId xmlns:a16="http://schemas.microsoft.com/office/drawing/2014/main" id="{1416FFEB-8893-DF62-88E4-B34E6E1E3FD9}"/>
              </a:ext>
            </a:extLst>
          </p:cNvPr>
          <p:cNvSpPr/>
          <p:nvPr/>
        </p:nvSpPr>
        <p:spPr>
          <a:xfrm>
            <a:off x="5222135" y="3869118"/>
            <a:ext cx="1723389" cy="1892300"/>
          </a:xfrm>
          <a:custGeom>
            <a:avLst/>
            <a:gdLst/>
            <a:ahLst/>
            <a:cxnLst/>
            <a:rect l="l" t="t" r="r" b="b"/>
            <a:pathLst>
              <a:path w="1723389" h="1892300">
                <a:moveTo>
                  <a:pt x="0" y="1892261"/>
                </a:moveTo>
                <a:lnTo>
                  <a:pt x="1722996" y="1892261"/>
                </a:lnTo>
                <a:lnTo>
                  <a:pt x="1722996" y="0"/>
                </a:lnTo>
                <a:lnTo>
                  <a:pt x="0" y="0"/>
                </a:lnTo>
                <a:lnTo>
                  <a:pt x="0" y="1892261"/>
                </a:lnTo>
                <a:close/>
              </a:path>
            </a:pathLst>
          </a:custGeom>
          <a:ln w="10782">
            <a:solidFill>
              <a:srgbClr val="FFFFFF"/>
            </a:solidFill>
          </a:ln>
        </p:spPr>
        <p:txBody>
          <a:bodyPr wrap="square" lIns="0" tIns="0" rIns="0" bIns="0" rtlCol="0"/>
          <a:lstStyle/>
          <a:p>
            <a:endParaRPr dirty="0"/>
          </a:p>
        </p:txBody>
      </p:sp>
      <p:sp>
        <p:nvSpPr>
          <p:cNvPr id="35" name="object 31">
            <a:extLst>
              <a:ext uri="{FF2B5EF4-FFF2-40B4-BE49-F238E27FC236}">
                <a16:creationId xmlns:a16="http://schemas.microsoft.com/office/drawing/2014/main" id="{0D622C35-21DC-9E4A-3460-2CECBE28EDA1}"/>
              </a:ext>
            </a:extLst>
          </p:cNvPr>
          <p:cNvSpPr/>
          <p:nvPr/>
        </p:nvSpPr>
        <p:spPr>
          <a:xfrm>
            <a:off x="7401157" y="3864463"/>
            <a:ext cx="1723389" cy="1892300"/>
          </a:xfrm>
          <a:custGeom>
            <a:avLst/>
            <a:gdLst/>
            <a:ahLst/>
            <a:cxnLst/>
            <a:rect l="l" t="t" r="r" b="b"/>
            <a:pathLst>
              <a:path w="1723390" h="1892300">
                <a:moveTo>
                  <a:pt x="0" y="1892261"/>
                </a:moveTo>
                <a:lnTo>
                  <a:pt x="1722996" y="1892261"/>
                </a:lnTo>
                <a:lnTo>
                  <a:pt x="1722996" y="0"/>
                </a:lnTo>
                <a:lnTo>
                  <a:pt x="0" y="0"/>
                </a:lnTo>
                <a:lnTo>
                  <a:pt x="0" y="1892261"/>
                </a:lnTo>
                <a:close/>
              </a:path>
            </a:pathLst>
          </a:custGeom>
          <a:ln w="10782">
            <a:solidFill>
              <a:srgbClr val="FFFFFF"/>
            </a:solidFill>
          </a:ln>
        </p:spPr>
        <p:txBody>
          <a:bodyPr wrap="square" lIns="0" tIns="0" rIns="0" bIns="0" rtlCol="0"/>
          <a:lstStyle/>
          <a:p>
            <a:endParaRPr dirty="0"/>
          </a:p>
        </p:txBody>
      </p:sp>
      <p:sp>
        <p:nvSpPr>
          <p:cNvPr id="41" name="object 37">
            <a:extLst>
              <a:ext uri="{FF2B5EF4-FFF2-40B4-BE49-F238E27FC236}">
                <a16:creationId xmlns:a16="http://schemas.microsoft.com/office/drawing/2014/main" id="{76BA2CCD-EC21-BCDE-06C3-8028815F31AD}"/>
              </a:ext>
            </a:extLst>
          </p:cNvPr>
          <p:cNvSpPr/>
          <p:nvPr/>
        </p:nvSpPr>
        <p:spPr>
          <a:xfrm>
            <a:off x="9580527" y="3864463"/>
            <a:ext cx="1723389" cy="1892300"/>
          </a:xfrm>
          <a:custGeom>
            <a:avLst/>
            <a:gdLst/>
            <a:ahLst/>
            <a:cxnLst/>
            <a:rect l="l" t="t" r="r" b="b"/>
            <a:pathLst>
              <a:path w="1723390" h="1892300">
                <a:moveTo>
                  <a:pt x="0" y="1892261"/>
                </a:moveTo>
                <a:lnTo>
                  <a:pt x="1722996" y="1892261"/>
                </a:lnTo>
                <a:lnTo>
                  <a:pt x="1722996" y="0"/>
                </a:lnTo>
                <a:lnTo>
                  <a:pt x="0" y="0"/>
                </a:lnTo>
                <a:lnTo>
                  <a:pt x="0" y="1892261"/>
                </a:lnTo>
                <a:close/>
              </a:path>
            </a:pathLst>
          </a:custGeom>
          <a:ln w="10782">
            <a:solidFill>
              <a:srgbClr val="FFFFFF"/>
            </a:solidFill>
          </a:ln>
        </p:spPr>
        <p:txBody>
          <a:bodyPr wrap="square" lIns="0" tIns="0" rIns="0" bIns="0" rtlCol="0"/>
          <a:lstStyle/>
          <a:p>
            <a:endParaRPr dirty="0"/>
          </a:p>
        </p:txBody>
      </p:sp>
      <p:grpSp>
        <p:nvGrpSpPr>
          <p:cNvPr id="47" name="object 43">
            <a:extLst>
              <a:ext uri="{FF2B5EF4-FFF2-40B4-BE49-F238E27FC236}">
                <a16:creationId xmlns:a16="http://schemas.microsoft.com/office/drawing/2014/main" id="{05A9118A-D128-924E-BEFC-2F86F79D33BD}"/>
              </a:ext>
            </a:extLst>
          </p:cNvPr>
          <p:cNvGrpSpPr/>
          <p:nvPr/>
        </p:nvGrpSpPr>
        <p:grpSpPr>
          <a:xfrm>
            <a:off x="9577668" y="4304156"/>
            <a:ext cx="1734185" cy="1384935"/>
            <a:chOff x="8238221" y="4660588"/>
            <a:chExt cx="1734185" cy="1384935"/>
          </a:xfrm>
        </p:grpSpPr>
        <p:sp>
          <p:nvSpPr>
            <p:cNvPr id="48" name="object 44">
              <a:extLst>
                <a:ext uri="{FF2B5EF4-FFF2-40B4-BE49-F238E27FC236}">
                  <a16:creationId xmlns:a16="http://schemas.microsoft.com/office/drawing/2014/main" id="{5A6228D4-0045-B436-7A8B-D70ACE93E04F}"/>
                </a:ext>
              </a:extLst>
            </p:cNvPr>
            <p:cNvSpPr/>
            <p:nvPr/>
          </p:nvSpPr>
          <p:spPr>
            <a:xfrm>
              <a:off x="8238221" y="4665979"/>
              <a:ext cx="1734185" cy="0"/>
            </a:xfrm>
            <a:custGeom>
              <a:avLst/>
              <a:gdLst/>
              <a:ahLst/>
              <a:cxnLst/>
              <a:rect l="l" t="t" r="r" b="b"/>
              <a:pathLst>
                <a:path w="1734184">
                  <a:moveTo>
                    <a:pt x="1733778" y="0"/>
                  </a:moveTo>
                  <a:lnTo>
                    <a:pt x="0" y="0"/>
                  </a:lnTo>
                </a:path>
              </a:pathLst>
            </a:custGeom>
            <a:ln w="10782">
              <a:solidFill>
                <a:srgbClr val="FFFFFF"/>
              </a:solidFill>
            </a:ln>
          </p:spPr>
          <p:txBody>
            <a:bodyPr wrap="square" lIns="0" tIns="0" rIns="0" bIns="0" rtlCol="0"/>
            <a:lstStyle/>
            <a:p>
              <a:endParaRPr dirty="0"/>
            </a:p>
          </p:txBody>
        </p:sp>
        <p:pic>
          <p:nvPicPr>
            <p:cNvPr id="49" name="object 45">
              <a:extLst>
                <a:ext uri="{FF2B5EF4-FFF2-40B4-BE49-F238E27FC236}">
                  <a16:creationId xmlns:a16="http://schemas.microsoft.com/office/drawing/2014/main" id="{5095E951-FF06-33CC-B9F2-03C4563A714A}"/>
                </a:ext>
              </a:extLst>
            </p:cNvPr>
            <p:cNvPicPr/>
            <p:nvPr/>
          </p:nvPicPr>
          <p:blipFill>
            <a:blip r:embed="rId5" cstate="screen">
              <a:extLst>
                <a:ext uri="{28A0092B-C50C-407E-A947-70E740481C1C}">
                  <a14:useLocalDpi xmlns:a14="http://schemas.microsoft.com/office/drawing/2010/main"/>
                </a:ext>
              </a:extLst>
            </a:blip>
            <a:stretch>
              <a:fillRect/>
            </a:stretch>
          </p:blipFill>
          <p:spPr>
            <a:xfrm>
              <a:off x="8309762" y="4741341"/>
              <a:ext cx="1590700" cy="1303566"/>
            </a:xfrm>
            <a:prstGeom prst="rect">
              <a:avLst/>
            </a:prstGeom>
          </p:spPr>
        </p:pic>
      </p:grpSp>
      <p:grpSp>
        <p:nvGrpSpPr>
          <p:cNvPr id="53" name="object 50">
            <a:extLst>
              <a:ext uri="{FF2B5EF4-FFF2-40B4-BE49-F238E27FC236}">
                <a16:creationId xmlns:a16="http://schemas.microsoft.com/office/drawing/2014/main" id="{072504FD-89D0-18E5-2F9A-AB20C2ECBA14}"/>
              </a:ext>
            </a:extLst>
          </p:cNvPr>
          <p:cNvGrpSpPr/>
          <p:nvPr/>
        </p:nvGrpSpPr>
        <p:grpSpPr>
          <a:xfrm>
            <a:off x="859909" y="4309547"/>
            <a:ext cx="1734185" cy="1378928"/>
            <a:chOff x="720003" y="4665979"/>
            <a:chExt cx="1734185" cy="1378928"/>
          </a:xfrm>
        </p:grpSpPr>
        <p:sp>
          <p:nvSpPr>
            <p:cNvPr id="54" name="object 51">
              <a:extLst>
                <a:ext uri="{FF2B5EF4-FFF2-40B4-BE49-F238E27FC236}">
                  <a16:creationId xmlns:a16="http://schemas.microsoft.com/office/drawing/2014/main" id="{E8361EB1-9B4A-E14F-F275-22E277AACBCB}"/>
                </a:ext>
              </a:extLst>
            </p:cNvPr>
            <p:cNvSpPr/>
            <p:nvPr/>
          </p:nvSpPr>
          <p:spPr>
            <a:xfrm>
              <a:off x="720003" y="4665979"/>
              <a:ext cx="1734185" cy="0"/>
            </a:xfrm>
            <a:custGeom>
              <a:avLst/>
              <a:gdLst/>
              <a:ahLst/>
              <a:cxnLst/>
              <a:rect l="l" t="t" r="r" b="b"/>
              <a:pathLst>
                <a:path w="1734185">
                  <a:moveTo>
                    <a:pt x="1733778" y="0"/>
                  </a:moveTo>
                  <a:lnTo>
                    <a:pt x="0" y="0"/>
                  </a:lnTo>
                </a:path>
              </a:pathLst>
            </a:custGeom>
            <a:ln w="10782">
              <a:solidFill>
                <a:srgbClr val="FFFFFF"/>
              </a:solidFill>
            </a:ln>
          </p:spPr>
          <p:txBody>
            <a:bodyPr wrap="square" lIns="0" tIns="0" rIns="0" bIns="0" rtlCol="0"/>
            <a:lstStyle/>
            <a:p>
              <a:endParaRPr dirty="0"/>
            </a:p>
          </p:txBody>
        </p:sp>
        <p:pic>
          <p:nvPicPr>
            <p:cNvPr id="55" name="object 52">
              <a:extLst>
                <a:ext uri="{FF2B5EF4-FFF2-40B4-BE49-F238E27FC236}">
                  <a16:creationId xmlns:a16="http://schemas.microsoft.com/office/drawing/2014/main" id="{23DFF8E7-05A4-8111-E5DE-6ECE8B92F05C}"/>
                </a:ext>
              </a:extLst>
            </p:cNvPr>
            <p:cNvPicPr/>
            <p:nvPr/>
          </p:nvPicPr>
          <p:blipFill>
            <a:blip r:embed="rId6" cstate="screen">
              <a:extLst>
                <a:ext uri="{28A0092B-C50C-407E-A947-70E740481C1C}">
                  <a14:useLocalDpi xmlns:a14="http://schemas.microsoft.com/office/drawing/2010/main"/>
                </a:ext>
              </a:extLst>
            </a:blip>
            <a:stretch>
              <a:fillRect/>
            </a:stretch>
          </p:blipFill>
          <p:spPr>
            <a:xfrm>
              <a:off x="792314" y="4741341"/>
              <a:ext cx="1590687" cy="1303566"/>
            </a:xfrm>
            <a:prstGeom prst="rect">
              <a:avLst/>
            </a:prstGeom>
          </p:spPr>
        </p:pic>
      </p:grpSp>
      <p:grpSp>
        <p:nvGrpSpPr>
          <p:cNvPr id="59" name="object 58">
            <a:extLst>
              <a:ext uri="{FF2B5EF4-FFF2-40B4-BE49-F238E27FC236}">
                <a16:creationId xmlns:a16="http://schemas.microsoft.com/office/drawing/2014/main" id="{F54ECB80-93E3-9151-64CA-45A95BD8894B}"/>
              </a:ext>
            </a:extLst>
          </p:cNvPr>
          <p:cNvGrpSpPr/>
          <p:nvPr/>
        </p:nvGrpSpPr>
        <p:grpSpPr>
          <a:xfrm>
            <a:off x="3038824" y="4309547"/>
            <a:ext cx="1734185" cy="1376921"/>
            <a:chOff x="2591949" y="4665979"/>
            <a:chExt cx="1734185" cy="1376921"/>
          </a:xfrm>
        </p:grpSpPr>
        <p:sp>
          <p:nvSpPr>
            <p:cNvPr id="60" name="object 59">
              <a:extLst>
                <a:ext uri="{FF2B5EF4-FFF2-40B4-BE49-F238E27FC236}">
                  <a16:creationId xmlns:a16="http://schemas.microsoft.com/office/drawing/2014/main" id="{E39F3DC7-F769-04A1-586E-8FE6C2205CB6}"/>
                </a:ext>
              </a:extLst>
            </p:cNvPr>
            <p:cNvSpPr/>
            <p:nvPr/>
          </p:nvSpPr>
          <p:spPr>
            <a:xfrm>
              <a:off x="2591949" y="4665979"/>
              <a:ext cx="1734185" cy="0"/>
            </a:xfrm>
            <a:custGeom>
              <a:avLst/>
              <a:gdLst/>
              <a:ahLst/>
              <a:cxnLst/>
              <a:rect l="l" t="t" r="r" b="b"/>
              <a:pathLst>
                <a:path w="1734185">
                  <a:moveTo>
                    <a:pt x="1733778" y="0"/>
                  </a:moveTo>
                  <a:lnTo>
                    <a:pt x="0" y="0"/>
                  </a:lnTo>
                </a:path>
              </a:pathLst>
            </a:custGeom>
            <a:ln w="10782">
              <a:solidFill>
                <a:srgbClr val="FFFFFF"/>
              </a:solidFill>
            </a:ln>
          </p:spPr>
          <p:txBody>
            <a:bodyPr wrap="square" lIns="0" tIns="0" rIns="0" bIns="0" rtlCol="0"/>
            <a:lstStyle/>
            <a:p>
              <a:endParaRPr dirty="0"/>
            </a:p>
          </p:txBody>
        </p:sp>
        <p:pic>
          <p:nvPicPr>
            <p:cNvPr id="61" name="object 60">
              <a:extLst>
                <a:ext uri="{FF2B5EF4-FFF2-40B4-BE49-F238E27FC236}">
                  <a16:creationId xmlns:a16="http://schemas.microsoft.com/office/drawing/2014/main" id="{3D492674-FD9F-25F5-B083-6A962FD47B6E}"/>
                </a:ext>
              </a:extLst>
            </p:cNvPr>
            <p:cNvPicPr/>
            <p:nvPr/>
          </p:nvPicPr>
          <p:blipFill>
            <a:blip r:embed="rId7" cstate="screen">
              <a:extLst>
                <a:ext uri="{28A0092B-C50C-407E-A947-70E740481C1C}">
                  <a14:useLocalDpi xmlns:a14="http://schemas.microsoft.com/office/drawing/2010/main"/>
                </a:ext>
              </a:extLst>
            </a:blip>
            <a:stretch>
              <a:fillRect/>
            </a:stretch>
          </p:blipFill>
          <p:spPr>
            <a:xfrm>
              <a:off x="2663482" y="4741329"/>
              <a:ext cx="1590700" cy="1301571"/>
            </a:xfrm>
            <a:prstGeom prst="rect">
              <a:avLst/>
            </a:prstGeom>
          </p:spPr>
        </p:pic>
      </p:grpSp>
      <p:grpSp>
        <p:nvGrpSpPr>
          <p:cNvPr id="65" name="object 66">
            <a:extLst>
              <a:ext uri="{FF2B5EF4-FFF2-40B4-BE49-F238E27FC236}">
                <a16:creationId xmlns:a16="http://schemas.microsoft.com/office/drawing/2014/main" id="{38554DE7-F3D2-1B7F-0027-3EB2EB2E8178}"/>
              </a:ext>
            </a:extLst>
          </p:cNvPr>
          <p:cNvGrpSpPr/>
          <p:nvPr/>
        </p:nvGrpSpPr>
        <p:grpSpPr>
          <a:xfrm>
            <a:off x="5224369" y="4314202"/>
            <a:ext cx="1734185" cy="1378928"/>
            <a:chOff x="4471516" y="4665979"/>
            <a:chExt cx="1734185" cy="1378928"/>
          </a:xfrm>
        </p:grpSpPr>
        <p:sp>
          <p:nvSpPr>
            <p:cNvPr id="66" name="object 67">
              <a:extLst>
                <a:ext uri="{FF2B5EF4-FFF2-40B4-BE49-F238E27FC236}">
                  <a16:creationId xmlns:a16="http://schemas.microsoft.com/office/drawing/2014/main" id="{27432B18-1F8E-3CAB-5BF8-BEFA55D9B87D}"/>
                </a:ext>
              </a:extLst>
            </p:cNvPr>
            <p:cNvSpPr/>
            <p:nvPr/>
          </p:nvSpPr>
          <p:spPr>
            <a:xfrm>
              <a:off x="4471516" y="4665979"/>
              <a:ext cx="1734185" cy="0"/>
            </a:xfrm>
            <a:custGeom>
              <a:avLst/>
              <a:gdLst/>
              <a:ahLst/>
              <a:cxnLst/>
              <a:rect l="l" t="t" r="r" b="b"/>
              <a:pathLst>
                <a:path w="1734185">
                  <a:moveTo>
                    <a:pt x="1733778" y="0"/>
                  </a:moveTo>
                  <a:lnTo>
                    <a:pt x="0" y="0"/>
                  </a:lnTo>
                </a:path>
              </a:pathLst>
            </a:custGeom>
            <a:ln w="10782">
              <a:solidFill>
                <a:srgbClr val="FFFFFF"/>
              </a:solidFill>
            </a:ln>
          </p:spPr>
          <p:txBody>
            <a:bodyPr wrap="square" lIns="0" tIns="0" rIns="0" bIns="0" rtlCol="0"/>
            <a:lstStyle/>
            <a:p>
              <a:endParaRPr dirty="0"/>
            </a:p>
          </p:txBody>
        </p:sp>
        <p:pic>
          <p:nvPicPr>
            <p:cNvPr id="67" name="object 68">
              <a:extLst>
                <a:ext uri="{FF2B5EF4-FFF2-40B4-BE49-F238E27FC236}">
                  <a16:creationId xmlns:a16="http://schemas.microsoft.com/office/drawing/2014/main" id="{C3F724FB-7CF1-C0D2-E640-1FF46E0EEA6D}"/>
                </a:ext>
              </a:extLst>
            </p:cNvPr>
            <p:cNvPicPr/>
            <p:nvPr/>
          </p:nvPicPr>
          <p:blipFill>
            <a:blip r:embed="rId8" cstate="screen">
              <a:extLst>
                <a:ext uri="{28A0092B-C50C-407E-A947-70E740481C1C}">
                  <a14:useLocalDpi xmlns:a14="http://schemas.microsoft.com/office/drawing/2010/main"/>
                </a:ext>
              </a:extLst>
            </a:blip>
            <a:stretch>
              <a:fillRect/>
            </a:stretch>
          </p:blipFill>
          <p:spPr>
            <a:xfrm>
              <a:off x="4535436" y="4741341"/>
              <a:ext cx="1590700" cy="1303566"/>
            </a:xfrm>
            <a:prstGeom prst="rect">
              <a:avLst/>
            </a:prstGeom>
          </p:spPr>
        </p:pic>
      </p:grpSp>
      <p:grpSp>
        <p:nvGrpSpPr>
          <p:cNvPr id="71" name="object 74">
            <a:extLst>
              <a:ext uri="{FF2B5EF4-FFF2-40B4-BE49-F238E27FC236}">
                <a16:creationId xmlns:a16="http://schemas.microsoft.com/office/drawing/2014/main" id="{492846F3-A493-E120-BB1A-68B14F00A70F}"/>
              </a:ext>
            </a:extLst>
          </p:cNvPr>
          <p:cNvGrpSpPr/>
          <p:nvPr/>
        </p:nvGrpSpPr>
        <p:grpSpPr>
          <a:xfrm>
            <a:off x="7398287" y="4309547"/>
            <a:ext cx="1734185" cy="1378928"/>
            <a:chOff x="6353606" y="4665979"/>
            <a:chExt cx="1734185" cy="1378928"/>
          </a:xfrm>
        </p:grpSpPr>
        <p:sp>
          <p:nvSpPr>
            <p:cNvPr id="72" name="object 75">
              <a:extLst>
                <a:ext uri="{FF2B5EF4-FFF2-40B4-BE49-F238E27FC236}">
                  <a16:creationId xmlns:a16="http://schemas.microsoft.com/office/drawing/2014/main" id="{611E891A-3002-969C-2D2C-972E1F1280A2}"/>
                </a:ext>
              </a:extLst>
            </p:cNvPr>
            <p:cNvSpPr/>
            <p:nvPr/>
          </p:nvSpPr>
          <p:spPr>
            <a:xfrm>
              <a:off x="6353606" y="4665979"/>
              <a:ext cx="1734185" cy="0"/>
            </a:xfrm>
            <a:custGeom>
              <a:avLst/>
              <a:gdLst/>
              <a:ahLst/>
              <a:cxnLst/>
              <a:rect l="l" t="t" r="r" b="b"/>
              <a:pathLst>
                <a:path w="1734184">
                  <a:moveTo>
                    <a:pt x="1733778" y="0"/>
                  </a:moveTo>
                  <a:lnTo>
                    <a:pt x="0" y="0"/>
                  </a:lnTo>
                </a:path>
              </a:pathLst>
            </a:custGeom>
            <a:ln w="10782">
              <a:solidFill>
                <a:srgbClr val="FFFFFF"/>
              </a:solidFill>
            </a:ln>
          </p:spPr>
          <p:txBody>
            <a:bodyPr wrap="square" lIns="0" tIns="0" rIns="0" bIns="0" rtlCol="0"/>
            <a:lstStyle/>
            <a:p>
              <a:endParaRPr dirty="0"/>
            </a:p>
          </p:txBody>
        </p:sp>
        <p:pic>
          <p:nvPicPr>
            <p:cNvPr id="73" name="object 76">
              <a:extLst>
                <a:ext uri="{FF2B5EF4-FFF2-40B4-BE49-F238E27FC236}">
                  <a16:creationId xmlns:a16="http://schemas.microsoft.com/office/drawing/2014/main" id="{EAE94245-F095-6D72-F035-2EB0C37F78E7}"/>
                </a:ext>
              </a:extLst>
            </p:cNvPr>
            <p:cNvPicPr/>
            <p:nvPr/>
          </p:nvPicPr>
          <p:blipFill>
            <a:blip r:embed="rId9" cstate="screen">
              <a:extLst>
                <a:ext uri="{28A0092B-C50C-407E-A947-70E740481C1C}">
                  <a14:useLocalDpi xmlns:a14="http://schemas.microsoft.com/office/drawing/2010/main"/>
                </a:ext>
              </a:extLst>
            </a:blip>
            <a:stretch>
              <a:fillRect/>
            </a:stretch>
          </p:blipFill>
          <p:spPr>
            <a:xfrm>
              <a:off x="6422618" y="4741341"/>
              <a:ext cx="1590700" cy="1303566"/>
            </a:xfrm>
            <a:prstGeom prst="rect">
              <a:avLst/>
            </a:prstGeom>
          </p:spPr>
        </p:pic>
      </p:grpSp>
      <p:sp>
        <p:nvSpPr>
          <p:cNvPr id="78" name="object 83">
            <a:extLst>
              <a:ext uri="{FF2B5EF4-FFF2-40B4-BE49-F238E27FC236}">
                <a16:creationId xmlns:a16="http://schemas.microsoft.com/office/drawing/2014/main" id="{44D527E5-7916-99C9-AAA6-7FB631140595}"/>
              </a:ext>
            </a:extLst>
          </p:cNvPr>
          <p:cNvSpPr txBox="1"/>
          <p:nvPr/>
        </p:nvSpPr>
        <p:spPr>
          <a:xfrm>
            <a:off x="1247756" y="4042904"/>
            <a:ext cx="965835" cy="166712"/>
          </a:xfrm>
          <a:prstGeom prst="rect">
            <a:avLst/>
          </a:prstGeom>
        </p:spPr>
        <p:txBody>
          <a:bodyPr vert="horz" wrap="square" lIns="0" tIns="12700" rIns="0" bIns="0" rtlCol="0">
            <a:spAutoFit/>
          </a:bodyPr>
          <a:lstStyle/>
          <a:p>
            <a:pPr marL="12700">
              <a:lnSpc>
                <a:spcPct val="100000"/>
              </a:lnSpc>
              <a:spcBef>
                <a:spcPts val="100"/>
              </a:spcBef>
            </a:pPr>
            <a:r>
              <a:rPr lang="nb-NO" sz="1000" b="1" spc="-10" dirty="0">
                <a:solidFill>
                  <a:srgbClr val="241E54"/>
                </a:solidFill>
                <a:latin typeface="Titillium Web"/>
                <a:cs typeface="Titillium Web"/>
              </a:rPr>
              <a:t>Interessekonflikt</a:t>
            </a:r>
            <a:endParaRPr lang="nb-NO" sz="1000" dirty="0">
              <a:latin typeface="Titillium Web"/>
              <a:cs typeface="Titillium Web"/>
            </a:endParaRPr>
          </a:p>
        </p:txBody>
      </p:sp>
      <p:sp>
        <p:nvSpPr>
          <p:cNvPr id="80" name="object 85">
            <a:extLst>
              <a:ext uri="{FF2B5EF4-FFF2-40B4-BE49-F238E27FC236}">
                <a16:creationId xmlns:a16="http://schemas.microsoft.com/office/drawing/2014/main" id="{D9CF240B-07EB-4058-DDF2-9673A2AB0D3B}"/>
              </a:ext>
            </a:extLst>
          </p:cNvPr>
          <p:cNvSpPr txBox="1"/>
          <p:nvPr/>
        </p:nvSpPr>
        <p:spPr>
          <a:xfrm>
            <a:off x="3334503" y="4042904"/>
            <a:ext cx="1150620" cy="166712"/>
          </a:xfrm>
          <a:prstGeom prst="rect">
            <a:avLst/>
          </a:prstGeom>
        </p:spPr>
        <p:txBody>
          <a:bodyPr vert="horz" wrap="square" lIns="0" tIns="12700" rIns="0" bIns="0" rtlCol="0">
            <a:spAutoFit/>
          </a:bodyPr>
          <a:lstStyle/>
          <a:p>
            <a:pPr marL="12700">
              <a:lnSpc>
                <a:spcPct val="100000"/>
              </a:lnSpc>
              <a:spcBef>
                <a:spcPts val="100"/>
              </a:spcBef>
            </a:pPr>
            <a:r>
              <a:rPr lang="nb-NO" sz="1000" b="1" dirty="0">
                <a:solidFill>
                  <a:srgbClr val="241E54"/>
                </a:solidFill>
                <a:latin typeface="Titillium Web"/>
                <a:cs typeface="Titillium Web"/>
              </a:rPr>
              <a:t>Anbefaling og </a:t>
            </a:r>
            <a:r>
              <a:rPr lang="nb-NO" sz="1000" b="1" spc="-10" dirty="0">
                <a:solidFill>
                  <a:srgbClr val="241E54"/>
                </a:solidFill>
                <a:latin typeface="Titillium Web"/>
                <a:cs typeface="Titillium Web"/>
              </a:rPr>
              <a:t>avtale</a:t>
            </a:r>
            <a:endParaRPr lang="nb-NO" sz="1000" dirty="0">
              <a:latin typeface="Titillium Web"/>
              <a:cs typeface="Titillium Web"/>
            </a:endParaRPr>
          </a:p>
        </p:txBody>
      </p:sp>
      <p:sp>
        <p:nvSpPr>
          <p:cNvPr id="82" name="object 87">
            <a:extLst>
              <a:ext uri="{FF2B5EF4-FFF2-40B4-BE49-F238E27FC236}">
                <a16:creationId xmlns:a16="http://schemas.microsoft.com/office/drawing/2014/main" id="{CFA17EFC-057C-C89C-2966-B20220CAECA7}"/>
              </a:ext>
            </a:extLst>
          </p:cNvPr>
          <p:cNvSpPr txBox="1"/>
          <p:nvPr/>
        </p:nvSpPr>
        <p:spPr>
          <a:xfrm>
            <a:off x="5782336" y="4047559"/>
            <a:ext cx="626110" cy="166712"/>
          </a:xfrm>
          <a:prstGeom prst="rect">
            <a:avLst/>
          </a:prstGeom>
        </p:spPr>
        <p:txBody>
          <a:bodyPr vert="horz" wrap="square" lIns="0" tIns="12700" rIns="0" bIns="0" rtlCol="0">
            <a:spAutoFit/>
          </a:bodyPr>
          <a:lstStyle/>
          <a:p>
            <a:pPr marL="12700">
              <a:lnSpc>
                <a:spcPct val="100000"/>
              </a:lnSpc>
              <a:spcBef>
                <a:spcPts val="100"/>
              </a:spcBef>
            </a:pPr>
            <a:r>
              <a:rPr lang="nb-NO" sz="1000" b="1" spc="-10" dirty="0">
                <a:solidFill>
                  <a:srgbClr val="241E54"/>
                </a:solidFill>
                <a:latin typeface="Titillium Web"/>
                <a:cs typeface="Titillium Web"/>
              </a:rPr>
              <a:t>Frarådning</a:t>
            </a:r>
            <a:endParaRPr lang="nb-NO" sz="1000" dirty="0">
              <a:latin typeface="Titillium Web"/>
              <a:cs typeface="Titillium Web"/>
            </a:endParaRPr>
          </a:p>
        </p:txBody>
      </p:sp>
      <p:sp>
        <p:nvSpPr>
          <p:cNvPr id="84" name="object 89">
            <a:extLst>
              <a:ext uri="{FF2B5EF4-FFF2-40B4-BE49-F238E27FC236}">
                <a16:creationId xmlns:a16="http://schemas.microsoft.com/office/drawing/2014/main" id="{5FBCED98-FB14-B696-A712-D497F2508B4B}"/>
              </a:ext>
            </a:extLst>
          </p:cNvPr>
          <p:cNvSpPr txBox="1"/>
          <p:nvPr/>
        </p:nvSpPr>
        <p:spPr>
          <a:xfrm>
            <a:off x="7953256" y="4042904"/>
            <a:ext cx="631825" cy="166712"/>
          </a:xfrm>
          <a:prstGeom prst="rect">
            <a:avLst/>
          </a:prstGeom>
        </p:spPr>
        <p:txBody>
          <a:bodyPr vert="horz" wrap="square" lIns="0" tIns="12700" rIns="0" bIns="0" rtlCol="0">
            <a:spAutoFit/>
          </a:bodyPr>
          <a:lstStyle/>
          <a:p>
            <a:pPr marL="12700">
              <a:lnSpc>
                <a:spcPct val="100000"/>
              </a:lnSpc>
              <a:spcBef>
                <a:spcPts val="100"/>
              </a:spcBef>
            </a:pPr>
            <a:r>
              <a:rPr lang="nb-NO" sz="1000" b="1" spc="-10" dirty="0">
                <a:solidFill>
                  <a:srgbClr val="241E54"/>
                </a:solidFill>
                <a:latin typeface="Titillium Web"/>
                <a:cs typeface="Titillium Web"/>
              </a:rPr>
              <a:t>Oppfølging</a:t>
            </a:r>
            <a:endParaRPr lang="nb-NO" sz="1000" dirty="0">
              <a:latin typeface="Titillium Web"/>
              <a:cs typeface="Titillium Web"/>
            </a:endParaRPr>
          </a:p>
        </p:txBody>
      </p:sp>
      <p:sp>
        <p:nvSpPr>
          <p:cNvPr id="86" name="object 91">
            <a:extLst>
              <a:ext uri="{FF2B5EF4-FFF2-40B4-BE49-F238E27FC236}">
                <a16:creationId xmlns:a16="http://schemas.microsoft.com/office/drawing/2014/main" id="{6A9685C2-5449-CAE0-5B0B-49CAB8A6960C}"/>
              </a:ext>
            </a:extLst>
          </p:cNvPr>
          <p:cNvSpPr txBox="1"/>
          <p:nvPr/>
        </p:nvSpPr>
        <p:spPr>
          <a:xfrm>
            <a:off x="10002146" y="4042904"/>
            <a:ext cx="893444" cy="166712"/>
          </a:xfrm>
          <a:prstGeom prst="rect">
            <a:avLst/>
          </a:prstGeom>
        </p:spPr>
        <p:txBody>
          <a:bodyPr vert="horz" wrap="square" lIns="0" tIns="12700" rIns="0" bIns="0" rtlCol="0">
            <a:spAutoFit/>
          </a:bodyPr>
          <a:lstStyle/>
          <a:p>
            <a:pPr marL="12700">
              <a:lnSpc>
                <a:spcPct val="100000"/>
              </a:lnSpc>
              <a:spcBef>
                <a:spcPts val="100"/>
              </a:spcBef>
            </a:pPr>
            <a:r>
              <a:rPr lang="nb-NO" sz="1000" b="1" spc="-10" dirty="0">
                <a:solidFill>
                  <a:srgbClr val="241E54"/>
                </a:solidFill>
                <a:latin typeface="Titillium Web"/>
                <a:cs typeface="Titillium Web"/>
              </a:rPr>
              <a:t>Dokumentasjon</a:t>
            </a:r>
            <a:endParaRPr lang="nb-NO" sz="1000" dirty="0">
              <a:latin typeface="Titillium Web"/>
              <a:cs typeface="Titillium Web"/>
            </a:endParaRPr>
          </a:p>
        </p:txBody>
      </p:sp>
      <p:grpSp>
        <p:nvGrpSpPr>
          <p:cNvPr id="151" name="Group 150">
            <a:extLst>
              <a:ext uri="{FF2B5EF4-FFF2-40B4-BE49-F238E27FC236}">
                <a16:creationId xmlns:a16="http://schemas.microsoft.com/office/drawing/2014/main" id="{660CB1DF-7E08-8C0A-0F74-CC8E0528DBD0}"/>
              </a:ext>
            </a:extLst>
          </p:cNvPr>
          <p:cNvGrpSpPr/>
          <p:nvPr/>
        </p:nvGrpSpPr>
        <p:grpSpPr>
          <a:xfrm>
            <a:off x="3046730" y="1531951"/>
            <a:ext cx="1734185" cy="2009790"/>
            <a:chOff x="3344802" y="1531951"/>
            <a:chExt cx="1734185" cy="2009790"/>
          </a:xfrm>
        </p:grpSpPr>
        <p:sp>
          <p:nvSpPr>
            <p:cNvPr id="16" name="object 12">
              <a:extLst>
                <a:ext uri="{FF2B5EF4-FFF2-40B4-BE49-F238E27FC236}">
                  <a16:creationId xmlns:a16="http://schemas.microsoft.com/office/drawing/2014/main" id="{911BB8E6-BE66-826A-79A7-F637D02841FC}"/>
                </a:ext>
              </a:extLst>
            </p:cNvPr>
            <p:cNvSpPr/>
            <p:nvPr/>
          </p:nvSpPr>
          <p:spPr>
            <a:xfrm>
              <a:off x="3350193" y="1531951"/>
              <a:ext cx="1723389" cy="1891664"/>
            </a:xfrm>
            <a:custGeom>
              <a:avLst/>
              <a:gdLst/>
              <a:ahLst/>
              <a:cxnLst/>
              <a:rect l="l" t="t" r="r" b="b"/>
              <a:pathLst>
                <a:path w="1723389" h="1891664">
                  <a:moveTo>
                    <a:pt x="0" y="1891588"/>
                  </a:moveTo>
                  <a:lnTo>
                    <a:pt x="1722996" y="1891588"/>
                  </a:lnTo>
                  <a:lnTo>
                    <a:pt x="1722996" y="0"/>
                  </a:lnTo>
                  <a:lnTo>
                    <a:pt x="0" y="0"/>
                  </a:lnTo>
                  <a:lnTo>
                    <a:pt x="0" y="1891588"/>
                  </a:lnTo>
                  <a:close/>
                </a:path>
              </a:pathLst>
            </a:custGeom>
            <a:ln w="10782">
              <a:solidFill>
                <a:srgbClr val="FFFFFF"/>
              </a:solidFill>
            </a:ln>
          </p:spPr>
          <p:txBody>
            <a:bodyPr wrap="square" lIns="0" tIns="0" rIns="0" bIns="0" rtlCol="0"/>
            <a:lstStyle/>
            <a:p>
              <a:endParaRPr lang="nb-NO" dirty="0"/>
            </a:p>
          </p:txBody>
        </p:sp>
        <p:grpSp>
          <p:nvGrpSpPr>
            <p:cNvPr id="56" name="object 54">
              <a:extLst>
                <a:ext uri="{FF2B5EF4-FFF2-40B4-BE49-F238E27FC236}">
                  <a16:creationId xmlns:a16="http://schemas.microsoft.com/office/drawing/2014/main" id="{46FF5680-A549-D16D-243D-BCA87AF35092}"/>
                </a:ext>
              </a:extLst>
            </p:cNvPr>
            <p:cNvGrpSpPr/>
            <p:nvPr/>
          </p:nvGrpSpPr>
          <p:grpSpPr>
            <a:xfrm>
              <a:off x="3344802" y="1977040"/>
              <a:ext cx="1734185" cy="1378224"/>
              <a:chOff x="2591949" y="1992977"/>
              <a:chExt cx="1734185" cy="1378224"/>
            </a:xfrm>
          </p:grpSpPr>
          <p:sp>
            <p:nvSpPr>
              <p:cNvPr id="57" name="object 55">
                <a:extLst>
                  <a:ext uri="{FF2B5EF4-FFF2-40B4-BE49-F238E27FC236}">
                    <a16:creationId xmlns:a16="http://schemas.microsoft.com/office/drawing/2014/main" id="{DC756CF0-50FE-1932-254A-4551594160CC}"/>
                  </a:ext>
                </a:extLst>
              </p:cNvPr>
              <p:cNvSpPr/>
              <p:nvPr/>
            </p:nvSpPr>
            <p:spPr>
              <a:xfrm>
                <a:off x="2591949" y="1992977"/>
                <a:ext cx="1734185" cy="0"/>
              </a:xfrm>
              <a:custGeom>
                <a:avLst/>
                <a:gdLst/>
                <a:ahLst/>
                <a:cxnLst/>
                <a:rect l="l" t="t" r="r" b="b"/>
                <a:pathLst>
                  <a:path w="1734185">
                    <a:moveTo>
                      <a:pt x="1733778" y="0"/>
                    </a:moveTo>
                    <a:lnTo>
                      <a:pt x="0" y="0"/>
                    </a:lnTo>
                  </a:path>
                </a:pathLst>
              </a:custGeom>
              <a:ln w="10782">
                <a:solidFill>
                  <a:srgbClr val="FFFFFF"/>
                </a:solidFill>
              </a:ln>
            </p:spPr>
            <p:txBody>
              <a:bodyPr wrap="square" lIns="0" tIns="0" rIns="0" bIns="0" rtlCol="0"/>
              <a:lstStyle/>
              <a:p>
                <a:endParaRPr lang="nb-NO" dirty="0"/>
              </a:p>
            </p:txBody>
          </p:sp>
          <p:pic>
            <p:nvPicPr>
              <p:cNvPr id="58" name="object 56">
                <a:extLst>
                  <a:ext uri="{FF2B5EF4-FFF2-40B4-BE49-F238E27FC236}">
                    <a16:creationId xmlns:a16="http://schemas.microsoft.com/office/drawing/2014/main" id="{DD299C9B-41B4-129C-72A9-EF1A3A23A8C4}"/>
                  </a:ext>
                </a:extLst>
              </p:cNvPr>
              <p:cNvPicPr/>
              <p:nvPr/>
            </p:nvPicPr>
            <p:blipFill>
              <a:blip r:embed="rId10" cstate="screen">
                <a:extLst>
                  <a:ext uri="{28A0092B-C50C-407E-A947-70E740481C1C}">
                    <a14:useLocalDpi xmlns:a14="http://schemas.microsoft.com/office/drawing/2010/main"/>
                  </a:ext>
                </a:extLst>
              </a:blip>
              <a:stretch>
                <a:fillRect/>
              </a:stretch>
            </p:blipFill>
            <p:spPr>
              <a:xfrm>
                <a:off x="2663482" y="2067648"/>
                <a:ext cx="1590700" cy="1303553"/>
              </a:xfrm>
              <a:prstGeom prst="rect">
                <a:avLst/>
              </a:prstGeom>
            </p:spPr>
          </p:pic>
        </p:grpSp>
        <p:sp>
          <p:nvSpPr>
            <p:cNvPr id="79" name="object 84">
              <a:extLst>
                <a:ext uri="{FF2B5EF4-FFF2-40B4-BE49-F238E27FC236}">
                  <a16:creationId xmlns:a16="http://schemas.microsoft.com/office/drawing/2014/main" id="{CA40514F-E0E6-47EA-E179-D34DB0054392}"/>
                </a:ext>
              </a:extLst>
            </p:cNvPr>
            <p:cNvSpPr txBox="1"/>
            <p:nvPr/>
          </p:nvSpPr>
          <p:spPr>
            <a:xfrm>
              <a:off x="3793262" y="1710429"/>
              <a:ext cx="844550" cy="166712"/>
            </a:xfrm>
            <a:prstGeom prst="rect">
              <a:avLst/>
            </a:prstGeom>
          </p:spPr>
          <p:txBody>
            <a:bodyPr vert="horz" wrap="square" lIns="0" tIns="12700" rIns="0" bIns="0" rtlCol="0">
              <a:spAutoFit/>
            </a:bodyPr>
            <a:lstStyle/>
            <a:p>
              <a:pPr marL="12700">
                <a:lnSpc>
                  <a:spcPct val="100000"/>
                </a:lnSpc>
                <a:spcBef>
                  <a:spcPts val="100"/>
                </a:spcBef>
              </a:pPr>
              <a:r>
                <a:rPr lang="nb-NO" sz="1000" b="1" spc="-10" dirty="0">
                  <a:solidFill>
                    <a:srgbClr val="241E54"/>
                  </a:solidFill>
                  <a:latin typeface="Titillium Web"/>
                  <a:cs typeface="Titillium Web"/>
                </a:rPr>
                <a:t>Profesjonalitet</a:t>
              </a:r>
              <a:endParaRPr lang="nb-NO" sz="1000" dirty="0">
                <a:latin typeface="Titillium Web"/>
                <a:cs typeface="Titillium Web"/>
              </a:endParaRPr>
            </a:p>
          </p:txBody>
        </p:sp>
        <p:grpSp>
          <p:nvGrpSpPr>
            <p:cNvPr id="93" name="Group 92">
              <a:extLst>
                <a:ext uri="{FF2B5EF4-FFF2-40B4-BE49-F238E27FC236}">
                  <a16:creationId xmlns:a16="http://schemas.microsoft.com/office/drawing/2014/main" id="{452B4829-53E1-6A60-BF92-1DD19971690B}"/>
                </a:ext>
              </a:extLst>
            </p:cNvPr>
            <p:cNvGrpSpPr/>
            <p:nvPr/>
          </p:nvGrpSpPr>
          <p:grpSpPr>
            <a:xfrm>
              <a:off x="3776525" y="3290375"/>
              <a:ext cx="815600" cy="251366"/>
              <a:chOff x="1035123" y="3306312"/>
              <a:chExt cx="815600" cy="251366"/>
            </a:xfrm>
          </p:grpSpPr>
          <p:grpSp>
            <p:nvGrpSpPr>
              <p:cNvPr id="94" name="Group 93">
                <a:extLst>
                  <a:ext uri="{FF2B5EF4-FFF2-40B4-BE49-F238E27FC236}">
                    <a16:creationId xmlns:a16="http://schemas.microsoft.com/office/drawing/2014/main" id="{FC018975-E1C9-81FA-F86D-DE2A90805359}"/>
                  </a:ext>
                </a:extLst>
              </p:cNvPr>
              <p:cNvGrpSpPr/>
              <p:nvPr/>
            </p:nvGrpSpPr>
            <p:grpSpPr>
              <a:xfrm>
                <a:off x="1035123" y="3306312"/>
                <a:ext cx="815600" cy="251366"/>
                <a:chOff x="1840854" y="3681860"/>
                <a:chExt cx="815600" cy="251366"/>
              </a:xfrm>
            </p:grpSpPr>
            <p:sp>
              <p:nvSpPr>
                <p:cNvPr id="96" name="Rectangle 95">
                  <a:extLst>
                    <a:ext uri="{FF2B5EF4-FFF2-40B4-BE49-F238E27FC236}">
                      <a16:creationId xmlns:a16="http://schemas.microsoft.com/office/drawing/2014/main" id="{C87BFCC0-6E01-2565-4282-6B6D6043DCC5}"/>
                    </a:ext>
                  </a:extLst>
                </p:cNvPr>
                <p:cNvSpPr/>
                <p:nvPr/>
              </p:nvSpPr>
              <p:spPr>
                <a:xfrm>
                  <a:off x="1970008" y="3681860"/>
                  <a:ext cx="557292" cy="251366"/>
                </a:xfrm>
                <a:prstGeom prst="rect">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b-NO" dirty="0"/>
                </a:p>
              </p:txBody>
            </p:sp>
            <p:sp>
              <p:nvSpPr>
                <p:cNvPr id="97" name="Oval 96">
                  <a:extLst>
                    <a:ext uri="{FF2B5EF4-FFF2-40B4-BE49-F238E27FC236}">
                      <a16:creationId xmlns:a16="http://schemas.microsoft.com/office/drawing/2014/main" id="{5A178187-A93B-45E9-D254-D63A5EA18FB8}"/>
                    </a:ext>
                  </a:extLst>
                </p:cNvPr>
                <p:cNvSpPr/>
                <p:nvPr/>
              </p:nvSpPr>
              <p:spPr>
                <a:xfrm>
                  <a:off x="1840854"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b-NO" dirty="0"/>
                </a:p>
              </p:txBody>
            </p:sp>
            <p:sp>
              <p:nvSpPr>
                <p:cNvPr id="98" name="Oval 97">
                  <a:extLst>
                    <a:ext uri="{FF2B5EF4-FFF2-40B4-BE49-F238E27FC236}">
                      <a16:creationId xmlns:a16="http://schemas.microsoft.com/office/drawing/2014/main" id="{5455B95B-7916-23F4-EE06-E01E1B948ADB}"/>
                    </a:ext>
                  </a:extLst>
                </p:cNvPr>
                <p:cNvSpPr/>
                <p:nvPr/>
              </p:nvSpPr>
              <p:spPr>
                <a:xfrm>
                  <a:off x="2405089"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b-NO" dirty="0"/>
                </a:p>
              </p:txBody>
            </p:sp>
          </p:grpSp>
          <p:sp>
            <p:nvSpPr>
              <p:cNvPr id="95" name="object 7">
                <a:hlinkClick r:id="rId11"/>
                <a:extLst>
                  <a:ext uri="{FF2B5EF4-FFF2-40B4-BE49-F238E27FC236}">
                    <a16:creationId xmlns:a16="http://schemas.microsoft.com/office/drawing/2014/main" id="{8AEDED71-CD83-BB47-F3ED-EBE5F3FAC8A0}"/>
                  </a:ext>
                </a:extLst>
              </p:cNvPr>
              <p:cNvSpPr txBox="1"/>
              <p:nvPr/>
            </p:nvSpPr>
            <p:spPr>
              <a:xfrm>
                <a:off x="1035123" y="3310532"/>
                <a:ext cx="815600" cy="186590"/>
              </a:xfrm>
              <a:prstGeom prst="rect">
                <a:avLst/>
              </a:prstGeom>
              <a:noFill/>
            </p:spPr>
            <p:txBody>
              <a:bodyPr vert="horz" wrap="square" lIns="0" tIns="47625" rIns="0" bIns="0" rtlCol="0">
                <a:spAutoFit/>
              </a:bodyPr>
              <a:lstStyle/>
              <a:p>
                <a:pPr algn="ctr">
                  <a:lnSpc>
                    <a:spcPct val="100000"/>
                  </a:lnSpc>
                  <a:spcBef>
                    <a:spcPts val="375"/>
                  </a:spcBef>
                </a:pPr>
                <a:r>
                  <a:rPr lang="nb-NO" sz="900" b="1" dirty="0">
                    <a:solidFill>
                      <a:srgbClr val="FFFFFF"/>
                    </a:solidFill>
                    <a:latin typeface="Open Sans ExtraBold" pitchFamily="2" charset="0"/>
                    <a:ea typeface="Open Sans ExtraBold" pitchFamily="2" charset="0"/>
                    <a:cs typeface="Open Sans ExtraBold" pitchFamily="2" charset="0"/>
                  </a:rPr>
                  <a:t>Se filmen</a:t>
                </a:r>
                <a:endParaRPr lang="nb-NO" sz="900" b="1" dirty="0">
                  <a:latin typeface="Open Sans ExtraBold" pitchFamily="2" charset="0"/>
                  <a:ea typeface="Open Sans ExtraBold" pitchFamily="2" charset="0"/>
                  <a:cs typeface="Open Sans ExtraBold" pitchFamily="2" charset="0"/>
                </a:endParaRPr>
              </a:p>
            </p:txBody>
          </p:sp>
        </p:grpSp>
      </p:grpSp>
      <p:sp>
        <p:nvSpPr>
          <p:cNvPr id="24" name="object 20">
            <a:extLst>
              <a:ext uri="{FF2B5EF4-FFF2-40B4-BE49-F238E27FC236}">
                <a16:creationId xmlns:a16="http://schemas.microsoft.com/office/drawing/2014/main" id="{D1415DBD-3AEF-70BB-603E-20D7C62CCB61}"/>
              </a:ext>
            </a:extLst>
          </p:cNvPr>
          <p:cNvSpPr/>
          <p:nvPr/>
        </p:nvSpPr>
        <p:spPr>
          <a:xfrm>
            <a:off x="5223803" y="1531951"/>
            <a:ext cx="1723389" cy="1891664"/>
          </a:xfrm>
          <a:custGeom>
            <a:avLst/>
            <a:gdLst/>
            <a:ahLst/>
            <a:cxnLst/>
            <a:rect l="l" t="t" r="r" b="b"/>
            <a:pathLst>
              <a:path w="1723389" h="1891664">
                <a:moveTo>
                  <a:pt x="0" y="1891588"/>
                </a:moveTo>
                <a:lnTo>
                  <a:pt x="1722996" y="1891588"/>
                </a:lnTo>
                <a:lnTo>
                  <a:pt x="1722996" y="0"/>
                </a:lnTo>
                <a:lnTo>
                  <a:pt x="0" y="0"/>
                </a:lnTo>
                <a:lnTo>
                  <a:pt x="0" y="1891588"/>
                </a:lnTo>
                <a:close/>
              </a:path>
            </a:pathLst>
          </a:custGeom>
          <a:ln w="10782">
            <a:solidFill>
              <a:srgbClr val="FFFFFF"/>
            </a:solidFill>
          </a:ln>
        </p:spPr>
        <p:txBody>
          <a:bodyPr wrap="square" lIns="0" tIns="0" rIns="0" bIns="0" rtlCol="0"/>
          <a:lstStyle/>
          <a:p>
            <a:endParaRPr dirty="0"/>
          </a:p>
        </p:txBody>
      </p:sp>
      <p:grpSp>
        <p:nvGrpSpPr>
          <p:cNvPr id="62" name="object 62">
            <a:extLst>
              <a:ext uri="{FF2B5EF4-FFF2-40B4-BE49-F238E27FC236}">
                <a16:creationId xmlns:a16="http://schemas.microsoft.com/office/drawing/2014/main" id="{7FD0E094-A64C-44C6-CCB6-DD8F7578EBE7}"/>
              </a:ext>
            </a:extLst>
          </p:cNvPr>
          <p:cNvGrpSpPr/>
          <p:nvPr/>
        </p:nvGrpSpPr>
        <p:grpSpPr>
          <a:xfrm>
            <a:off x="5226037" y="1977040"/>
            <a:ext cx="1734185" cy="1378224"/>
            <a:chOff x="4471516" y="1992977"/>
            <a:chExt cx="1734185" cy="1378224"/>
          </a:xfrm>
        </p:grpSpPr>
        <p:sp>
          <p:nvSpPr>
            <p:cNvPr id="63" name="object 63">
              <a:extLst>
                <a:ext uri="{FF2B5EF4-FFF2-40B4-BE49-F238E27FC236}">
                  <a16:creationId xmlns:a16="http://schemas.microsoft.com/office/drawing/2014/main" id="{4EF371D6-90D8-8C92-C8A8-8DFDBC110899}"/>
                </a:ext>
              </a:extLst>
            </p:cNvPr>
            <p:cNvSpPr/>
            <p:nvPr/>
          </p:nvSpPr>
          <p:spPr>
            <a:xfrm>
              <a:off x="4471516" y="1992977"/>
              <a:ext cx="1734185" cy="0"/>
            </a:xfrm>
            <a:custGeom>
              <a:avLst/>
              <a:gdLst/>
              <a:ahLst/>
              <a:cxnLst/>
              <a:rect l="l" t="t" r="r" b="b"/>
              <a:pathLst>
                <a:path w="1734185">
                  <a:moveTo>
                    <a:pt x="1733778" y="0"/>
                  </a:moveTo>
                  <a:lnTo>
                    <a:pt x="0" y="0"/>
                  </a:lnTo>
                </a:path>
              </a:pathLst>
            </a:custGeom>
            <a:ln w="10782">
              <a:solidFill>
                <a:srgbClr val="FFFFFF"/>
              </a:solidFill>
            </a:ln>
          </p:spPr>
          <p:txBody>
            <a:bodyPr wrap="square" lIns="0" tIns="0" rIns="0" bIns="0" rtlCol="0"/>
            <a:lstStyle/>
            <a:p>
              <a:endParaRPr dirty="0"/>
            </a:p>
          </p:txBody>
        </p:sp>
        <p:pic>
          <p:nvPicPr>
            <p:cNvPr id="64" name="object 64">
              <a:extLst>
                <a:ext uri="{FF2B5EF4-FFF2-40B4-BE49-F238E27FC236}">
                  <a16:creationId xmlns:a16="http://schemas.microsoft.com/office/drawing/2014/main" id="{245BEB8E-33EA-C07E-EC76-711F4FBEFF4B}"/>
                </a:ext>
              </a:extLst>
            </p:cNvPr>
            <p:cNvPicPr/>
            <p:nvPr/>
          </p:nvPicPr>
          <p:blipFill>
            <a:blip r:embed="rId12" cstate="screen">
              <a:extLst>
                <a:ext uri="{28A0092B-C50C-407E-A947-70E740481C1C}">
                  <a14:useLocalDpi xmlns:a14="http://schemas.microsoft.com/office/drawing/2010/main"/>
                </a:ext>
              </a:extLst>
            </a:blip>
            <a:stretch>
              <a:fillRect/>
            </a:stretch>
          </p:blipFill>
          <p:spPr>
            <a:xfrm>
              <a:off x="4535436" y="2067648"/>
              <a:ext cx="1590700" cy="1303553"/>
            </a:xfrm>
            <a:prstGeom prst="rect">
              <a:avLst/>
            </a:prstGeom>
          </p:spPr>
        </p:pic>
      </p:grpSp>
      <p:sp>
        <p:nvSpPr>
          <p:cNvPr id="81" name="object 86">
            <a:extLst>
              <a:ext uri="{FF2B5EF4-FFF2-40B4-BE49-F238E27FC236}">
                <a16:creationId xmlns:a16="http://schemas.microsoft.com/office/drawing/2014/main" id="{F6D2A0CC-C96C-30BD-B898-730CE333E64B}"/>
              </a:ext>
            </a:extLst>
          </p:cNvPr>
          <p:cNvSpPr txBox="1"/>
          <p:nvPr/>
        </p:nvSpPr>
        <p:spPr>
          <a:xfrm>
            <a:off x="5769780" y="1710429"/>
            <a:ext cx="654050" cy="166712"/>
          </a:xfrm>
          <a:prstGeom prst="rect">
            <a:avLst/>
          </a:prstGeom>
        </p:spPr>
        <p:txBody>
          <a:bodyPr vert="horz" wrap="square" lIns="0" tIns="12700" rIns="0" bIns="0" rtlCol="0">
            <a:spAutoFit/>
          </a:bodyPr>
          <a:lstStyle/>
          <a:p>
            <a:pPr marL="12700">
              <a:lnSpc>
                <a:spcPct val="100000"/>
              </a:lnSpc>
              <a:spcBef>
                <a:spcPts val="100"/>
              </a:spcBef>
            </a:pPr>
            <a:r>
              <a:rPr lang="nb-NO" sz="1000" b="1" spc="-10" dirty="0">
                <a:solidFill>
                  <a:srgbClr val="241E54"/>
                </a:solidFill>
                <a:latin typeface="Titillium Web"/>
                <a:cs typeface="Titillium Web"/>
              </a:rPr>
              <a:t>Personvern</a:t>
            </a:r>
            <a:endParaRPr lang="nb-NO" sz="1000" dirty="0">
              <a:latin typeface="Titillium Web"/>
              <a:cs typeface="Titillium Web"/>
            </a:endParaRPr>
          </a:p>
        </p:txBody>
      </p:sp>
      <p:grpSp>
        <p:nvGrpSpPr>
          <p:cNvPr id="99" name="Group 98">
            <a:extLst>
              <a:ext uri="{FF2B5EF4-FFF2-40B4-BE49-F238E27FC236}">
                <a16:creationId xmlns:a16="http://schemas.microsoft.com/office/drawing/2014/main" id="{FD5006A2-B250-8713-0E72-F0120BC67769}"/>
              </a:ext>
            </a:extLst>
          </p:cNvPr>
          <p:cNvGrpSpPr/>
          <p:nvPr/>
        </p:nvGrpSpPr>
        <p:grpSpPr>
          <a:xfrm>
            <a:off x="5683438" y="3290375"/>
            <a:ext cx="815600" cy="251366"/>
            <a:chOff x="1035123" y="3306312"/>
            <a:chExt cx="815600" cy="251366"/>
          </a:xfrm>
        </p:grpSpPr>
        <p:grpSp>
          <p:nvGrpSpPr>
            <p:cNvPr id="100" name="Group 99">
              <a:extLst>
                <a:ext uri="{FF2B5EF4-FFF2-40B4-BE49-F238E27FC236}">
                  <a16:creationId xmlns:a16="http://schemas.microsoft.com/office/drawing/2014/main" id="{80B18E2C-9A0A-6A13-664C-AEA017EDBE3F}"/>
                </a:ext>
              </a:extLst>
            </p:cNvPr>
            <p:cNvGrpSpPr/>
            <p:nvPr/>
          </p:nvGrpSpPr>
          <p:grpSpPr>
            <a:xfrm>
              <a:off x="1035123" y="3306312"/>
              <a:ext cx="815600" cy="251366"/>
              <a:chOff x="1840854" y="3681860"/>
              <a:chExt cx="815600" cy="251366"/>
            </a:xfrm>
          </p:grpSpPr>
          <p:sp>
            <p:nvSpPr>
              <p:cNvPr id="102" name="Rectangle 101">
                <a:extLst>
                  <a:ext uri="{FF2B5EF4-FFF2-40B4-BE49-F238E27FC236}">
                    <a16:creationId xmlns:a16="http://schemas.microsoft.com/office/drawing/2014/main" id="{92516B3D-9E77-2AB5-4B98-01DA3804662A}"/>
                  </a:ext>
                </a:extLst>
              </p:cNvPr>
              <p:cNvSpPr/>
              <p:nvPr/>
            </p:nvSpPr>
            <p:spPr>
              <a:xfrm>
                <a:off x="1970008" y="3681860"/>
                <a:ext cx="557292" cy="251366"/>
              </a:xfrm>
              <a:prstGeom prst="rect">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03" name="Oval 102">
                <a:extLst>
                  <a:ext uri="{FF2B5EF4-FFF2-40B4-BE49-F238E27FC236}">
                    <a16:creationId xmlns:a16="http://schemas.microsoft.com/office/drawing/2014/main" id="{357758B5-649F-C827-4859-903A08DA585E}"/>
                  </a:ext>
                </a:extLst>
              </p:cNvPr>
              <p:cNvSpPr/>
              <p:nvPr/>
            </p:nvSpPr>
            <p:spPr>
              <a:xfrm>
                <a:off x="1840854"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04" name="Oval 103">
                <a:extLst>
                  <a:ext uri="{FF2B5EF4-FFF2-40B4-BE49-F238E27FC236}">
                    <a16:creationId xmlns:a16="http://schemas.microsoft.com/office/drawing/2014/main" id="{369F091A-E7DB-9EE4-80C8-2442917941F6}"/>
                  </a:ext>
                </a:extLst>
              </p:cNvPr>
              <p:cNvSpPr/>
              <p:nvPr/>
            </p:nvSpPr>
            <p:spPr>
              <a:xfrm>
                <a:off x="2405089"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grpSp>
        <p:sp>
          <p:nvSpPr>
            <p:cNvPr id="101" name="object 7">
              <a:hlinkClick r:id="rId13"/>
              <a:extLst>
                <a:ext uri="{FF2B5EF4-FFF2-40B4-BE49-F238E27FC236}">
                  <a16:creationId xmlns:a16="http://schemas.microsoft.com/office/drawing/2014/main" id="{9AD9BCD4-D1ED-9667-06DD-8F25DE78B907}"/>
                </a:ext>
              </a:extLst>
            </p:cNvPr>
            <p:cNvSpPr txBox="1"/>
            <p:nvPr/>
          </p:nvSpPr>
          <p:spPr>
            <a:xfrm>
              <a:off x="1035123" y="3310532"/>
              <a:ext cx="815600" cy="186590"/>
            </a:xfrm>
            <a:prstGeom prst="rect">
              <a:avLst/>
            </a:prstGeom>
            <a:noFill/>
          </p:spPr>
          <p:txBody>
            <a:bodyPr vert="horz" wrap="square" lIns="0" tIns="47625" rIns="0" bIns="0" rtlCol="0">
              <a:spAutoFit/>
            </a:bodyPr>
            <a:lstStyle/>
            <a:p>
              <a:pPr algn="ctr">
                <a:lnSpc>
                  <a:spcPct val="100000"/>
                </a:lnSpc>
                <a:spcBef>
                  <a:spcPts val="375"/>
                </a:spcBef>
              </a:pPr>
              <a:r>
                <a:rPr lang="nb-NO" sz="900" b="1" dirty="0">
                  <a:solidFill>
                    <a:srgbClr val="FFFFFF"/>
                  </a:solidFill>
                  <a:latin typeface="Open Sans ExtraBold" pitchFamily="2" charset="0"/>
                  <a:ea typeface="Open Sans ExtraBold" pitchFamily="2" charset="0"/>
                  <a:cs typeface="Open Sans ExtraBold" pitchFamily="2" charset="0"/>
                </a:rPr>
                <a:t>Se filmen</a:t>
              </a:r>
              <a:endParaRPr sz="900" b="1" dirty="0">
                <a:latin typeface="Open Sans ExtraBold" pitchFamily="2" charset="0"/>
                <a:ea typeface="Open Sans ExtraBold" pitchFamily="2" charset="0"/>
                <a:cs typeface="Open Sans ExtraBold" pitchFamily="2" charset="0"/>
              </a:endParaRPr>
            </a:p>
          </p:txBody>
        </p:sp>
      </p:grpSp>
      <p:sp>
        <p:nvSpPr>
          <p:cNvPr id="32" name="object 28">
            <a:extLst>
              <a:ext uri="{FF2B5EF4-FFF2-40B4-BE49-F238E27FC236}">
                <a16:creationId xmlns:a16="http://schemas.microsoft.com/office/drawing/2014/main" id="{51F2F6B5-6190-2DA4-A387-C1955810BAA9}"/>
              </a:ext>
            </a:extLst>
          </p:cNvPr>
          <p:cNvSpPr/>
          <p:nvPr/>
        </p:nvSpPr>
        <p:spPr>
          <a:xfrm>
            <a:off x="7403109" y="1531951"/>
            <a:ext cx="1723389" cy="1891664"/>
          </a:xfrm>
          <a:custGeom>
            <a:avLst/>
            <a:gdLst/>
            <a:ahLst/>
            <a:cxnLst/>
            <a:rect l="l" t="t" r="r" b="b"/>
            <a:pathLst>
              <a:path w="1723390" h="1891664">
                <a:moveTo>
                  <a:pt x="0" y="1891588"/>
                </a:moveTo>
                <a:lnTo>
                  <a:pt x="1722996" y="1891588"/>
                </a:lnTo>
                <a:lnTo>
                  <a:pt x="1722996" y="0"/>
                </a:lnTo>
                <a:lnTo>
                  <a:pt x="0" y="0"/>
                </a:lnTo>
                <a:lnTo>
                  <a:pt x="0" y="1891588"/>
                </a:lnTo>
                <a:close/>
              </a:path>
            </a:pathLst>
          </a:custGeom>
          <a:ln w="10782">
            <a:solidFill>
              <a:srgbClr val="FFFFFF"/>
            </a:solidFill>
          </a:ln>
        </p:spPr>
        <p:txBody>
          <a:bodyPr wrap="square" lIns="0" tIns="0" rIns="0" bIns="0" rtlCol="0"/>
          <a:lstStyle/>
          <a:p>
            <a:endParaRPr dirty="0"/>
          </a:p>
        </p:txBody>
      </p:sp>
      <p:grpSp>
        <p:nvGrpSpPr>
          <p:cNvPr id="68" name="object 70">
            <a:extLst>
              <a:ext uri="{FF2B5EF4-FFF2-40B4-BE49-F238E27FC236}">
                <a16:creationId xmlns:a16="http://schemas.microsoft.com/office/drawing/2014/main" id="{8F801C67-FC30-5C01-56EE-6655DE289842}"/>
              </a:ext>
            </a:extLst>
          </p:cNvPr>
          <p:cNvGrpSpPr/>
          <p:nvPr/>
        </p:nvGrpSpPr>
        <p:grpSpPr>
          <a:xfrm>
            <a:off x="7400239" y="1977040"/>
            <a:ext cx="1734185" cy="1378224"/>
            <a:chOff x="6353606" y="1992977"/>
            <a:chExt cx="1734185" cy="1378224"/>
          </a:xfrm>
        </p:grpSpPr>
        <p:sp>
          <p:nvSpPr>
            <p:cNvPr id="69" name="object 71">
              <a:extLst>
                <a:ext uri="{FF2B5EF4-FFF2-40B4-BE49-F238E27FC236}">
                  <a16:creationId xmlns:a16="http://schemas.microsoft.com/office/drawing/2014/main" id="{532D3366-4E1C-4619-D31B-324867C4C66D}"/>
                </a:ext>
              </a:extLst>
            </p:cNvPr>
            <p:cNvSpPr/>
            <p:nvPr/>
          </p:nvSpPr>
          <p:spPr>
            <a:xfrm>
              <a:off x="6353606" y="1992977"/>
              <a:ext cx="1734185" cy="0"/>
            </a:xfrm>
            <a:custGeom>
              <a:avLst/>
              <a:gdLst/>
              <a:ahLst/>
              <a:cxnLst/>
              <a:rect l="l" t="t" r="r" b="b"/>
              <a:pathLst>
                <a:path w="1734184">
                  <a:moveTo>
                    <a:pt x="1733778" y="0"/>
                  </a:moveTo>
                  <a:lnTo>
                    <a:pt x="0" y="0"/>
                  </a:lnTo>
                </a:path>
              </a:pathLst>
            </a:custGeom>
            <a:ln w="10782">
              <a:solidFill>
                <a:srgbClr val="FFFFFF"/>
              </a:solidFill>
            </a:ln>
          </p:spPr>
          <p:txBody>
            <a:bodyPr wrap="square" lIns="0" tIns="0" rIns="0" bIns="0" rtlCol="0"/>
            <a:lstStyle/>
            <a:p>
              <a:endParaRPr dirty="0"/>
            </a:p>
          </p:txBody>
        </p:sp>
        <p:pic>
          <p:nvPicPr>
            <p:cNvPr id="70" name="object 72">
              <a:extLst>
                <a:ext uri="{FF2B5EF4-FFF2-40B4-BE49-F238E27FC236}">
                  <a16:creationId xmlns:a16="http://schemas.microsoft.com/office/drawing/2014/main" id="{EB5A42E2-0905-19D5-B6D1-225D124A7201}"/>
                </a:ext>
              </a:extLst>
            </p:cNvPr>
            <p:cNvPicPr/>
            <p:nvPr/>
          </p:nvPicPr>
          <p:blipFill>
            <a:blip r:embed="rId14" cstate="screen">
              <a:extLst>
                <a:ext uri="{28A0092B-C50C-407E-A947-70E740481C1C}">
                  <a14:useLocalDpi xmlns:a14="http://schemas.microsoft.com/office/drawing/2010/main"/>
                </a:ext>
              </a:extLst>
            </a:blip>
            <a:stretch>
              <a:fillRect/>
            </a:stretch>
          </p:blipFill>
          <p:spPr>
            <a:xfrm>
              <a:off x="6422618" y="2067648"/>
              <a:ext cx="1590700" cy="1303553"/>
            </a:xfrm>
            <a:prstGeom prst="rect">
              <a:avLst/>
            </a:prstGeom>
          </p:spPr>
        </p:pic>
      </p:grpSp>
      <p:sp>
        <p:nvSpPr>
          <p:cNvPr id="83" name="object 88">
            <a:extLst>
              <a:ext uri="{FF2B5EF4-FFF2-40B4-BE49-F238E27FC236}">
                <a16:creationId xmlns:a16="http://schemas.microsoft.com/office/drawing/2014/main" id="{6E65E5FF-C4B0-F22D-169A-6FF964220727}"/>
              </a:ext>
            </a:extLst>
          </p:cNvPr>
          <p:cNvSpPr txBox="1"/>
          <p:nvPr/>
        </p:nvSpPr>
        <p:spPr>
          <a:xfrm>
            <a:off x="7503977" y="1710429"/>
            <a:ext cx="1534160" cy="166712"/>
          </a:xfrm>
          <a:prstGeom prst="rect">
            <a:avLst/>
          </a:prstGeom>
        </p:spPr>
        <p:txBody>
          <a:bodyPr vert="horz" wrap="square" lIns="0" tIns="12700" rIns="0" bIns="0" rtlCol="0">
            <a:spAutoFit/>
          </a:bodyPr>
          <a:lstStyle/>
          <a:p>
            <a:pPr marL="12700">
              <a:lnSpc>
                <a:spcPct val="100000"/>
              </a:lnSpc>
              <a:spcBef>
                <a:spcPts val="100"/>
              </a:spcBef>
            </a:pPr>
            <a:r>
              <a:rPr lang="nb-NO" sz="1000" b="1" dirty="0">
                <a:solidFill>
                  <a:srgbClr val="241E54"/>
                </a:solidFill>
                <a:latin typeface="Titillium Web"/>
                <a:cs typeface="Titillium Web"/>
              </a:rPr>
              <a:t>Grunnlag og </a:t>
            </a:r>
            <a:r>
              <a:rPr lang="nb-NO" sz="1000" b="1" spc="-10" dirty="0">
                <a:solidFill>
                  <a:srgbClr val="241E54"/>
                </a:solidFill>
                <a:latin typeface="Titillium Web"/>
                <a:cs typeface="Titillium Web"/>
              </a:rPr>
              <a:t>behovsanalyse</a:t>
            </a:r>
            <a:endParaRPr lang="nb-NO" sz="1000" dirty="0">
              <a:latin typeface="Titillium Web"/>
              <a:cs typeface="Titillium Web"/>
            </a:endParaRPr>
          </a:p>
        </p:txBody>
      </p:sp>
      <p:grpSp>
        <p:nvGrpSpPr>
          <p:cNvPr id="105" name="Group 104">
            <a:extLst>
              <a:ext uri="{FF2B5EF4-FFF2-40B4-BE49-F238E27FC236}">
                <a16:creationId xmlns:a16="http://schemas.microsoft.com/office/drawing/2014/main" id="{DCE36DDA-9F87-F1CD-D60C-E888611FFEA2}"/>
              </a:ext>
            </a:extLst>
          </p:cNvPr>
          <p:cNvGrpSpPr/>
          <p:nvPr/>
        </p:nvGrpSpPr>
        <p:grpSpPr>
          <a:xfrm>
            <a:off x="7859531" y="3290375"/>
            <a:ext cx="815600" cy="251366"/>
            <a:chOff x="1035123" y="3306312"/>
            <a:chExt cx="815600" cy="251366"/>
          </a:xfrm>
        </p:grpSpPr>
        <p:grpSp>
          <p:nvGrpSpPr>
            <p:cNvPr id="106" name="Group 105">
              <a:extLst>
                <a:ext uri="{FF2B5EF4-FFF2-40B4-BE49-F238E27FC236}">
                  <a16:creationId xmlns:a16="http://schemas.microsoft.com/office/drawing/2014/main" id="{19C4B7E2-1B0B-B0D2-0120-5CE2EE8A5AC2}"/>
                </a:ext>
              </a:extLst>
            </p:cNvPr>
            <p:cNvGrpSpPr/>
            <p:nvPr/>
          </p:nvGrpSpPr>
          <p:grpSpPr>
            <a:xfrm>
              <a:off x="1035123" y="3306312"/>
              <a:ext cx="815600" cy="251366"/>
              <a:chOff x="1840854" y="3681860"/>
              <a:chExt cx="815600" cy="251366"/>
            </a:xfrm>
          </p:grpSpPr>
          <p:sp>
            <p:nvSpPr>
              <p:cNvPr id="108" name="Rectangle 107">
                <a:extLst>
                  <a:ext uri="{FF2B5EF4-FFF2-40B4-BE49-F238E27FC236}">
                    <a16:creationId xmlns:a16="http://schemas.microsoft.com/office/drawing/2014/main" id="{62753CED-05C5-35DA-D900-6F04F0F2D187}"/>
                  </a:ext>
                </a:extLst>
              </p:cNvPr>
              <p:cNvSpPr/>
              <p:nvPr/>
            </p:nvSpPr>
            <p:spPr>
              <a:xfrm>
                <a:off x="1970008" y="3681860"/>
                <a:ext cx="557292" cy="251366"/>
              </a:xfrm>
              <a:prstGeom prst="rect">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09" name="Oval 108">
                <a:extLst>
                  <a:ext uri="{FF2B5EF4-FFF2-40B4-BE49-F238E27FC236}">
                    <a16:creationId xmlns:a16="http://schemas.microsoft.com/office/drawing/2014/main" id="{D89F9C2D-2CC2-FA17-A494-BA6C041EC945}"/>
                  </a:ext>
                </a:extLst>
              </p:cNvPr>
              <p:cNvSpPr/>
              <p:nvPr/>
            </p:nvSpPr>
            <p:spPr>
              <a:xfrm>
                <a:off x="1840854"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10" name="Oval 109">
                <a:extLst>
                  <a:ext uri="{FF2B5EF4-FFF2-40B4-BE49-F238E27FC236}">
                    <a16:creationId xmlns:a16="http://schemas.microsoft.com/office/drawing/2014/main" id="{24E63A31-59A6-3777-2CE3-915A6149E58E}"/>
                  </a:ext>
                </a:extLst>
              </p:cNvPr>
              <p:cNvSpPr/>
              <p:nvPr/>
            </p:nvSpPr>
            <p:spPr>
              <a:xfrm>
                <a:off x="2405089"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grpSp>
        <p:sp>
          <p:nvSpPr>
            <p:cNvPr id="107" name="object 7">
              <a:hlinkClick r:id="rId15"/>
              <a:extLst>
                <a:ext uri="{FF2B5EF4-FFF2-40B4-BE49-F238E27FC236}">
                  <a16:creationId xmlns:a16="http://schemas.microsoft.com/office/drawing/2014/main" id="{5C4FEB34-ADF4-1645-EF4B-57179083CC98}"/>
                </a:ext>
              </a:extLst>
            </p:cNvPr>
            <p:cNvSpPr txBox="1"/>
            <p:nvPr/>
          </p:nvSpPr>
          <p:spPr>
            <a:xfrm>
              <a:off x="1035123" y="3310532"/>
              <a:ext cx="815600" cy="186590"/>
            </a:xfrm>
            <a:prstGeom prst="rect">
              <a:avLst/>
            </a:prstGeom>
            <a:noFill/>
          </p:spPr>
          <p:txBody>
            <a:bodyPr vert="horz" wrap="square" lIns="0" tIns="47625" rIns="0" bIns="0" rtlCol="0">
              <a:spAutoFit/>
            </a:bodyPr>
            <a:lstStyle/>
            <a:p>
              <a:pPr algn="ctr">
                <a:lnSpc>
                  <a:spcPct val="100000"/>
                </a:lnSpc>
                <a:spcBef>
                  <a:spcPts val="375"/>
                </a:spcBef>
              </a:pPr>
              <a:r>
                <a:rPr lang="nb-NO" sz="900" b="1" dirty="0">
                  <a:solidFill>
                    <a:srgbClr val="FFFFFF"/>
                  </a:solidFill>
                  <a:latin typeface="Open Sans ExtraBold" pitchFamily="2" charset="0"/>
                  <a:ea typeface="Open Sans ExtraBold" pitchFamily="2" charset="0"/>
                  <a:cs typeface="Open Sans ExtraBold" pitchFamily="2" charset="0"/>
                </a:rPr>
                <a:t>Se filmen</a:t>
              </a:r>
              <a:endParaRPr sz="900" b="1" dirty="0">
                <a:latin typeface="Open Sans ExtraBold" pitchFamily="2" charset="0"/>
                <a:ea typeface="Open Sans ExtraBold" pitchFamily="2" charset="0"/>
                <a:cs typeface="Open Sans ExtraBold" pitchFamily="2" charset="0"/>
              </a:endParaRPr>
            </a:p>
          </p:txBody>
        </p:sp>
      </p:grpSp>
      <p:sp>
        <p:nvSpPr>
          <p:cNvPr id="38" name="object 34">
            <a:extLst>
              <a:ext uri="{FF2B5EF4-FFF2-40B4-BE49-F238E27FC236}">
                <a16:creationId xmlns:a16="http://schemas.microsoft.com/office/drawing/2014/main" id="{B754F67D-2394-DF4C-1D51-F2F701371922}"/>
              </a:ext>
            </a:extLst>
          </p:cNvPr>
          <p:cNvSpPr/>
          <p:nvPr/>
        </p:nvSpPr>
        <p:spPr>
          <a:xfrm>
            <a:off x="9577312" y="1531951"/>
            <a:ext cx="1723389" cy="1891664"/>
          </a:xfrm>
          <a:custGeom>
            <a:avLst/>
            <a:gdLst/>
            <a:ahLst/>
            <a:cxnLst/>
            <a:rect l="l" t="t" r="r" b="b"/>
            <a:pathLst>
              <a:path w="1723390" h="1891664">
                <a:moveTo>
                  <a:pt x="0" y="1891588"/>
                </a:moveTo>
                <a:lnTo>
                  <a:pt x="1722996" y="1891588"/>
                </a:lnTo>
                <a:lnTo>
                  <a:pt x="1722996" y="0"/>
                </a:lnTo>
                <a:lnTo>
                  <a:pt x="0" y="0"/>
                </a:lnTo>
                <a:lnTo>
                  <a:pt x="0" y="1891588"/>
                </a:lnTo>
                <a:close/>
              </a:path>
            </a:pathLst>
          </a:custGeom>
          <a:ln w="10782">
            <a:solidFill>
              <a:srgbClr val="FFFFFF"/>
            </a:solidFill>
          </a:ln>
        </p:spPr>
        <p:txBody>
          <a:bodyPr wrap="square" lIns="0" tIns="0" rIns="0" bIns="0" rtlCol="0"/>
          <a:lstStyle/>
          <a:p>
            <a:endParaRPr dirty="0"/>
          </a:p>
        </p:txBody>
      </p:sp>
      <p:grpSp>
        <p:nvGrpSpPr>
          <p:cNvPr id="74" name="object 78">
            <a:extLst>
              <a:ext uri="{FF2B5EF4-FFF2-40B4-BE49-F238E27FC236}">
                <a16:creationId xmlns:a16="http://schemas.microsoft.com/office/drawing/2014/main" id="{F1369EDF-EF37-F7CB-E600-D6740561B8A2}"/>
              </a:ext>
            </a:extLst>
          </p:cNvPr>
          <p:cNvGrpSpPr/>
          <p:nvPr/>
        </p:nvGrpSpPr>
        <p:grpSpPr>
          <a:xfrm>
            <a:off x="9574453" y="1977040"/>
            <a:ext cx="1734185" cy="1378224"/>
            <a:chOff x="8238221" y="1992977"/>
            <a:chExt cx="1734185" cy="1378224"/>
          </a:xfrm>
        </p:grpSpPr>
        <p:sp>
          <p:nvSpPr>
            <p:cNvPr id="75" name="object 79">
              <a:extLst>
                <a:ext uri="{FF2B5EF4-FFF2-40B4-BE49-F238E27FC236}">
                  <a16:creationId xmlns:a16="http://schemas.microsoft.com/office/drawing/2014/main" id="{7EB39435-30EA-E539-D05F-B3D334247DD4}"/>
                </a:ext>
              </a:extLst>
            </p:cNvPr>
            <p:cNvSpPr/>
            <p:nvPr/>
          </p:nvSpPr>
          <p:spPr>
            <a:xfrm>
              <a:off x="8238221" y="1992977"/>
              <a:ext cx="1734185" cy="0"/>
            </a:xfrm>
            <a:custGeom>
              <a:avLst/>
              <a:gdLst/>
              <a:ahLst/>
              <a:cxnLst/>
              <a:rect l="l" t="t" r="r" b="b"/>
              <a:pathLst>
                <a:path w="1734184">
                  <a:moveTo>
                    <a:pt x="1733778" y="0"/>
                  </a:moveTo>
                  <a:lnTo>
                    <a:pt x="0" y="0"/>
                  </a:lnTo>
                </a:path>
              </a:pathLst>
            </a:custGeom>
            <a:ln w="10782">
              <a:solidFill>
                <a:srgbClr val="FFFFFF"/>
              </a:solidFill>
            </a:ln>
          </p:spPr>
          <p:txBody>
            <a:bodyPr wrap="square" lIns="0" tIns="0" rIns="0" bIns="0" rtlCol="0"/>
            <a:lstStyle/>
            <a:p>
              <a:endParaRPr dirty="0"/>
            </a:p>
          </p:txBody>
        </p:sp>
        <p:pic>
          <p:nvPicPr>
            <p:cNvPr id="76" name="object 80">
              <a:extLst>
                <a:ext uri="{FF2B5EF4-FFF2-40B4-BE49-F238E27FC236}">
                  <a16:creationId xmlns:a16="http://schemas.microsoft.com/office/drawing/2014/main" id="{7C0FCF70-6985-913C-32E5-5A086D878908}"/>
                </a:ext>
              </a:extLst>
            </p:cNvPr>
            <p:cNvPicPr/>
            <p:nvPr/>
          </p:nvPicPr>
          <p:blipFill>
            <a:blip r:embed="rId16" cstate="screen">
              <a:extLst>
                <a:ext uri="{28A0092B-C50C-407E-A947-70E740481C1C}">
                  <a14:useLocalDpi xmlns:a14="http://schemas.microsoft.com/office/drawing/2010/main"/>
                </a:ext>
              </a:extLst>
            </a:blip>
            <a:stretch>
              <a:fillRect/>
            </a:stretch>
          </p:blipFill>
          <p:spPr>
            <a:xfrm>
              <a:off x="8309762" y="2067648"/>
              <a:ext cx="1590700" cy="1303553"/>
            </a:xfrm>
            <a:prstGeom prst="rect">
              <a:avLst/>
            </a:prstGeom>
          </p:spPr>
        </p:pic>
      </p:grpSp>
      <p:sp>
        <p:nvSpPr>
          <p:cNvPr id="85" name="object 90">
            <a:extLst>
              <a:ext uri="{FF2B5EF4-FFF2-40B4-BE49-F238E27FC236}">
                <a16:creationId xmlns:a16="http://schemas.microsoft.com/office/drawing/2014/main" id="{7462FDF7-775B-6433-F029-5CD8DCE86CA3}"/>
              </a:ext>
            </a:extLst>
          </p:cNvPr>
          <p:cNvSpPr txBox="1"/>
          <p:nvPr/>
        </p:nvSpPr>
        <p:spPr>
          <a:xfrm>
            <a:off x="10098499" y="1710429"/>
            <a:ext cx="694055" cy="166712"/>
          </a:xfrm>
          <a:prstGeom prst="rect">
            <a:avLst/>
          </a:prstGeom>
        </p:spPr>
        <p:txBody>
          <a:bodyPr vert="horz" wrap="square" lIns="0" tIns="12700" rIns="0" bIns="0" rtlCol="0">
            <a:spAutoFit/>
          </a:bodyPr>
          <a:lstStyle/>
          <a:p>
            <a:pPr marL="12700">
              <a:lnSpc>
                <a:spcPct val="100000"/>
              </a:lnSpc>
              <a:spcBef>
                <a:spcPts val="100"/>
              </a:spcBef>
            </a:pPr>
            <a:r>
              <a:rPr lang="nb-NO" sz="1000" b="1" spc="-10" dirty="0">
                <a:solidFill>
                  <a:srgbClr val="241E54"/>
                </a:solidFill>
                <a:latin typeface="Titillium Web"/>
                <a:cs typeface="Titillium Web"/>
              </a:rPr>
              <a:t>Informasjon</a:t>
            </a:r>
            <a:endParaRPr lang="nb-NO" sz="1000" dirty="0">
              <a:latin typeface="Titillium Web"/>
              <a:cs typeface="Titillium Web"/>
            </a:endParaRPr>
          </a:p>
        </p:txBody>
      </p:sp>
      <p:grpSp>
        <p:nvGrpSpPr>
          <p:cNvPr id="111" name="Group 110">
            <a:extLst>
              <a:ext uri="{FF2B5EF4-FFF2-40B4-BE49-F238E27FC236}">
                <a16:creationId xmlns:a16="http://schemas.microsoft.com/office/drawing/2014/main" id="{85A854E1-A785-DA34-6CBB-3D3D6B4911EF}"/>
              </a:ext>
            </a:extLst>
          </p:cNvPr>
          <p:cNvGrpSpPr/>
          <p:nvPr/>
        </p:nvGrpSpPr>
        <p:grpSpPr>
          <a:xfrm>
            <a:off x="10026140" y="3290375"/>
            <a:ext cx="815600" cy="251366"/>
            <a:chOff x="1035123" y="3306312"/>
            <a:chExt cx="815600" cy="251366"/>
          </a:xfrm>
        </p:grpSpPr>
        <p:grpSp>
          <p:nvGrpSpPr>
            <p:cNvPr id="112" name="Group 111">
              <a:extLst>
                <a:ext uri="{FF2B5EF4-FFF2-40B4-BE49-F238E27FC236}">
                  <a16:creationId xmlns:a16="http://schemas.microsoft.com/office/drawing/2014/main" id="{5805DE5D-DCDB-D152-66C0-F2B29004E5A7}"/>
                </a:ext>
              </a:extLst>
            </p:cNvPr>
            <p:cNvGrpSpPr/>
            <p:nvPr/>
          </p:nvGrpSpPr>
          <p:grpSpPr>
            <a:xfrm>
              <a:off x="1035123" y="3306312"/>
              <a:ext cx="815600" cy="251366"/>
              <a:chOff x="1840854" y="3681860"/>
              <a:chExt cx="815600" cy="251366"/>
            </a:xfrm>
          </p:grpSpPr>
          <p:sp>
            <p:nvSpPr>
              <p:cNvPr id="114" name="Rectangle 113">
                <a:hlinkClick r:id="rId17"/>
                <a:extLst>
                  <a:ext uri="{FF2B5EF4-FFF2-40B4-BE49-F238E27FC236}">
                    <a16:creationId xmlns:a16="http://schemas.microsoft.com/office/drawing/2014/main" id="{DF4A8952-7CCE-A78D-D955-A5BD681388ED}"/>
                  </a:ext>
                </a:extLst>
              </p:cNvPr>
              <p:cNvSpPr/>
              <p:nvPr/>
            </p:nvSpPr>
            <p:spPr>
              <a:xfrm>
                <a:off x="1970008" y="3681860"/>
                <a:ext cx="557292" cy="251366"/>
              </a:xfrm>
              <a:prstGeom prst="rect">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15" name="Oval 114">
                <a:extLst>
                  <a:ext uri="{FF2B5EF4-FFF2-40B4-BE49-F238E27FC236}">
                    <a16:creationId xmlns:a16="http://schemas.microsoft.com/office/drawing/2014/main" id="{A9ED6BF0-C280-03CF-26D9-4A4827D585C1}"/>
                  </a:ext>
                </a:extLst>
              </p:cNvPr>
              <p:cNvSpPr/>
              <p:nvPr/>
            </p:nvSpPr>
            <p:spPr>
              <a:xfrm>
                <a:off x="1840854"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16" name="Oval 115">
                <a:extLst>
                  <a:ext uri="{FF2B5EF4-FFF2-40B4-BE49-F238E27FC236}">
                    <a16:creationId xmlns:a16="http://schemas.microsoft.com/office/drawing/2014/main" id="{D8145A79-7A60-43CF-285D-74DC5BB44BAF}"/>
                  </a:ext>
                </a:extLst>
              </p:cNvPr>
              <p:cNvSpPr/>
              <p:nvPr/>
            </p:nvSpPr>
            <p:spPr>
              <a:xfrm>
                <a:off x="2405089"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grpSp>
        <p:sp>
          <p:nvSpPr>
            <p:cNvPr id="113" name="object 7">
              <a:extLst>
                <a:ext uri="{FF2B5EF4-FFF2-40B4-BE49-F238E27FC236}">
                  <a16:creationId xmlns:a16="http://schemas.microsoft.com/office/drawing/2014/main" id="{77AC349D-9D51-0958-640A-0D8542A5483B}"/>
                </a:ext>
              </a:extLst>
            </p:cNvPr>
            <p:cNvSpPr txBox="1"/>
            <p:nvPr/>
          </p:nvSpPr>
          <p:spPr>
            <a:xfrm>
              <a:off x="1035123" y="3310532"/>
              <a:ext cx="815600" cy="186590"/>
            </a:xfrm>
            <a:prstGeom prst="rect">
              <a:avLst/>
            </a:prstGeom>
            <a:noFill/>
          </p:spPr>
          <p:txBody>
            <a:bodyPr vert="horz" wrap="square" lIns="0" tIns="47625" rIns="0" bIns="0" rtlCol="0">
              <a:spAutoFit/>
            </a:bodyPr>
            <a:lstStyle/>
            <a:p>
              <a:pPr algn="ctr">
                <a:lnSpc>
                  <a:spcPct val="100000"/>
                </a:lnSpc>
                <a:spcBef>
                  <a:spcPts val="375"/>
                </a:spcBef>
              </a:pPr>
              <a:r>
                <a:rPr lang="nb-NO" sz="900" b="1" dirty="0">
                  <a:solidFill>
                    <a:srgbClr val="FFFFFF"/>
                  </a:solidFill>
                  <a:latin typeface="Open Sans ExtraBold" pitchFamily="2" charset="0"/>
                  <a:ea typeface="Open Sans ExtraBold" pitchFamily="2" charset="0"/>
                  <a:cs typeface="Open Sans ExtraBold" pitchFamily="2" charset="0"/>
                </a:rPr>
                <a:t>Se filmen</a:t>
              </a:r>
              <a:endParaRPr sz="900" b="1" dirty="0">
                <a:latin typeface="Open Sans ExtraBold" pitchFamily="2" charset="0"/>
                <a:ea typeface="Open Sans ExtraBold" pitchFamily="2" charset="0"/>
                <a:cs typeface="Open Sans ExtraBold" pitchFamily="2" charset="0"/>
              </a:endParaRPr>
            </a:p>
          </p:txBody>
        </p:sp>
      </p:grpSp>
      <p:grpSp>
        <p:nvGrpSpPr>
          <p:cNvPr id="117" name="Group 116">
            <a:extLst>
              <a:ext uri="{FF2B5EF4-FFF2-40B4-BE49-F238E27FC236}">
                <a16:creationId xmlns:a16="http://schemas.microsoft.com/office/drawing/2014/main" id="{113DBE1A-7E49-8C2E-5012-7A78EBE4DBD6}"/>
              </a:ext>
            </a:extLst>
          </p:cNvPr>
          <p:cNvGrpSpPr/>
          <p:nvPr/>
        </p:nvGrpSpPr>
        <p:grpSpPr>
          <a:xfrm>
            <a:off x="1288154" y="5631488"/>
            <a:ext cx="815600" cy="251366"/>
            <a:chOff x="1035123" y="3306312"/>
            <a:chExt cx="815600" cy="251366"/>
          </a:xfrm>
        </p:grpSpPr>
        <p:grpSp>
          <p:nvGrpSpPr>
            <p:cNvPr id="118" name="Group 117">
              <a:extLst>
                <a:ext uri="{FF2B5EF4-FFF2-40B4-BE49-F238E27FC236}">
                  <a16:creationId xmlns:a16="http://schemas.microsoft.com/office/drawing/2014/main" id="{131CDB95-3DA0-5A67-0967-AAB11F7F37F2}"/>
                </a:ext>
              </a:extLst>
            </p:cNvPr>
            <p:cNvGrpSpPr/>
            <p:nvPr/>
          </p:nvGrpSpPr>
          <p:grpSpPr>
            <a:xfrm>
              <a:off x="1035123" y="3306312"/>
              <a:ext cx="815600" cy="251366"/>
              <a:chOff x="1840854" y="3681860"/>
              <a:chExt cx="815600" cy="251366"/>
            </a:xfrm>
          </p:grpSpPr>
          <p:sp>
            <p:nvSpPr>
              <p:cNvPr id="120" name="Rectangle 119">
                <a:extLst>
                  <a:ext uri="{FF2B5EF4-FFF2-40B4-BE49-F238E27FC236}">
                    <a16:creationId xmlns:a16="http://schemas.microsoft.com/office/drawing/2014/main" id="{4382919B-7D93-0A18-8CA0-67CA097489EC}"/>
                  </a:ext>
                </a:extLst>
              </p:cNvPr>
              <p:cNvSpPr/>
              <p:nvPr/>
            </p:nvSpPr>
            <p:spPr>
              <a:xfrm>
                <a:off x="1970008" y="3681860"/>
                <a:ext cx="557292" cy="251366"/>
              </a:xfrm>
              <a:prstGeom prst="rect">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21" name="Oval 120">
                <a:extLst>
                  <a:ext uri="{FF2B5EF4-FFF2-40B4-BE49-F238E27FC236}">
                    <a16:creationId xmlns:a16="http://schemas.microsoft.com/office/drawing/2014/main" id="{D26C0503-D893-DEC8-483A-600B8626D753}"/>
                  </a:ext>
                </a:extLst>
              </p:cNvPr>
              <p:cNvSpPr/>
              <p:nvPr/>
            </p:nvSpPr>
            <p:spPr>
              <a:xfrm>
                <a:off x="1840854"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22" name="Oval 121">
                <a:extLst>
                  <a:ext uri="{FF2B5EF4-FFF2-40B4-BE49-F238E27FC236}">
                    <a16:creationId xmlns:a16="http://schemas.microsoft.com/office/drawing/2014/main" id="{5506AD59-2256-5171-CED2-1EB8CBF96664}"/>
                  </a:ext>
                </a:extLst>
              </p:cNvPr>
              <p:cNvSpPr/>
              <p:nvPr/>
            </p:nvSpPr>
            <p:spPr>
              <a:xfrm>
                <a:off x="2405089"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grpSp>
        <p:sp>
          <p:nvSpPr>
            <p:cNvPr id="119" name="object 7">
              <a:hlinkClick r:id="rId18"/>
              <a:extLst>
                <a:ext uri="{FF2B5EF4-FFF2-40B4-BE49-F238E27FC236}">
                  <a16:creationId xmlns:a16="http://schemas.microsoft.com/office/drawing/2014/main" id="{B119B8CC-42C0-EA1C-3FC3-C5C25459D7F0}"/>
                </a:ext>
              </a:extLst>
            </p:cNvPr>
            <p:cNvSpPr txBox="1"/>
            <p:nvPr/>
          </p:nvSpPr>
          <p:spPr>
            <a:xfrm>
              <a:off x="1035123" y="3310532"/>
              <a:ext cx="815600" cy="186590"/>
            </a:xfrm>
            <a:prstGeom prst="rect">
              <a:avLst/>
            </a:prstGeom>
            <a:noFill/>
          </p:spPr>
          <p:txBody>
            <a:bodyPr vert="horz" wrap="square" lIns="0" tIns="47625" rIns="0" bIns="0" rtlCol="0">
              <a:spAutoFit/>
            </a:bodyPr>
            <a:lstStyle/>
            <a:p>
              <a:pPr algn="ctr">
                <a:lnSpc>
                  <a:spcPct val="100000"/>
                </a:lnSpc>
                <a:spcBef>
                  <a:spcPts val="375"/>
                </a:spcBef>
              </a:pPr>
              <a:r>
                <a:rPr lang="nb-NO" sz="900" b="1" dirty="0">
                  <a:solidFill>
                    <a:srgbClr val="FFFFFF"/>
                  </a:solidFill>
                  <a:latin typeface="Open Sans ExtraBold" pitchFamily="2" charset="0"/>
                  <a:ea typeface="Open Sans ExtraBold" pitchFamily="2" charset="0"/>
                  <a:cs typeface="Open Sans ExtraBold" pitchFamily="2" charset="0"/>
                </a:rPr>
                <a:t>Se filmen</a:t>
              </a:r>
              <a:endParaRPr sz="900" b="1" dirty="0">
                <a:latin typeface="Open Sans ExtraBold" pitchFamily="2" charset="0"/>
                <a:ea typeface="Open Sans ExtraBold" pitchFamily="2" charset="0"/>
                <a:cs typeface="Open Sans ExtraBold" pitchFamily="2" charset="0"/>
              </a:endParaRPr>
            </a:p>
          </p:txBody>
        </p:sp>
      </p:grpSp>
      <p:grpSp>
        <p:nvGrpSpPr>
          <p:cNvPr id="123" name="Group 122">
            <a:extLst>
              <a:ext uri="{FF2B5EF4-FFF2-40B4-BE49-F238E27FC236}">
                <a16:creationId xmlns:a16="http://schemas.microsoft.com/office/drawing/2014/main" id="{9A7FBCBC-9B0D-5212-7C06-7FF056813B9E}"/>
              </a:ext>
            </a:extLst>
          </p:cNvPr>
          <p:cNvGrpSpPr/>
          <p:nvPr/>
        </p:nvGrpSpPr>
        <p:grpSpPr>
          <a:xfrm>
            <a:off x="3470547" y="5631488"/>
            <a:ext cx="815600" cy="251366"/>
            <a:chOff x="1035123" y="3306312"/>
            <a:chExt cx="815600" cy="251366"/>
          </a:xfrm>
        </p:grpSpPr>
        <p:grpSp>
          <p:nvGrpSpPr>
            <p:cNvPr id="124" name="Group 123">
              <a:extLst>
                <a:ext uri="{FF2B5EF4-FFF2-40B4-BE49-F238E27FC236}">
                  <a16:creationId xmlns:a16="http://schemas.microsoft.com/office/drawing/2014/main" id="{566E871D-796F-56CB-31B9-83E60CC17374}"/>
                </a:ext>
              </a:extLst>
            </p:cNvPr>
            <p:cNvGrpSpPr/>
            <p:nvPr/>
          </p:nvGrpSpPr>
          <p:grpSpPr>
            <a:xfrm>
              <a:off x="1035123" y="3306312"/>
              <a:ext cx="815600" cy="251366"/>
              <a:chOff x="1840854" y="3681860"/>
              <a:chExt cx="815600" cy="251366"/>
            </a:xfrm>
          </p:grpSpPr>
          <p:sp>
            <p:nvSpPr>
              <p:cNvPr id="126" name="Rectangle 125">
                <a:extLst>
                  <a:ext uri="{FF2B5EF4-FFF2-40B4-BE49-F238E27FC236}">
                    <a16:creationId xmlns:a16="http://schemas.microsoft.com/office/drawing/2014/main" id="{5E47F3A4-132F-3640-BF3E-CB02D7F5B486}"/>
                  </a:ext>
                </a:extLst>
              </p:cNvPr>
              <p:cNvSpPr/>
              <p:nvPr/>
            </p:nvSpPr>
            <p:spPr>
              <a:xfrm>
                <a:off x="1970008" y="3681860"/>
                <a:ext cx="557292" cy="251366"/>
              </a:xfrm>
              <a:prstGeom prst="rect">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27" name="Oval 126">
                <a:extLst>
                  <a:ext uri="{FF2B5EF4-FFF2-40B4-BE49-F238E27FC236}">
                    <a16:creationId xmlns:a16="http://schemas.microsoft.com/office/drawing/2014/main" id="{C7019D76-49F7-E64A-0FDF-67BE9AB13186}"/>
                  </a:ext>
                </a:extLst>
              </p:cNvPr>
              <p:cNvSpPr/>
              <p:nvPr/>
            </p:nvSpPr>
            <p:spPr>
              <a:xfrm>
                <a:off x="1840854"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28" name="Oval 127">
                <a:extLst>
                  <a:ext uri="{FF2B5EF4-FFF2-40B4-BE49-F238E27FC236}">
                    <a16:creationId xmlns:a16="http://schemas.microsoft.com/office/drawing/2014/main" id="{74CFC178-C71E-9347-ACB7-ABBD475A606D}"/>
                  </a:ext>
                </a:extLst>
              </p:cNvPr>
              <p:cNvSpPr/>
              <p:nvPr/>
            </p:nvSpPr>
            <p:spPr>
              <a:xfrm>
                <a:off x="2405089"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grpSp>
        <p:sp>
          <p:nvSpPr>
            <p:cNvPr id="125" name="object 7">
              <a:hlinkClick r:id="rId19"/>
              <a:extLst>
                <a:ext uri="{FF2B5EF4-FFF2-40B4-BE49-F238E27FC236}">
                  <a16:creationId xmlns:a16="http://schemas.microsoft.com/office/drawing/2014/main" id="{87B5B8DA-C28F-7D69-311D-357FDA004641}"/>
                </a:ext>
              </a:extLst>
            </p:cNvPr>
            <p:cNvSpPr txBox="1"/>
            <p:nvPr/>
          </p:nvSpPr>
          <p:spPr>
            <a:xfrm>
              <a:off x="1035123" y="3310532"/>
              <a:ext cx="815600" cy="186590"/>
            </a:xfrm>
            <a:prstGeom prst="rect">
              <a:avLst/>
            </a:prstGeom>
            <a:noFill/>
          </p:spPr>
          <p:txBody>
            <a:bodyPr vert="horz" wrap="square" lIns="0" tIns="47625" rIns="0" bIns="0" rtlCol="0">
              <a:spAutoFit/>
            </a:bodyPr>
            <a:lstStyle/>
            <a:p>
              <a:pPr algn="ctr">
                <a:lnSpc>
                  <a:spcPct val="100000"/>
                </a:lnSpc>
                <a:spcBef>
                  <a:spcPts val="375"/>
                </a:spcBef>
              </a:pPr>
              <a:r>
                <a:rPr lang="nb-NO" sz="900" b="1" dirty="0">
                  <a:solidFill>
                    <a:srgbClr val="FFFFFF"/>
                  </a:solidFill>
                  <a:latin typeface="Open Sans ExtraBold" pitchFamily="2" charset="0"/>
                  <a:ea typeface="Open Sans ExtraBold" pitchFamily="2" charset="0"/>
                  <a:cs typeface="Open Sans ExtraBold" pitchFamily="2" charset="0"/>
                </a:rPr>
                <a:t>Se filmen</a:t>
              </a:r>
              <a:endParaRPr sz="900" b="1" dirty="0">
                <a:latin typeface="Open Sans ExtraBold" pitchFamily="2" charset="0"/>
                <a:ea typeface="Open Sans ExtraBold" pitchFamily="2" charset="0"/>
                <a:cs typeface="Open Sans ExtraBold" pitchFamily="2" charset="0"/>
              </a:endParaRPr>
            </a:p>
          </p:txBody>
        </p:sp>
      </p:grpSp>
      <p:grpSp>
        <p:nvGrpSpPr>
          <p:cNvPr id="129" name="Group 128">
            <a:extLst>
              <a:ext uri="{FF2B5EF4-FFF2-40B4-BE49-F238E27FC236}">
                <a16:creationId xmlns:a16="http://schemas.microsoft.com/office/drawing/2014/main" id="{9F2A00CB-A026-DB7B-2E72-D519D43C101C}"/>
              </a:ext>
            </a:extLst>
          </p:cNvPr>
          <p:cNvGrpSpPr/>
          <p:nvPr/>
        </p:nvGrpSpPr>
        <p:grpSpPr>
          <a:xfrm>
            <a:off x="5681770" y="5636143"/>
            <a:ext cx="815600" cy="251366"/>
            <a:chOff x="1035123" y="3306312"/>
            <a:chExt cx="815600" cy="251366"/>
          </a:xfrm>
        </p:grpSpPr>
        <p:grpSp>
          <p:nvGrpSpPr>
            <p:cNvPr id="130" name="Group 129">
              <a:extLst>
                <a:ext uri="{FF2B5EF4-FFF2-40B4-BE49-F238E27FC236}">
                  <a16:creationId xmlns:a16="http://schemas.microsoft.com/office/drawing/2014/main" id="{102A1765-DDB6-495C-7E4E-8BC83EC49CF7}"/>
                </a:ext>
              </a:extLst>
            </p:cNvPr>
            <p:cNvGrpSpPr/>
            <p:nvPr/>
          </p:nvGrpSpPr>
          <p:grpSpPr>
            <a:xfrm>
              <a:off x="1035123" y="3306312"/>
              <a:ext cx="815600" cy="251366"/>
              <a:chOff x="1840854" y="3681860"/>
              <a:chExt cx="815600" cy="251366"/>
            </a:xfrm>
          </p:grpSpPr>
          <p:sp>
            <p:nvSpPr>
              <p:cNvPr id="132" name="Rectangle 131">
                <a:hlinkClick r:id="rId20"/>
                <a:extLst>
                  <a:ext uri="{FF2B5EF4-FFF2-40B4-BE49-F238E27FC236}">
                    <a16:creationId xmlns:a16="http://schemas.microsoft.com/office/drawing/2014/main" id="{0349A63D-E63C-3D4C-217B-6FD7C65DD981}"/>
                  </a:ext>
                </a:extLst>
              </p:cNvPr>
              <p:cNvSpPr/>
              <p:nvPr/>
            </p:nvSpPr>
            <p:spPr>
              <a:xfrm>
                <a:off x="1970008" y="3681860"/>
                <a:ext cx="557292" cy="251366"/>
              </a:xfrm>
              <a:prstGeom prst="rect">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33" name="Oval 132">
                <a:extLst>
                  <a:ext uri="{FF2B5EF4-FFF2-40B4-BE49-F238E27FC236}">
                    <a16:creationId xmlns:a16="http://schemas.microsoft.com/office/drawing/2014/main" id="{D1DF4E62-E4B7-42E8-4A2D-66931B422DFE}"/>
                  </a:ext>
                </a:extLst>
              </p:cNvPr>
              <p:cNvSpPr/>
              <p:nvPr/>
            </p:nvSpPr>
            <p:spPr>
              <a:xfrm>
                <a:off x="1840854"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34" name="Oval 133">
                <a:extLst>
                  <a:ext uri="{FF2B5EF4-FFF2-40B4-BE49-F238E27FC236}">
                    <a16:creationId xmlns:a16="http://schemas.microsoft.com/office/drawing/2014/main" id="{4E430836-05B3-8BA1-2D38-2D6322213B00}"/>
                  </a:ext>
                </a:extLst>
              </p:cNvPr>
              <p:cNvSpPr/>
              <p:nvPr/>
            </p:nvSpPr>
            <p:spPr>
              <a:xfrm>
                <a:off x="2405089"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grpSp>
        <p:sp>
          <p:nvSpPr>
            <p:cNvPr id="131" name="object 7">
              <a:extLst>
                <a:ext uri="{FF2B5EF4-FFF2-40B4-BE49-F238E27FC236}">
                  <a16:creationId xmlns:a16="http://schemas.microsoft.com/office/drawing/2014/main" id="{F734BC5F-DE51-00FE-10EB-73E8EB908B79}"/>
                </a:ext>
              </a:extLst>
            </p:cNvPr>
            <p:cNvSpPr txBox="1"/>
            <p:nvPr/>
          </p:nvSpPr>
          <p:spPr>
            <a:xfrm>
              <a:off x="1035123" y="3310532"/>
              <a:ext cx="815600" cy="186590"/>
            </a:xfrm>
            <a:prstGeom prst="rect">
              <a:avLst/>
            </a:prstGeom>
            <a:noFill/>
          </p:spPr>
          <p:txBody>
            <a:bodyPr vert="horz" wrap="square" lIns="0" tIns="47625" rIns="0" bIns="0" rtlCol="0">
              <a:spAutoFit/>
            </a:bodyPr>
            <a:lstStyle/>
            <a:p>
              <a:pPr algn="ctr">
                <a:lnSpc>
                  <a:spcPct val="100000"/>
                </a:lnSpc>
                <a:spcBef>
                  <a:spcPts val="375"/>
                </a:spcBef>
              </a:pPr>
              <a:r>
                <a:rPr lang="nb-NO" sz="900" b="1" dirty="0">
                  <a:solidFill>
                    <a:srgbClr val="FFFFFF"/>
                  </a:solidFill>
                  <a:latin typeface="Open Sans ExtraBold" pitchFamily="2" charset="0"/>
                  <a:ea typeface="Open Sans ExtraBold" pitchFamily="2" charset="0"/>
                  <a:cs typeface="Open Sans ExtraBold" pitchFamily="2" charset="0"/>
                </a:rPr>
                <a:t>Se filmen</a:t>
              </a:r>
              <a:endParaRPr sz="900" b="1" dirty="0">
                <a:latin typeface="Open Sans ExtraBold" pitchFamily="2" charset="0"/>
                <a:ea typeface="Open Sans ExtraBold" pitchFamily="2" charset="0"/>
                <a:cs typeface="Open Sans ExtraBold" pitchFamily="2" charset="0"/>
              </a:endParaRPr>
            </a:p>
          </p:txBody>
        </p:sp>
      </p:grpSp>
      <p:grpSp>
        <p:nvGrpSpPr>
          <p:cNvPr id="135" name="Group 134">
            <a:extLst>
              <a:ext uri="{FF2B5EF4-FFF2-40B4-BE49-F238E27FC236}">
                <a16:creationId xmlns:a16="http://schemas.microsoft.com/office/drawing/2014/main" id="{41C16146-A825-F9C3-3359-E27EDC19368C}"/>
              </a:ext>
            </a:extLst>
          </p:cNvPr>
          <p:cNvGrpSpPr/>
          <p:nvPr/>
        </p:nvGrpSpPr>
        <p:grpSpPr>
          <a:xfrm>
            <a:off x="7857579" y="5631488"/>
            <a:ext cx="815600" cy="251366"/>
            <a:chOff x="1035123" y="3306312"/>
            <a:chExt cx="815600" cy="251366"/>
          </a:xfrm>
        </p:grpSpPr>
        <p:grpSp>
          <p:nvGrpSpPr>
            <p:cNvPr id="136" name="Group 135">
              <a:extLst>
                <a:ext uri="{FF2B5EF4-FFF2-40B4-BE49-F238E27FC236}">
                  <a16:creationId xmlns:a16="http://schemas.microsoft.com/office/drawing/2014/main" id="{426ED4D3-92EA-14B3-087D-0A1805DA2F40}"/>
                </a:ext>
              </a:extLst>
            </p:cNvPr>
            <p:cNvGrpSpPr/>
            <p:nvPr/>
          </p:nvGrpSpPr>
          <p:grpSpPr>
            <a:xfrm>
              <a:off x="1035123" y="3306312"/>
              <a:ext cx="815600" cy="251366"/>
              <a:chOff x="1840854" y="3681860"/>
              <a:chExt cx="815600" cy="251366"/>
            </a:xfrm>
          </p:grpSpPr>
          <p:sp>
            <p:nvSpPr>
              <p:cNvPr id="138" name="Rectangle 137">
                <a:extLst>
                  <a:ext uri="{FF2B5EF4-FFF2-40B4-BE49-F238E27FC236}">
                    <a16:creationId xmlns:a16="http://schemas.microsoft.com/office/drawing/2014/main" id="{C46C144D-9792-FB83-E3A8-BB93118DC096}"/>
                  </a:ext>
                </a:extLst>
              </p:cNvPr>
              <p:cNvSpPr/>
              <p:nvPr/>
            </p:nvSpPr>
            <p:spPr>
              <a:xfrm>
                <a:off x="1970008" y="3681860"/>
                <a:ext cx="557292" cy="251366"/>
              </a:xfrm>
              <a:prstGeom prst="rect">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39" name="Oval 138">
                <a:extLst>
                  <a:ext uri="{FF2B5EF4-FFF2-40B4-BE49-F238E27FC236}">
                    <a16:creationId xmlns:a16="http://schemas.microsoft.com/office/drawing/2014/main" id="{CBF34E74-904B-D9EC-92C2-4A143E846F48}"/>
                  </a:ext>
                </a:extLst>
              </p:cNvPr>
              <p:cNvSpPr/>
              <p:nvPr/>
            </p:nvSpPr>
            <p:spPr>
              <a:xfrm>
                <a:off x="1840854"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40" name="Oval 139">
                <a:extLst>
                  <a:ext uri="{FF2B5EF4-FFF2-40B4-BE49-F238E27FC236}">
                    <a16:creationId xmlns:a16="http://schemas.microsoft.com/office/drawing/2014/main" id="{C69A443C-3E93-3F53-15D5-58C7E6DCB19B}"/>
                  </a:ext>
                </a:extLst>
              </p:cNvPr>
              <p:cNvSpPr/>
              <p:nvPr/>
            </p:nvSpPr>
            <p:spPr>
              <a:xfrm>
                <a:off x="2405089"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grpSp>
        <p:sp>
          <p:nvSpPr>
            <p:cNvPr id="137" name="object 7">
              <a:hlinkClick r:id="rId21"/>
              <a:extLst>
                <a:ext uri="{FF2B5EF4-FFF2-40B4-BE49-F238E27FC236}">
                  <a16:creationId xmlns:a16="http://schemas.microsoft.com/office/drawing/2014/main" id="{05F4DE66-6DBD-42B8-9ECA-C6169264D308}"/>
                </a:ext>
              </a:extLst>
            </p:cNvPr>
            <p:cNvSpPr txBox="1"/>
            <p:nvPr/>
          </p:nvSpPr>
          <p:spPr>
            <a:xfrm>
              <a:off x="1035123" y="3310532"/>
              <a:ext cx="815600" cy="186590"/>
            </a:xfrm>
            <a:prstGeom prst="rect">
              <a:avLst/>
            </a:prstGeom>
            <a:noFill/>
          </p:spPr>
          <p:txBody>
            <a:bodyPr vert="horz" wrap="square" lIns="0" tIns="47625" rIns="0" bIns="0" rtlCol="0">
              <a:spAutoFit/>
            </a:bodyPr>
            <a:lstStyle/>
            <a:p>
              <a:pPr algn="ctr">
                <a:lnSpc>
                  <a:spcPct val="100000"/>
                </a:lnSpc>
                <a:spcBef>
                  <a:spcPts val="375"/>
                </a:spcBef>
              </a:pPr>
              <a:r>
                <a:rPr lang="nb-NO" sz="900" b="1" dirty="0">
                  <a:solidFill>
                    <a:srgbClr val="FFFFFF"/>
                  </a:solidFill>
                  <a:latin typeface="Open Sans ExtraBold" pitchFamily="2" charset="0"/>
                  <a:ea typeface="Open Sans ExtraBold" pitchFamily="2" charset="0"/>
                  <a:cs typeface="Open Sans ExtraBold" pitchFamily="2" charset="0"/>
                </a:rPr>
                <a:t>Se filmen</a:t>
              </a:r>
              <a:endParaRPr sz="900" b="1" dirty="0">
                <a:latin typeface="Open Sans ExtraBold" pitchFamily="2" charset="0"/>
                <a:ea typeface="Open Sans ExtraBold" pitchFamily="2" charset="0"/>
                <a:cs typeface="Open Sans ExtraBold" pitchFamily="2" charset="0"/>
              </a:endParaRPr>
            </a:p>
          </p:txBody>
        </p:sp>
      </p:grpSp>
      <p:grpSp>
        <p:nvGrpSpPr>
          <p:cNvPr id="141" name="Group 140">
            <a:extLst>
              <a:ext uri="{FF2B5EF4-FFF2-40B4-BE49-F238E27FC236}">
                <a16:creationId xmlns:a16="http://schemas.microsoft.com/office/drawing/2014/main" id="{DB4C813A-41DF-FF61-8E51-545D9EE77D2A}"/>
              </a:ext>
            </a:extLst>
          </p:cNvPr>
          <p:cNvGrpSpPr/>
          <p:nvPr/>
        </p:nvGrpSpPr>
        <p:grpSpPr>
          <a:xfrm>
            <a:off x="10029355" y="5631488"/>
            <a:ext cx="815600" cy="251366"/>
            <a:chOff x="1035123" y="3306312"/>
            <a:chExt cx="815600" cy="251366"/>
          </a:xfrm>
        </p:grpSpPr>
        <p:grpSp>
          <p:nvGrpSpPr>
            <p:cNvPr id="142" name="Group 141">
              <a:extLst>
                <a:ext uri="{FF2B5EF4-FFF2-40B4-BE49-F238E27FC236}">
                  <a16:creationId xmlns:a16="http://schemas.microsoft.com/office/drawing/2014/main" id="{C640A72E-F5B5-02D8-70B0-C7CB007B2E56}"/>
                </a:ext>
              </a:extLst>
            </p:cNvPr>
            <p:cNvGrpSpPr/>
            <p:nvPr/>
          </p:nvGrpSpPr>
          <p:grpSpPr>
            <a:xfrm>
              <a:off x="1035123" y="3306312"/>
              <a:ext cx="815600" cy="251366"/>
              <a:chOff x="1840854" y="3681860"/>
              <a:chExt cx="815600" cy="251366"/>
            </a:xfrm>
          </p:grpSpPr>
          <p:sp>
            <p:nvSpPr>
              <p:cNvPr id="144" name="Rectangle 143">
                <a:extLst>
                  <a:ext uri="{FF2B5EF4-FFF2-40B4-BE49-F238E27FC236}">
                    <a16:creationId xmlns:a16="http://schemas.microsoft.com/office/drawing/2014/main" id="{D738A08E-0C1D-EAAE-0067-A510EE6D753F}"/>
                  </a:ext>
                </a:extLst>
              </p:cNvPr>
              <p:cNvSpPr/>
              <p:nvPr/>
            </p:nvSpPr>
            <p:spPr>
              <a:xfrm>
                <a:off x="1970008" y="3681860"/>
                <a:ext cx="557292" cy="251366"/>
              </a:xfrm>
              <a:prstGeom prst="rect">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45" name="Oval 144">
                <a:extLst>
                  <a:ext uri="{FF2B5EF4-FFF2-40B4-BE49-F238E27FC236}">
                    <a16:creationId xmlns:a16="http://schemas.microsoft.com/office/drawing/2014/main" id="{97CFD9FF-3615-1C2B-9D7A-37576117BFDE}"/>
                  </a:ext>
                </a:extLst>
              </p:cNvPr>
              <p:cNvSpPr/>
              <p:nvPr/>
            </p:nvSpPr>
            <p:spPr>
              <a:xfrm>
                <a:off x="1840854"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46" name="Oval 145">
                <a:extLst>
                  <a:ext uri="{FF2B5EF4-FFF2-40B4-BE49-F238E27FC236}">
                    <a16:creationId xmlns:a16="http://schemas.microsoft.com/office/drawing/2014/main" id="{DDFAC8C3-87AD-65A7-F62E-DAC9A383FE08}"/>
                  </a:ext>
                </a:extLst>
              </p:cNvPr>
              <p:cNvSpPr/>
              <p:nvPr/>
            </p:nvSpPr>
            <p:spPr>
              <a:xfrm>
                <a:off x="2405089" y="3681860"/>
                <a:ext cx="251365" cy="251365"/>
              </a:xfrm>
              <a:prstGeom prst="ellipse">
                <a:avLst/>
              </a:prstGeom>
              <a:solidFill>
                <a:srgbClr val="251D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grpSp>
        <p:sp>
          <p:nvSpPr>
            <p:cNvPr id="143" name="object 7">
              <a:extLst>
                <a:ext uri="{FF2B5EF4-FFF2-40B4-BE49-F238E27FC236}">
                  <a16:creationId xmlns:a16="http://schemas.microsoft.com/office/drawing/2014/main" id="{EE730072-33C3-CF54-5669-8134752F3B34}"/>
                </a:ext>
              </a:extLst>
            </p:cNvPr>
            <p:cNvSpPr txBox="1"/>
            <p:nvPr/>
          </p:nvSpPr>
          <p:spPr>
            <a:xfrm>
              <a:off x="1035123" y="3310532"/>
              <a:ext cx="815600" cy="186590"/>
            </a:xfrm>
            <a:prstGeom prst="rect">
              <a:avLst/>
            </a:prstGeom>
            <a:noFill/>
          </p:spPr>
          <p:txBody>
            <a:bodyPr vert="horz" wrap="square" lIns="0" tIns="47625" rIns="0" bIns="0" rtlCol="0">
              <a:spAutoFit/>
            </a:bodyPr>
            <a:lstStyle/>
            <a:p>
              <a:pPr algn="ctr">
                <a:lnSpc>
                  <a:spcPct val="100000"/>
                </a:lnSpc>
                <a:spcBef>
                  <a:spcPts val="375"/>
                </a:spcBef>
              </a:pPr>
              <a:r>
                <a:rPr lang="en-GB" sz="900" b="1" dirty="0">
                  <a:solidFill>
                    <a:schemeClr val="bg1"/>
                  </a:solidFill>
                  <a:latin typeface="Open Sans ExtraBold" pitchFamily="2" charset="0"/>
                  <a:ea typeface="Open Sans ExtraBold" pitchFamily="2" charset="0"/>
                  <a:cs typeface="Open Sans ExtraBold" pitchFamily="2" charset="0"/>
                </a:rPr>
                <a:t>Se filmen</a:t>
              </a:r>
            </a:p>
          </p:txBody>
        </p:sp>
      </p:grpSp>
      <p:sp>
        <p:nvSpPr>
          <p:cNvPr id="152" name="object 2">
            <a:extLst>
              <a:ext uri="{FF2B5EF4-FFF2-40B4-BE49-F238E27FC236}">
                <a16:creationId xmlns:a16="http://schemas.microsoft.com/office/drawing/2014/main" id="{5C7D90FC-E872-9FF5-AED1-A1F4AC249261}"/>
              </a:ext>
            </a:extLst>
          </p:cNvPr>
          <p:cNvSpPr txBox="1">
            <a:spLocks/>
          </p:cNvSpPr>
          <p:nvPr/>
        </p:nvSpPr>
        <p:spPr>
          <a:xfrm>
            <a:off x="3418840" y="929038"/>
            <a:ext cx="5354320" cy="228268"/>
          </a:xfrm>
          <a:prstGeom prst="rect">
            <a:avLst/>
          </a:prstGeom>
        </p:spPr>
        <p:txBody>
          <a:bodyPr vert="horz" wrap="square" lIns="0" tIns="12700" rIns="0" bIns="0" rtlCol="0" anchor="b" anchorCtr="0">
            <a:spAutoFit/>
          </a:bodyPr>
          <a:lstStyle>
            <a:lvl1pPr algn="l" defTabSz="914355" rtl="0" eaLnBrk="1" latinLnBrk="0" hangingPunct="1">
              <a:lnSpc>
                <a:spcPct val="90000"/>
              </a:lnSpc>
              <a:spcBef>
                <a:spcPct val="0"/>
              </a:spcBef>
              <a:buNone/>
              <a:defRPr sz="2800" kern="1200">
                <a:solidFill>
                  <a:schemeClr val="accent2"/>
                </a:solidFill>
                <a:latin typeface="+mj-lt"/>
                <a:ea typeface="+mj-ea"/>
                <a:cs typeface="+mj-cs"/>
              </a:defRPr>
            </a:lvl1pPr>
          </a:lstStyle>
          <a:p>
            <a:pPr marL="12700" algn="ctr">
              <a:lnSpc>
                <a:spcPct val="100000"/>
              </a:lnSpc>
              <a:spcBef>
                <a:spcPts val="100"/>
              </a:spcBef>
            </a:pPr>
            <a:r>
              <a:rPr lang="nb-NO" sz="1400" dirty="0">
                <a:solidFill>
                  <a:srgbClr val="251D57"/>
                </a:solidFill>
                <a:latin typeface="+mn-lt"/>
              </a:rPr>
              <a:t>Filmene</a:t>
            </a:r>
            <a:r>
              <a:rPr lang="en-GB" sz="1400" dirty="0">
                <a:solidFill>
                  <a:srgbClr val="251D57"/>
                </a:solidFill>
                <a:latin typeface="+mn-lt"/>
              </a:rPr>
              <a:t> </a:t>
            </a:r>
            <a:r>
              <a:rPr lang="nb-NO" sz="1400" dirty="0">
                <a:solidFill>
                  <a:srgbClr val="251D57"/>
                </a:solidFill>
                <a:latin typeface="+mn-lt"/>
              </a:rPr>
              <a:t>forklarer reglene for bransjenormen</a:t>
            </a:r>
            <a:r>
              <a:rPr lang="en-GB" sz="1400" dirty="0">
                <a:solidFill>
                  <a:srgbClr val="251D57"/>
                </a:solidFill>
                <a:latin typeface="+mn-lt"/>
              </a:rPr>
              <a:t>.</a:t>
            </a:r>
          </a:p>
        </p:txBody>
      </p:sp>
      <p:sp>
        <p:nvSpPr>
          <p:cNvPr id="153" name="Oval 152">
            <a:extLst>
              <a:ext uri="{FF2B5EF4-FFF2-40B4-BE49-F238E27FC236}">
                <a16:creationId xmlns:a16="http://schemas.microsoft.com/office/drawing/2014/main" id="{B12629F7-FE50-33C0-1133-F9A6D88F7D73}"/>
              </a:ext>
            </a:extLst>
          </p:cNvPr>
          <p:cNvSpPr/>
          <p:nvPr/>
        </p:nvSpPr>
        <p:spPr>
          <a:xfrm>
            <a:off x="3742478" y="1362300"/>
            <a:ext cx="335259" cy="335259"/>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O" sz="1100" b="1">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154" name="Oval 153">
            <a:extLst>
              <a:ext uri="{FF2B5EF4-FFF2-40B4-BE49-F238E27FC236}">
                <a16:creationId xmlns:a16="http://schemas.microsoft.com/office/drawing/2014/main" id="{378C167D-2AD7-088A-2D9D-B880FD2CEFB6}"/>
              </a:ext>
            </a:extLst>
          </p:cNvPr>
          <p:cNvSpPr/>
          <p:nvPr/>
        </p:nvSpPr>
        <p:spPr>
          <a:xfrm>
            <a:off x="5921913" y="1362300"/>
            <a:ext cx="335259" cy="335259"/>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O" sz="1100" b="1">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155" name="Oval 154">
            <a:extLst>
              <a:ext uri="{FF2B5EF4-FFF2-40B4-BE49-F238E27FC236}">
                <a16:creationId xmlns:a16="http://schemas.microsoft.com/office/drawing/2014/main" id="{27BA1F4A-D854-5BFE-B7AE-3E9C9528DD7F}"/>
              </a:ext>
            </a:extLst>
          </p:cNvPr>
          <p:cNvSpPr/>
          <p:nvPr/>
        </p:nvSpPr>
        <p:spPr>
          <a:xfrm>
            <a:off x="8095019" y="1362300"/>
            <a:ext cx="335259" cy="335259"/>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O" sz="1100" b="1">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156" name="Oval 155">
            <a:extLst>
              <a:ext uri="{FF2B5EF4-FFF2-40B4-BE49-F238E27FC236}">
                <a16:creationId xmlns:a16="http://schemas.microsoft.com/office/drawing/2014/main" id="{4DE949B3-C583-ABB6-C68E-C78165B4629C}"/>
              </a:ext>
            </a:extLst>
          </p:cNvPr>
          <p:cNvSpPr/>
          <p:nvPr/>
        </p:nvSpPr>
        <p:spPr>
          <a:xfrm>
            <a:off x="10267578" y="1362300"/>
            <a:ext cx="335259" cy="335259"/>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O" sz="1100" b="1">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157" name="Oval 156">
            <a:extLst>
              <a:ext uri="{FF2B5EF4-FFF2-40B4-BE49-F238E27FC236}">
                <a16:creationId xmlns:a16="http://schemas.microsoft.com/office/drawing/2014/main" id="{6B5CF76F-3DFC-2D9F-24C6-4B7076E7FD55}"/>
              </a:ext>
            </a:extLst>
          </p:cNvPr>
          <p:cNvSpPr/>
          <p:nvPr/>
        </p:nvSpPr>
        <p:spPr>
          <a:xfrm>
            <a:off x="1563043" y="3699864"/>
            <a:ext cx="335259" cy="335259"/>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O" sz="1100" b="1">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58" name="Oval 157">
            <a:extLst>
              <a:ext uri="{FF2B5EF4-FFF2-40B4-BE49-F238E27FC236}">
                <a16:creationId xmlns:a16="http://schemas.microsoft.com/office/drawing/2014/main" id="{E5AA63C2-F342-08B9-2216-4CFAC1C5B4F2}"/>
              </a:ext>
            </a:extLst>
          </p:cNvPr>
          <p:cNvSpPr/>
          <p:nvPr/>
        </p:nvSpPr>
        <p:spPr>
          <a:xfrm>
            <a:off x="3742478" y="3699864"/>
            <a:ext cx="335259" cy="335259"/>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O" sz="1100" b="1">
                <a:solidFill>
                  <a:schemeClr val="bg1"/>
                </a:solidFill>
                <a:latin typeface="Open Sans" panose="020B0606030504020204" pitchFamily="34" charset="0"/>
                <a:ea typeface="Open Sans" panose="020B0606030504020204" pitchFamily="34" charset="0"/>
                <a:cs typeface="Open Sans" panose="020B0606030504020204" pitchFamily="34" charset="0"/>
              </a:rPr>
              <a:t>7</a:t>
            </a:r>
          </a:p>
        </p:txBody>
      </p:sp>
      <p:sp>
        <p:nvSpPr>
          <p:cNvPr id="159" name="Oval 158">
            <a:extLst>
              <a:ext uri="{FF2B5EF4-FFF2-40B4-BE49-F238E27FC236}">
                <a16:creationId xmlns:a16="http://schemas.microsoft.com/office/drawing/2014/main" id="{180C2194-FE9B-EDBD-2D2B-E6DC7542C818}"/>
              </a:ext>
            </a:extLst>
          </p:cNvPr>
          <p:cNvSpPr/>
          <p:nvPr/>
        </p:nvSpPr>
        <p:spPr>
          <a:xfrm>
            <a:off x="5921913" y="3699864"/>
            <a:ext cx="335259" cy="335259"/>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O" sz="1100" b="1">
                <a:solidFill>
                  <a:schemeClr val="bg1"/>
                </a:solidFill>
                <a:latin typeface="Open Sans" panose="020B0606030504020204" pitchFamily="34" charset="0"/>
                <a:ea typeface="Open Sans" panose="020B0606030504020204" pitchFamily="34" charset="0"/>
                <a:cs typeface="Open Sans" panose="020B0606030504020204" pitchFamily="34" charset="0"/>
              </a:rPr>
              <a:t>8</a:t>
            </a:r>
          </a:p>
        </p:txBody>
      </p:sp>
      <p:sp>
        <p:nvSpPr>
          <p:cNvPr id="160" name="Oval 159">
            <a:extLst>
              <a:ext uri="{FF2B5EF4-FFF2-40B4-BE49-F238E27FC236}">
                <a16:creationId xmlns:a16="http://schemas.microsoft.com/office/drawing/2014/main" id="{1DCCFDAF-FAF9-F643-5E14-1D54D7528328}"/>
              </a:ext>
            </a:extLst>
          </p:cNvPr>
          <p:cNvSpPr/>
          <p:nvPr/>
        </p:nvSpPr>
        <p:spPr>
          <a:xfrm>
            <a:off x="8095019" y="3699864"/>
            <a:ext cx="335259" cy="335259"/>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O" sz="1100" b="1">
                <a:solidFill>
                  <a:schemeClr val="bg1"/>
                </a:solidFill>
                <a:latin typeface="Open Sans" panose="020B0606030504020204" pitchFamily="34" charset="0"/>
                <a:ea typeface="Open Sans" panose="020B0606030504020204" pitchFamily="34" charset="0"/>
                <a:cs typeface="Open Sans" panose="020B0606030504020204" pitchFamily="34" charset="0"/>
              </a:rPr>
              <a:t>9</a:t>
            </a:r>
          </a:p>
        </p:txBody>
      </p:sp>
      <p:sp>
        <p:nvSpPr>
          <p:cNvPr id="161" name="Oval 160">
            <a:extLst>
              <a:ext uri="{FF2B5EF4-FFF2-40B4-BE49-F238E27FC236}">
                <a16:creationId xmlns:a16="http://schemas.microsoft.com/office/drawing/2014/main" id="{F3608D9D-A74F-620A-FD87-79F1C07481F6}"/>
              </a:ext>
            </a:extLst>
          </p:cNvPr>
          <p:cNvSpPr/>
          <p:nvPr/>
        </p:nvSpPr>
        <p:spPr>
          <a:xfrm>
            <a:off x="10267578" y="3699864"/>
            <a:ext cx="335259" cy="335259"/>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NO" sz="1100" b="1">
                <a:solidFill>
                  <a:schemeClr val="bg1"/>
                </a:solidFill>
                <a:latin typeface="Open Sans" panose="020B0606030504020204" pitchFamily="34" charset="0"/>
                <a:ea typeface="Open Sans" panose="020B0606030504020204" pitchFamily="34" charset="0"/>
                <a:cs typeface="Open Sans" panose="020B0606030504020204" pitchFamily="34" charset="0"/>
              </a:rPr>
              <a:t>10</a:t>
            </a:r>
          </a:p>
        </p:txBody>
      </p:sp>
      <p:sp>
        <p:nvSpPr>
          <p:cNvPr id="162" name="Rectangle 161">
            <a:hlinkClick r:id="rId4"/>
            <a:extLst>
              <a:ext uri="{FF2B5EF4-FFF2-40B4-BE49-F238E27FC236}">
                <a16:creationId xmlns:a16="http://schemas.microsoft.com/office/drawing/2014/main" id="{3458A2E1-19AA-DB5A-5CC2-A8A60D36C7F0}"/>
              </a:ext>
            </a:extLst>
          </p:cNvPr>
          <p:cNvSpPr/>
          <p:nvPr/>
        </p:nvSpPr>
        <p:spPr>
          <a:xfrm>
            <a:off x="1303293" y="3290375"/>
            <a:ext cx="815600" cy="2513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63" name="Rectangle 162">
            <a:hlinkClick r:id="rId11"/>
            <a:extLst>
              <a:ext uri="{FF2B5EF4-FFF2-40B4-BE49-F238E27FC236}">
                <a16:creationId xmlns:a16="http://schemas.microsoft.com/office/drawing/2014/main" id="{8BCEBE3C-A336-A707-0E0F-5F29375100C9}"/>
              </a:ext>
            </a:extLst>
          </p:cNvPr>
          <p:cNvSpPr/>
          <p:nvPr/>
        </p:nvSpPr>
        <p:spPr>
          <a:xfrm>
            <a:off x="3475853" y="3290375"/>
            <a:ext cx="815600" cy="2513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64" name="Rectangle 163">
            <a:hlinkClick r:id="rId13"/>
            <a:extLst>
              <a:ext uri="{FF2B5EF4-FFF2-40B4-BE49-F238E27FC236}">
                <a16:creationId xmlns:a16="http://schemas.microsoft.com/office/drawing/2014/main" id="{552F23C8-9E6E-5E77-5111-751FB0E343DF}"/>
              </a:ext>
            </a:extLst>
          </p:cNvPr>
          <p:cNvSpPr/>
          <p:nvPr/>
        </p:nvSpPr>
        <p:spPr>
          <a:xfrm>
            <a:off x="5682789" y="3290375"/>
            <a:ext cx="815600" cy="2513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65" name="Rectangle 164">
            <a:hlinkClick r:id="rId15"/>
            <a:extLst>
              <a:ext uri="{FF2B5EF4-FFF2-40B4-BE49-F238E27FC236}">
                <a16:creationId xmlns:a16="http://schemas.microsoft.com/office/drawing/2014/main" id="{56AD7653-C9AB-0007-7E25-80B1DD102C43}"/>
              </a:ext>
            </a:extLst>
          </p:cNvPr>
          <p:cNvSpPr/>
          <p:nvPr/>
        </p:nvSpPr>
        <p:spPr>
          <a:xfrm>
            <a:off x="7855348" y="3290375"/>
            <a:ext cx="815600" cy="2513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66" name="Rectangle 165">
            <a:hlinkClick r:id="rId17"/>
            <a:extLst>
              <a:ext uri="{FF2B5EF4-FFF2-40B4-BE49-F238E27FC236}">
                <a16:creationId xmlns:a16="http://schemas.microsoft.com/office/drawing/2014/main" id="{22559C34-8ACE-30CA-5B0C-C83E5B742F84}"/>
              </a:ext>
            </a:extLst>
          </p:cNvPr>
          <p:cNvSpPr/>
          <p:nvPr/>
        </p:nvSpPr>
        <p:spPr>
          <a:xfrm>
            <a:off x="10027908" y="3290375"/>
            <a:ext cx="815600" cy="2513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67" name="Rectangle 166">
            <a:hlinkClick r:id="rId18"/>
            <a:extLst>
              <a:ext uri="{FF2B5EF4-FFF2-40B4-BE49-F238E27FC236}">
                <a16:creationId xmlns:a16="http://schemas.microsoft.com/office/drawing/2014/main" id="{B32F0187-AAFE-14EF-CE26-50804D52DC04}"/>
              </a:ext>
            </a:extLst>
          </p:cNvPr>
          <p:cNvSpPr/>
          <p:nvPr/>
        </p:nvSpPr>
        <p:spPr>
          <a:xfrm>
            <a:off x="1303293" y="5634814"/>
            <a:ext cx="815600" cy="2513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68" name="Rectangle 167">
            <a:hlinkClick r:id="rId19"/>
            <a:extLst>
              <a:ext uri="{FF2B5EF4-FFF2-40B4-BE49-F238E27FC236}">
                <a16:creationId xmlns:a16="http://schemas.microsoft.com/office/drawing/2014/main" id="{C2F56EEE-6151-3D70-DD00-04E9F3CBCADC}"/>
              </a:ext>
            </a:extLst>
          </p:cNvPr>
          <p:cNvSpPr/>
          <p:nvPr/>
        </p:nvSpPr>
        <p:spPr>
          <a:xfrm>
            <a:off x="3482728" y="5634814"/>
            <a:ext cx="815600" cy="2513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69" name="Rectangle 168">
            <a:hlinkClick r:id="rId20"/>
            <a:extLst>
              <a:ext uri="{FF2B5EF4-FFF2-40B4-BE49-F238E27FC236}">
                <a16:creationId xmlns:a16="http://schemas.microsoft.com/office/drawing/2014/main" id="{F07B5252-D236-1B27-B032-10F9BD5AA1B1}"/>
              </a:ext>
            </a:extLst>
          </p:cNvPr>
          <p:cNvSpPr/>
          <p:nvPr/>
        </p:nvSpPr>
        <p:spPr>
          <a:xfrm>
            <a:off x="5682788" y="5634814"/>
            <a:ext cx="815600" cy="2513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70" name="Rectangle 169">
            <a:hlinkClick r:id="rId21"/>
            <a:extLst>
              <a:ext uri="{FF2B5EF4-FFF2-40B4-BE49-F238E27FC236}">
                <a16:creationId xmlns:a16="http://schemas.microsoft.com/office/drawing/2014/main" id="{94F3C9F3-A5B6-6AB2-3E8B-2616EA6E4BC8}"/>
              </a:ext>
            </a:extLst>
          </p:cNvPr>
          <p:cNvSpPr/>
          <p:nvPr/>
        </p:nvSpPr>
        <p:spPr>
          <a:xfrm>
            <a:off x="7855348" y="5634814"/>
            <a:ext cx="815600" cy="2513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71" name="Rectangle 170">
            <a:hlinkClick r:id="rId22"/>
            <a:extLst>
              <a:ext uri="{FF2B5EF4-FFF2-40B4-BE49-F238E27FC236}">
                <a16:creationId xmlns:a16="http://schemas.microsoft.com/office/drawing/2014/main" id="{E46AAD5B-82F1-7D24-E503-6CAA9EC78E12}"/>
              </a:ext>
            </a:extLst>
          </p:cNvPr>
          <p:cNvSpPr/>
          <p:nvPr/>
        </p:nvSpPr>
        <p:spPr>
          <a:xfrm>
            <a:off x="10034783" y="5634814"/>
            <a:ext cx="815600" cy="2513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Tree>
    <p:extLst>
      <p:ext uri="{BB962C8B-B14F-4D97-AF65-F5344CB8AC3E}">
        <p14:creationId xmlns:p14="http://schemas.microsoft.com/office/powerpoint/2010/main" val="1401205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5721178-ACA5-2002-968B-26856ED1D3C8}"/>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781D7500-EE75-08D4-2B3A-FF764A309A65}"/>
              </a:ext>
            </a:extLst>
          </p:cNvPr>
          <p:cNvSpPr>
            <a:spLocks noGrp="1"/>
          </p:cNvSpPr>
          <p:nvPr>
            <p:ph type="sldNum" sz="quarter" idx="12"/>
          </p:nvPr>
        </p:nvSpPr>
        <p:spPr/>
        <p:txBody>
          <a:bodyPr/>
          <a:lstStyle/>
          <a:p>
            <a:fld id="{1FACAE68-2C15-43EA-AAC8-8A98AD9E38DC}" type="slidenum">
              <a:rPr lang="nb-NO" smtClean="0"/>
              <a:t>24</a:t>
            </a:fld>
            <a:endParaRPr lang="nb-NO" dirty="0"/>
          </a:p>
        </p:txBody>
      </p:sp>
      <p:sp>
        <p:nvSpPr>
          <p:cNvPr id="4" name="Title 3">
            <a:extLst>
              <a:ext uri="{FF2B5EF4-FFF2-40B4-BE49-F238E27FC236}">
                <a16:creationId xmlns:a16="http://schemas.microsoft.com/office/drawing/2014/main" id="{479150F1-8BB7-DEA4-6086-C2E8F64D3ACA}"/>
              </a:ext>
            </a:extLst>
          </p:cNvPr>
          <p:cNvSpPr>
            <a:spLocks noGrp="1"/>
          </p:cNvSpPr>
          <p:nvPr>
            <p:ph type="title"/>
          </p:nvPr>
        </p:nvSpPr>
        <p:spPr>
          <a:xfrm>
            <a:off x="838201" y="883857"/>
            <a:ext cx="8907360" cy="327397"/>
          </a:xfrm>
        </p:spPr>
        <p:txBody>
          <a:bodyPr/>
          <a:lstStyle/>
          <a:p>
            <a:r>
              <a:rPr lang="nb-NO" sz="2300" noProof="0" dirty="0"/>
              <a:t>Bransjenormen </a:t>
            </a:r>
            <a:r>
              <a:rPr lang="nb-NO" sz="2300" noProof="0" dirty="0">
                <a:solidFill>
                  <a:srgbClr val="9095C5"/>
                </a:solidFill>
              </a:rPr>
              <a:t>God skikk </a:t>
            </a:r>
            <a:r>
              <a:rPr lang="nb-NO" sz="2300" noProof="0" dirty="0"/>
              <a:t>for inkasso</a:t>
            </a:r>
            <a:endParaRPr lang="nb-NO" sz="2300" noProof="0" dirty="0">
              <a:solidFill>
                <a:srgbClr val="9095C5"/>
              </a:solidFill>
            </a:endParaRPr>
          </a:p>
        </p:txBody>
      </p:sp>
      <p:sp>
        <p:nvSpPr>
          <p:cNvPr id="12" name="object 4">
            <a:extLst>
              <a:ext uri="{FF2B5EF4-FFF2-40B4-BE49-F238E27FC236}">
                <a16:creationId xmlns:a16="http://schemas.microsoft.com/office/drawing/2014/main" id="{7BA423AF-077C-735A-1714-CAC1BD3DE17B}"/>
              </a:ext>
            </a:extLst>
          </p:cNvPr>
          <p:cNvSpPr txBox="1"/>
          <p:nvPr/>
        </p:nvSpPr>
        <p:spPr>
          <a:xfrm>
            <a:off x="838198" y="1513656"/>
            <a:ext cx="9246835" cy="716030"/>
          </a:xfrm>
          <a:prstGeom prst="rect">
            <a:avLst/>
          </a:prstGeom>
        </p:spPr>
        <p:txBody>
          <a:bodyPr vert="horz" wrap="square" lIns="0" tIns="27940" rIns="0" bIns="0" rtlCol="0">
            <a:spAutoFit/>
          </a:bodyPr>
          <a:lstStyle/>
          <a:p>
            <a:pPr marL="12700" marR="5080">
              <a:lnSpc>
                <a:spcPct val="107200"/>
              </a:lnSpc>
            </a:pPr>
            <a:r>
              <a:rPr lang="nb-NO" sz="1400" dirty="0">
                <a:solidFill>
                  <a:srgbClr val="FFFFFF"/>
                </a:solidFill>
                <a:latin typeface="TitilliumWeb-Light"/>
                <a:cs typeface="TitilliumWeb-Light"/>
              </a:rPr>
              <a:t>Reglene gjelder direkte for FinAuts medlemsbedrifter ved inkassovirksomhet. Reglene gjelder både ved personlig betjening og for digitale prosesser. Inkassoselskapet skal påse at reglene følges. Ledere har et særlig ansvar for at rutiner og systemer, herunder belønningssystemer, bygger opp under reglene. </a:t>
            </a:r>
            <a:endParaRPr lang="nb-NO" sz="1400" dirty="0">
              <a:latin typeface="TitilliumWeb-Light"/>
              <a:cs typeface="TitilliumWeb-Light"/>
            </a:endParaRPr>
          </a:p>
        </p:txBody>
      </p:sp>
      <p:grpSp>
        <p:nvGrpSpPr>
          <p:cNvPr id="13" name="object 6">
            <a:extLst>
              <a:ext uri="{FF2B5EF4-FFF2-40B4-BE49-F238E27FC236}">
                <a16:creationId xmlns:a16="http://schemas.microsoft.com/office/drawing/2014/main" id="{0911475E-231C-6937-A0DB-C4E281C9F08A}"/>
              </a:ext>
            </a:extLst>
          </p:cNvPr>
          <p:cNvGrpSpPr/>
          <p:nvPr/>
        </p:nvGrpSpPr>
        <p:grpSpPr>
          <a:xfrm>
            <a:off x="10295466" y="146546"/>
            <a:ext cx="1835681" cy="1276805"/>
            <a:chOff x="8566913" y="8"/>
            <a:chExt cx="2125345" cy="1478280"/>
          </a:xfrm>
        </p:grpSpPr>
        <p:sp>
          <p:nvSpPr>
            <p:cNvPr id="14" name="object 7">
              <a:extLst>
                <a:ext uri="{FF2B5EF4-FFF2-40B4-BE49-F238E27FC236}">
                  <a16:creationId xmlns:a16="http://schemas.microsoft.com/office/drawing/2014/main" id="{A2D83A12-DCCB-F783-4AB1-B3131976B078}"/>
                </a:ext>
              </a:extLst>
            </p:cNvPr>
            <p:cNvSpPr/>
            <p:nvPr/>
          </p:nvSpPr>
          <p:spPr>
            <a:xfrm>
              <a:off x="8566913" y="8"/>
              <a:ext cx="2125345" cy="1478280"/>
            </a:xfrm>
            <a:custGeom>
              <a:avLst/>
              <a:gdLst/>
              <a:ahLst/>
              <a:cxnLst/>
              <a:rect l="l" t="t" r="r" b="b"/>
              <a:pathLst>
                <a:path w="2125345" h="1478280">
                  <a:moveTo>
                    <a:pt x="2125091" y="0"/>
                  </a:moveTo>
                  <a:lnTo>
                    <a:pt x="830935" y="0"/>
                  </a:lnTo>
                  <a:lnTo>
                    <a:pt x="0" y="830935"/>
                  </a:lnTo>
                  <a:lnTo>
                    <a:pt x="0" y="831240"/>
                  </a:lnTo>
                  <a:lnTo>
                    <a:pt x="646925" y="1478165"/>
                  </a:lnTo>
                  <a:lnTo>
                    <a:pt x="2125091" y="0"/>
                  </a:lnTo>
                  <a:close/>
                </a:path>
              </a:pathLst>
            </a:custGeom>
            <a:solidFill>
              <a:srgbClr val="FFFFFF"/>
            </a:solidFill>
          </p:spPr>
          <p:txBody>
            <a:bodyPr wrap="square" lIns="0" tIns="0" rIns="0" bIns="0" rtlCol="0"/>
            <a:lstStyle/>
            <a:p>
              <a:endParaRPr dirty="0"/>
            </a:p>
          </p:txBody>
        </p:sp>
        <p:pic>
          <p:nvPicPr>
            <p:cNvPr id="15" name="object 8">
              <a:extLst>
                <a:ext uri="{FF2B5EF4-FFF2-40B4-BE49-F238E27FC236}">
                  <a16:creationId xmlns:a16="http://schemas.microsoft.com/office/drawing/2014/main" id="{C9E1F3BC-9E25-472D-3267-48FC7E05B6C2}"/>
                </a:ext>
              </a:extLst>
            </p:cNvPr>
            <p:cNvPicPr/>
            <p:nvPr/>
          </p:nvPicPr>
          <p:blipFill>
            <a:blip r:embed="rId2" cstate="screen">
              <a:extLst>
                <a:ext uri="{28A0092B-C50C-407E-A947-70E740481C1C}">
                  <a14:useLocalDpi xmlns:a14="http://schemas.microsoft.com/office/drawing/2010/main"/>
                </a:ext>
              </a:extLst>
            </a:blip>
            <a:stretch>
              <a:fillRect/>
            </a:stretch>
          </p:blipFill>
          <p:spPr>
            <a:xfrm>
              <a:off x="8773529" y="285610"/>
              <a:ext cx="1257881" cy="985842"/>
            </a:xfrm>
            <a:prstGeom prst="rect">
              <a:avLst/>
            </a:prstGeom>
          </p:spPr>
        </p:pic>
      </p:grpSp>
      <p:sp>
        <p:nvSpPr>
          <p:cNvPr id="16" name="object 9">
            <a:extLst>
              <a:ext uri="{FF2B5EF4-FFF2-40B4-BE49-F238E27FC236}">
                <a16:creationId xmlns:a16="http://schemas.microsoft.com/office/drawing/2014/main" id="{04B96140-1008-F90F-5EAD-1B32C21758E9}"/>
              </a:ext>
            </a:extLst>
          </p:cNvPr>
          <p:cNvSpPr txBox="1"/>
          <p:nvPr/>
        </p:nvSpPr>
        <p:spPr>
          <a:xfrm>
            <a:off x="1287262" y="2680632"/>
            <a:ext cx="10067278" cy="3241155"/>
          </a:xfrm>
          <a:prstGeom prst="rect">
            <a:avLst/>
          </a:prstGeom>
        </p:spPr>
        <p:txBody>
          <a:bodyPr vert="horz" wrap="square" lIns="0" tIns="25400" rIns="0" bIns="0" numCol="3" spcCol="720000" rtlCol="0">
            <a:noAutofit/>
          </a:bodyPr>
          <a:lstStyle/>
          <a:p>
            <a:pPr marL="12700">
              <a:lnSpc>
                <a:spcPct val="100000"/>
              </a:lnSpc>
              <a:spcBef>
                <a:spcPts val="200"/>
              </a:spcBef>
            </a:pPr>
            <a:r>
              <a:rPr lang="nb-NO" sz="850" b="1" spc="-10" dirty="0">
                <a:solidFill>
                  <a:srgbClr val="9195C1"/>
                </a:solidFill>
                <a:latin typeface="Open Sans" panose="020B0606030504020204" pitchFamily="34" charset="0"/>
                <a:ea typeface="Open Sans" panose="020B0606030504020204" pitchFamily="34" charset="0"/>
                <a:cs typeface="Open Sans" panose="020B0606030504020204" pitchFamily="34" charset="0"/>
              </a:rPr>
              <a:t>FORMÅL</a:t>
            </a:r>
            <a:endParaRPr lang="nb-NO" sz="850" b="1"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12700" marR="5080">
              <a:lnSpc>
                <a:spcPct val="108300"/>
              </a:lnSpc>
            </a:pPr>
            <a:r>
              <a:rPr lang="nb-NO" sz="850" dirty="0">
                <a:solidFill>
                  <a:srgbClr val="FFFFFF"/>
                </a:solidFill>
                <a:latin typeface="Open Sans"/>
                <a:cs typeface="Open Sans"/>
              </a:rPr>
              <a:t>Formålet med reglene er å sikre forsvarlig og </a:t>
            </a:r>
            <a:br>
              <a:rPr lang="nb-NO" sz="850" dirty="0">
                <a:solidFill>
                  <a:srgbClr val="FFFFFF"/>
                </a:solidFill>
                <a:latin typeface="Open Sans"/>
                <a:cs typeface="Open Sans"/>
              </a:rPr>
            </a:br>
            <a:r>
              <a:rPr lang="nb-NO" sz="850" dirty="0">
                <a:solidFill>
                  <a:srgbClr val="FFFFFF"/>
                </a:solidFill>
                <a:latin typeface="Open Sans"/>
                <a:cs typeface="Open Sans"/>
              </a:rPr>
              <a:t>effektiv inndriving av forfalte pengekrav på en måte </a:t>
            </a:r>
            <a:br>
              <a:rPr lang="nb-NO" sz="850" dirty="0">
                <a:solidFill>
                  <a:srgbClr val="FFFFFF"/>
                </a:solidFill>
                <a:latin typeface="Open Sans"/>
                <a:cs typeface="Open Sans"/>
              </a:rPr>
            </a:br>
            <a:r>
              <a:rPr lang="nb-NO" sz="850" dirty="0">
                <a:solidFill>
                  <a:srgbClr val="FFFFFF"/>
                </a:solidFill>
                <a:latin typeface="Open Sans"/>
                <a:cs typeface="Open Sans"/>
              </a:rPr>
              <a:t>som ivaretar og balanserer hensynet til skyldner og fordringshaver på beste måte. Inkassoforetaket skal opptre bærekraftig, etisk forsvarlig og ta samfunns-ansvar, blant annet ved å ta hensyn til foretakets påvirkning på mennesker, miljø og samfunn.</a:t>
            </a:r>
          </a:p>
          <a:p>
            <a:pPr marL="12700" marR="5080">
              <a:lnSpc>
                <a:spcPct val="108300"/>
              </a:lnSpc>
            </a:pPr>
            <a:endParaRPr lang="nb-NO" sz="850" dirty="0">
              <a:solidFill>
                <a:srgbClr val="FFFFFF"/>
              </a:solidFill>
              <a:latin typeface="Open Sans"/>
              <a:cs typeface="Open Sans"/>
            </a:endParaRPr>
          </a:p>
          <a:p>
            <a:pPr marL="12700" marR="5080">
              <a:lnSpc>
                <a:spcPct val="108300"/>
              </a:lnSpc>
            </a:pPr>
            <a:r>
              <a:rPr lang="nb-NO" sz="850" b="1" dirty="0">
                <a:solidFill>
                  <a:srgbClr val="9095C5"/>
                </a:solidFill>
                <a:latin typeface="Open Sans" panose="020B0606030504020204" pitchFamily="34" charset="0"/>
                <a:ea typeface="Open Sans" panose="020B0606030504020204" pitchFamily="34" charset="0"/>
                <a:cs typeface="Open Sans" panose="020B0606030504020204" pitchFamily="34" charset="0"/>
              </a:rPr>
              <a:t>PROFESJONALITET</a:t>
            </a:r>
          </a:p>
          <a:p>
            <a:pPr marL="12700" marR="5080">
              <a:lnSpc>
                <a:spcPct val="108300"/>
              </a:lnSpc>
            </a:pPr>
            <a:r>
              <a:rPr lang="nb-NO" sz="850" dirty="0">
                <a:solidFill>
                  <a:srgbClr val="FFFFFF"/>
                </a:solidFill>
                <a:latin typeface="Open Sans"/>
                <a:cs typeface="Open Sans"/>
              </a:rPr>
              <a:t>Behandlingen av skyldneren skal være redelig </a:t>
            </a:r>
            <a:br>
              <a:rPr lang="nb-NO" sz="850" dirty="0">
                <a:solidFill>
                  <a:srgbClr val="FFFFFF"/>
                </a:solidFill>
                <a:latin typeface="Open Sans"/>
                <a:cs typeface="Open Sans"/>
              </a:rPr>
            </a:br>
            <a:r>
              <a:rPr lang="nb-NO" sz="850" dirty="0">
                <a:solidFill>
                  <a:srgbClr val="FFFFFF"/>
                </a:solidFill>
                <a:latin typeface="Open Sans"/>
                <a:cs typeface="Open Sans"/>
              </a:rPr>
              <a:t>og profesjonell. Rammene skal være tydelige for skyldneren og fordringshaveren. </a:t>
            </a:r>
          </a:p>
          <a:p>
            <a:pPr marL="12700" marR="5080">
              <a:lnSpc>
                <a:spcPct val="108300"/>
              </a:lnSpc>
            </a:pPr>
            <a:endParaRPr lang="nb-NO" sz="850" dirty="0">
              <a:solidFill>
                <a:srgbClr val="FFFFFF"/>
              </a:solidFill>
              <a:latin typeface="Open Sans"/>
              <a:cs typeface="Open Sans"/>
            </a:endParaRPr>
          </a:p>
          <a:p>
            <a:pPr marL="12700" marR="5080">
              <a:lnSpc>
                <a:spcPct val="108300"/>
              </a:lnSpc>
            </a:pPr>
            <a:r>
              <a:rPr lang="nb-NO" sz="850" b="1" dirty="0">
                <a:solidFill>
                  <a:srgbClr val="9095C5"/>
                </a:solidFill>
                <a:latin typeface="Open Sans" panose="020B0606030504020204" pitchFamily="34" charset="0"/>
                <a:ea typeface="Open Sans" panose="020B0606030504020204" pitchFamily="34" charset="0"/>
                <a:cs typeface="Open Sans" panose="020B0606030504020204" pitchFamily="34" charset="0"/>
              </a:rPr>
              <a:t>PERSONVERN OG TAUSHETSPLIKT</a:t>
            </a:r>
          </a:p>
          <a:p>
            <a:pPr marL="12700" marR="5080">
              <a:lnSpc>
                <a:spcPct val="108300"/>
              </a:lnSpc>
            </a:pPr>
            <a:r>
              <a:rPr lang="nb-NO" sz="850" dirty="0">
                <a:solidFill>
                  <a:srgbClr val="FFFFFF"/>
                </a:solidFill>
                <a:latin typeface="Open Sans"/>
                <a:cs typeface="Open Sans"/>
              </a:rPr>
              <a:t>Personopplysninger om skyldner og fordringshaver </a:t>
            </a:r>
            <a:br>
              <a:rPr lang="nb-NO" sz="850" dirty="0">
                <a:solidFill>
                  <a:srgbClr val="FFFFFF"/>
                </a:solidFill>
                <a:latin typeface="Open Sans"/>
                <a:cs typeface="Open Sans"/>
              </a:rPr>
            </a:br>
            <a:r>
              <a:rPr lang="nb-NO" sz="850" dirty="0">
                <a:solidFill>
                  <a:srgbClr val="FFFFFF"/>
                </a:solidFill>
                <a:latin typeface="Open Sans"/>
                <a:cs typeface="Open Sans"/>
              </a:rPr>
              <a:t>skal håndteres på en måte som sikrer deres personvern og øvrige rettigheter. Inkassoselskapet skal ha rutiner </a:t>
            </a:r>
            <a:br>
              <a:rPr lang="nb-NO" sz="850" dirty="0">
                <a:solidFill>
                  <a:srgbClr val="FFFFFF"/>
                </a:solidFill>
                <a:latin typeface="Open Sans"/>
                <a:cs typeface="Open Sans"/>
              </a:rPr>
            </a:br>
            <a:r>
              <a:rPr lang="nb-NO" sz="850" dirty="0">
                <a:solidFill>
                  <a:srgbClr val="FFFFFF"/>
                </a:solidFill>
                <a:latin typeface="Open Sans"/>
                <a:cs typeface="Open Sans"/>
              </a:rPr>
              <a:t>og systemer som sikrer at taushetsplikten blir overholdt.  </a:t>
            </a:r>
          </a:p>
          <a:p>
            <a:pPr marL="12700" marR="5080">
              <a:lnSpc>
                <a:spcPct val="108300"/>
              </a:lnSpc>
            </a:pPr>
            <a:endParaRPr lang="nb-NO" sz="850" dirty="0">
              <a:solidFill>
                <a:srgbClr val="FFFFFF"/>
              </a:solidFill>
              <a:latin typeface="Open Sans"/>
              <a:cs typeface="Open Sans"/>
            </a:endParaRPr>
          </a:p>
          <a:p>
            <a:pPr marL="12700" marR="5080">
              <a:lnSpc>
                <a:spcPct val="108300"/>
              </a:lnSpc>
            </a:pPr>
            <a:endParaRPr lang="nb-NO" sz="850" dirty="0">
              <a:solidFill>
                <a:srgbClr val="FFFFFF"/>
              </a:solidFill>
              <a:latin typeface="Open Sans"/>
              <a:cs typeface="Open Sans"/>
            </a:endParaRPr>
          </a:p>
          <a:p>
            <a:pPr marL="12700" marR="5080">
              <a:lnSpc>
                <a:spcPct val="108300"/>
              </a:lnSpc>
            </a:pPr>
            <a:endParaRPr lang="nb-NO" sz="850" dirty="0">
              <a:solidFill>
                <a:srgbClr val="FFFFFF"/>
              </a:solidFill>
              <a:latin typeface="Open Sans"/>
              <a:cs typeface="Open Sans"/>
            </a:endParaRPr>
          </a:p>
          <a:p>
            <a:pPr marL="12700" marR="5080">
              <a:lnSpc>
                <a:spcPct val="108300"/>
              </a:lnSpc>
            </a:pPr>
            <a:endParaRPr lang="nb-NO" sz="850" dirty="0">
              <a:solidFill>
                <a:srgbClr val="FFFFFF"/>
              </a:solidFill>
              <a:latin typeface="Open Sans"/>
              <a:cs typeface="Open Sans"/>
            </a:endParaRPr>
          </a:p>
          <a:p>
            <a:pPr marL="12700" marR="5080">
              <a:lnSpc>
                <a:spcPct val="108300"/>
              </a:lnSpc>
            </a:pPr>
            <a:r>
              <a:rPr lang="nb-NO" sz="850" b="1" dirty="0">
                <a:solidFill>
                  <a:srgbClr val="9095C5"/>
                </a:solidFill>
                <a:latin typeface="Open Sans" panose="020B0606030504020204" pitchFamily="34" charset="0"/>
                <a:ea typeface="Open Sans" panose="020B0606030504020204" pitchFamily="34" charset="0"/>
                <a:cs typeface="Open Sans" panose="020B0606030504020204" pitchFamily="34" charset="0"/>
              </a:rPr>
              <a:t>GRUNNLAG</a:t>
            </a:r>
          </a:p>
          <a:p>
            <a:pPr marL="12700" marR="5080">
              <a:lnSpc>
                <a:spcPct val="108300"/>
              </a:lnSpc>
            </a:pPr>
            <a:r>
              <a:rPr lang="nb-NO" sz="850" dirty="0">
                <a:solidFill>
                  <a:srgbClr val="FFFFFF"/>
                </a:solidFill>
                <a:latin typeface="Open Sans"/>
                <a:cs typeface="Open Sans"/>
              </a:rPr>
              <a:t>Saksbehandlingen skal være basert på et fullgodt grunnlag. Skyldnerne skal beskyttes mot urimelig og urettmessig inkassopågang. Inndrivingen skal i rimelig utstrekning tilpasses skyldnere som er i en særlig vanskelig situasjon. Samlede kostnader for skyldneren skal begrenses til det som ansees nødvendig. </a:t>
            </a:r>
          </a:p>
          <a:p>
            <a:pPr marL="12700" marR="5080">
              <a:lnSpc>
                <a:spcPct val="108300"/>
              </a:lnSpc>
            </a:pPr>
            <a:endParaRPr lang="nb-NO" sz="850" dirty="0">
              <a:solidFill>
                <a:srgbClr val="FFFFFF"/>
              </a:solidFill>
              <a:latin typeface="Open Sans"/>
              <a:cs typeface="Open Sans"/>
            </a:endParaRPr>
          </a:p>
          <a:p>
            <a:pPr marL="12700" marR="5080">
              <a:lnSpc>
                <a:spcPct val="108300"/>
              </a:lnSpc>
            </a:pPr>
            <a:r>
              <a:rPr lang="nb-NO" sz="850" b="1" dirty="0">
                <a:solidFill>
                  <a:srgbClr val="9095C5"/>
                </a:solidFill>
                <a:latin typeface="Open Sans" panose="020B0606030504020204" pitchFamily="34" charset="0"/>
                <a:ea typeface="Open Sans" panose="020B0606030504020204" pitchFamily="34" charset="0"/>
                <a:cs typeface="Open Sans" panose="020B0606030504020204" pitchFamily="34" charset="0"/>
              </a:rPr>
              <a:t>INFORMASJON</a:t>
            </a:r>
          </a:p>
          <a:p>
            <a:pPr marL="12700" marR="5080">
              <a:lnSpc>
                <a:spcPct val="108300"/>
              </a:lnSpc>
            </a:pPr>
            <a:r>
              <a:rPr lang="nb-NO" sz="850" dirty="0">
                <a:solidFill>
                  <a:srgbClr val="FFFFFF"/>
                </a:solidFill>
                <a:latin typeface="Open Sans"/>
                <a:cs typeface="Open Sans"/>
              </a:rPr>
              <a:t>Informasjonen til skyldneren og fordringshaver skal være korrekt, fullstendig og ikke misvisende.</a:t>
            </a:r>
          </a:p>
          <a:p>
            <a:pPr marL="12700" marR="5080">
              <a:lnSpc>
                <a:spcPct val="108300"/>
              </a:lnSpc>
            </a:pPr>
            <a:endParaRPr lang="nb-NO" sz="850" dirty="0">
              <a:solidFill>
                <a:srgbClr val="FFFFFF"/>
              </a:solidFill>
              <a:latin typeface="Open Sans"/>
              <a:cs typeface="Open Sans"/>
            </a:endParaRPr>
          </a:p>
          <a:p>
            <a:pPr marL="12700" marR="5080">
              <a:lnSpc>
                <a:spcPct val="108300"/>
              </a:lnSpc>
            </a:pPr>
            <a:r>
              <a:rPr lang="nb-NO" sz="850" b="1" dirty="0">
                <a:solidFill>
                  <a:srgbClr val="9095C5"/>
                </a:solidFill>
                <a:latin typeface="Open Sans" panose="020B0606030504020204" pitchFamily="34" charset="0"/>
                <a:ea typeface="Open Sans" panose="020B0606030504020204" pitchFamily="34" charset="0"/>
                <a:cs typeface="Open Sans" panose="020B0606030504020204" pitchFamily="34" charset="0"/>
              </a:rPr>
              <a:t>INTERESSEKONFLIKT</a:t>
            </a:r>
          </a:p>
          <a:p>
            <a:pPr marL="12700" marR="5080">
              <a:lnSpc>
                <a:spcPct val="108300"/>
              </a:lnSpc>
            </a:pPr>
            <a:r>
              <a:rPr lang="nb-NO" sz="850" dirty="0">
                <a:solidFill>
                  <a:srgbClr val="FFFFFF"/>
                </a:solidFill>
                <a:latin typeface="Open Sans"/>
                <a:cs typeface="Open Sans"/>
              </a:rPr>
              <a:t>Hensynet til skyldners og fordringshavers berettigede interesser skal gå foran inkassoselskapets og ansattes interesser. </a:t>
            </a:r>
          </a:p>
          <a:p>
            <a:pPr marL="12700" marR="5080">
              <a:lnSpc>
                <a:spcPct val="108300"/>
              </a:lnSpc>
            </a:pPr>
            <a:endParaRPr lang="nb-NO" sz="850" dirty="0">
              <a:solidFill>
                <a:srgbClr val="FFFFFF"/>
              </a:solidFill>
              <a:latin typeface="Open Sans"/>
              <a:cs typeface="Open Sans"/>
            </a:endParaRPr>
          </a:p>
          <a:p>
            <a:pPr marL="12700" marR="5080">
              <a:lnSpc>
                <a:spcPct val="108300"/>
              </a:lnSpc>
            </a:pPr>
            <a:r>
              <a:rPr lang="nb-NO" sz="850" b="1" dirty="0">
                <a:solidFill>
                  <a:srgbClr val="9095C5"/>
                </a:solidFill>
                <a:latin typeface="Open Sans" panose="020B0606030504020204" pitchFamily="34" charset="0"/>
                <a:ea typeface="Open Sans" panose="020B0606030504020204" pitchFamily="34" charset="0"/>
                <a:cs typeface="Open Sans" panose="020B0606030504020204" pitchFamily="34" charset="0"/>
              </a:rPr>
              <a:t>AVTALE OG EVENTUELL ANBEFALING</a:t>
            </a:r>
          </a:p>
          <a:p>
            <a:pPr marL="12700" marR="5080">
              <a:lnSpc>
                <a:spcPct val="108300"/>
              </a:lnSpc>
            </a:pPr>
            <a:r>
              <a:rPr lang="nb-NO" sz="850" dirty="0">
                <a:solidFill>
                  <a:srgbClr val="FFFFFF"/>
                </a:solidFill>
                <a:latin typeface="Open Sans"/>
                <a:cs typeface="Open Sans"/>
              </a:rPr>
              <a:t>Inkassoselskapet skal gjøre sitt for at skyldner forstår innholdet i avtaler som inngås. Eventuell anbefaling </a:t>
            </a:r>
            <a:br>
              <a:rPr lang="nb-NO" sz="850" dirty="0">
                <a:solidFill>
                  <a:srgbClr val="FFFFFF"/>
                </a:solidFill>
                <a:latin typeface="Open Sans"/>
                <a:cs typeface="Open Sans"/>
              </a:rPr>
            </a:br>
            <a:r>
              <a:rPr lang="nb-NO" sz="850" dirty="0">
                <a:solidFill>
                  <a:srgbClr val="FFFFFF"/>
                </a:solidFill>
                <a:latin typeface="Open Sans"/>
                <a:cs typeface="Open Sans"/>
              </a:rPr>
              <a:t>av løsning overfor skyldner og fordringshaver skal på tilbørlig måte ivareta begge parters interesser.</a:t>
            </a:r>
          </a:p>
          <a:p>
            <a:pPr marL="12700" marR="5080">
              <a:lnSpc>
                <a:spcPct val="108300"/>
              </a:lnSpc>
            </a:pPr>
            <a:endParaRPr lang="nb-NO" sz="850" dirty="0">
              <a:solidFill>
                <a:srgbClr val="FFFFFF"/>
              </a:solidFill>
              <a:latin typeface="Open Sans"/>
              <a:cs typeface="Open Sans"/>
            </a:endParaRPr>
          </a:p>
          <a:p>
            <a:pPr marL="12700" marR="5080">
              <a:lnSpc>
                <a:spcPct val="108300"/>
              </a:lnSpc>
            </a:pPr>
            <a:r>
              <a:rPr lang="nb-NO" sz="850" b="1" dirty="0">
                <a:solidFill>
                  <a:srgbClr val="9095C5"/>
                </a:solidFill>
                <a:latin typeface="Open Sans" panose="020B0606030504020204" pitchFamily="34" charset="0"/>
                <a:ea typeface="Open Sans" panose="020B0606030504020204" pitchFamily="34" charset="0"/>
                <a:cs typeface="Open Sans" panose="020B0606030504020204" pitchFamily="34" charset="0"/>
              </a:rPr>
              <a:t>FRARÅDING OG AVSLAG</a:t>
            </a:r>
          </a:p>
          <a:p>
            <a:pPr marL="12700" marR="5080">
              <a:lnSpc>
                <a:spcPct val="108300"/>
              </a:lnSpc>
            </a:pPr>
            <a:r>
              <a:rPr lang="nb-NO" sz="850" dirty="0">
                <a:solidFill>
                  <a:srgbClr val="FFFFFF"/>
                </a:solidFill>
                <a:latin typeface="Open Sans"/>
                <a:cs typeface="Open Sans"/>
              </a:rPr>
              <a:t>Inkassoselskapet skal om mulig fraråde avtaler mellom skyldner og fordringshaver som utsetter skyldner for utilbørlig press eller som setter skyldner i urimelig vanskelig situasjon. Inkassoselskapet skal avslå </a:t>
            </a:r>
          </a:p>
          <a:p>
            <a:pPr marL="12700" marR="5080">
              <a:lnSpc>
                <a:spcPct val="108300"/>
              </a:lnSpc>
            </a:pPr>
            <a:r>
              <a:rPr lang="nb-NO" sz="850" dirty="0">
                <a:solidFill>
                  <a:srgbClr val="FFFFFF"/>
                </a:solidFill>
                <a:latin typeface="Open Sans"/>
                <a:cs typeface="Open Sans"/>
              </a:rPr>
              <a:t>å medvirke til avtaler som nevnt i forrige setning.</a:t>
            </a:r>
          </a:p>
          <a:p>
            <a:pPr marL="12700" marR="5080">
              <a:lnSpc>
                <a:spcPct val="108300"/>
              </a:lnSpc>
            </a:pPr>
            <a:endParaRPr lang="nb-NO" sz="850" dirty="0">
              <a:solidFill>
                <a:srgbClr val="FFFFFF"/>
              </a:solidFill>
              <a:latin typeface="Open Sans"/>
              <a:cs typeface="Open Sans"/>
            </a:endParaRPr>
          </a:p>
          <a:p>
            <a:pPr marL="12700" marR="5080">
              <a:lnSpc>
                <a:spcPct val="108300"/>
              </a:lnSpc>
            </a:pPr>
            <a:r>
              <a:rPr lang="nb-NO" sz="850" b="1" dirty="0">
                <a:solidFill>
                  <a:srgbClr val="9095C5"/>
                </a:solidFill>
                <a:latin typeface="Open Sans" panose="020B0606030504020204" pitchFamily="34" charset="0"/>
                <a:ea typeface="Open Sans" panose="020B0606030504020204" pitchFamily="34" charset="0"/>
                <a:cs typeface="Open Sans" panose="020B0606030504020204" pitchFamily="34" charset="0"/>
              </a:rPr>
              <a:t>OPPFØLGING</a:t>
            </a:r>
          </a:p>
          <a:p>
            <a:pPr marL="12700" marR="5080">
              <a:lnSpc>
                <a:spcPct val="108300"/>
              </a:lnSpc>
            </a:pPr>
            <a:r>
              <a:rPr lang="nb-NO" sz="850" dirty="0">
                <a:solidFill>
                  <a:srgbClr val="FFFFFF"/>
                </a:solidFill>
                <a:latin typeface="Open Sans"/>
                <a:cs typeface="Open Sans"/>
              </a:rPr>
              <a:t>Eventuell oppfølging fra inkassoselskapet skal søkes klargjort overfor skyldner og fordringshaver slik at rammene og premissene for den videre prosess</a:t>
            </a:r>
            <a:br>
              <a:rPr lang="nb-NO" sz="850" dirty="0">
                <a:solidFill>
                  <a:srgbClr val="FFFFFF"/>
                </a:solidFill>
                <a:latin typeface="Open Sans"/>
                <a:cs typeface="Open Sans"/>
              </a:rPr>
            </a:br>
            <a:r>
              <a:rPr lang="nb-NO" sz="850" dirty="0">
                <a:solidFill>
                  <a:srgbClr val="FFFFFF"/>
                </a:solidFill>
                <a:latin typeface="Open Sans"/>
                <a:cs typeface="Open Sans"/>
              </a:rPr>
              <a:t>i størst mulig grad er klargjort.</a:t>
            </a:r>
          </a:p>
          <a:p>
            <a:pPr marL="12700" marR="5080">
              <a:lnSpc>
                <a:spcPct val="108300"/>
              </a:lnSpc>
            </a:pPr>
            <a:r>
              <a:rPr lang="nb-NO" sz="850" dirty="0">
                <a:solidFill>
                  <a:srgbClr val="FFFFFF"/>
                </a:solidFill>
                <a:latin typeface="Open Sans"/>
                <a:cs typeface="Open Sans"/>
              </a:rPr>
              <a:t> </a:t>
            </a:r>
          </a:p>
          <a:p>
            <a:pPr marL="12700" marR="5080">
              <a:lnSpc>
                <a:spcPct val="108300"/>
              </a:lnSpc>
            </a:pPr>
            <a:r>
              <a:rPr lang="nb-NO" sz="850" b="1" dirty="0">
                <a:solidFill>
                  <a:srgbClr val="9095C5"/>
                </a:solidFill>
                <a:latin typeface="Open Sans" panose="020B0606030504020204" pitchFamily="34" charset="0"/>
                <a:ea typeface="Open Sans" panose="020B0606030504020204" pitchFamily="34" charset="0"/>
                <a:cs typeface="Open Sans" panose="020B0606030504020204" pitchFamily="34" charset="0"/>
              </a:rPr>
              <a:t>DOKUMENTASJON</a:t>
            </a:r>
          </a:p>
          <a:p>
            <a:pPr marL="12700" marR="5080">
              <a:lnSpc>
                <a:spcPct val="108300"/>
              </a:lnSpc>
            </a:pPr>
            <a:r>
              <a:rPr lang="nb-NO" sz="850" dirty="0">
                <a:solidFill>
                  <a:srgbClr val="FFFFFF"/>
                </a:solidFill>
                <a:latin typeface="Open Sans"/>
                <a:cs typeface="Open Sans"/>
              </a:rPr>
              <a:t>Eventuelle avtaler og grunnlaget for disse skal dokumenteres og lagres.</a:t>
            </a:r>
            <a:endParaRPr lang="nb-NO" sz="850" dirty="0">
              <a:latin typeface="Open Sans"/>
              <a:cs typeface="Open Sans"/>
            </a:endParaRPr>
          </a:p>
        </p:txBody>
      </p:sp>
      <p:sp>
        <p:nvSpPr>
          <p:cNvPr id="30" name="Oval 29">
            <a:extLst>
              <a:ext uri="{FF2B5EF4-FFF2-40B4-BE49-F238E27FC236}">
                <a16:creationId xmlns:a16="http://schemas.microsoft.com/office/drawing/2014/main" id="{D336CAA8-094F-933A-D495-E912EA5235A8}"/>
              </a:ext>
            </a:extLst>
          </p:cNvPr>
          <p:cNvSpPr/>
          <p:nvPr/>
        </p:nvSpPr>
        <p:spPr>
          <a:xfrm>
            <a:off x="837461" y="2662489"/>
            <a:ext cx="327398" cy="327398"/>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NO" sz="1600" b="1">
                <a:latin typeface="Titillium Web" pitchFamily="2" charset="77"/>
              </a:rPr>
              <a:t>1</a:t>
            </a:r>
          </a:p>
        </p:txBody>
      </p:sp>
      <p:sp>
        <p:nvSpPr>
          <p:cNvPr id="35" name="Oval 34">
            <a:extLst>
              <a:ext uri="{FF2B5EF4-FFF2-40B4-BE49-F238E27FC236}">
                <a16:creationId xmlns:a16="http://schemas.microsoft.com/office/drawing/2014/main" id="{5D2BA7A9-FA06-D1B2-DFC4-09A5C1025F26}"/>
              </a:ext>
            </a:extLst>
          </p:cNvPr>
          <p:cNvSpPr/>
          <p:nvPr/>
        </p:nvSpPr>
        <p:spPr>
          <a:xfrm>
            <a:off x="837461" y="3923118"/>
            <a:ext cx="327398" cy="327398"/>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NO" sz="1600" b="1">
                <a:latin typeface="Titillium Web" pitchFamily="2" charset="77"/>
              </a:rPr>
              <a:t>2</a:t>
            </a:r>
          </a:p>
        </p:txBody>
      </p:sp>
      <p:sp>
        <p:nvSpPr>
          <p:cNvPr id="36" name="Oval 35">
            <a:extLst>
              <a:ext uri="{FF2B5EF4-FFF2-40B4-BE49-F238E27FC236}">
                <a16:creationId xmlns:a16="http://schemas.microsoft.com/office/drawing/2014/main" id="{D5017E68-3170-7D98-0B09-96458AFE9302}"/>
              </a:ext>
            </a:extLst>
          </p:cNvPr>
          <p:cNvSpPr/>
          <p:nvPr/>
        </p:nvSpPr>
        <p:spPr>
          <a:xfrm>
            <a:off x="837461" y="4642210"/>
            <a:ext cx="327398" cy="327398"/>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NO" sz="1600" b="1">
                <a:latin typeface="Titillium Web" pitchFamily="2" charset="77"/>
              </a:rPr>
              <a:t>3</a:t>
            </a:r>
          </a:p>
        </p:txBody>
      </p:sp>
      <p:sp>
        <p:nvSpPr>
          <p:cNvPr id="37" name="Oval 36">
            <a:extLst>
              <a:ext uri="{FF2B5EF4-FFF2-40B4-BE49-F238E27FC236}">
                <a16:creationId xmlns:a16="http://schemas.microsoft.com/office/drawing/2014/main" id="{1D2D89B1-C295-1682-161E-5F92A2916D35}"/>
              </a:ext>
            </a:extLst>
          </p:cNvPr>
          <p:cNvSpPr/>
          <p:nvPr/>
        </p:nvSpPr>
        <p:spPr>
          <a:xfrm>
            <a:off x="4459550" y="2662489"/>
            <a:ext cx="327398" cy="327398"/>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NO" sz="1600" b="1">
                <a:latin typeface="Titillium Web" pitchFamily="2" charset="77"/>
              </a:rPr>
              <a:t>4</a:t>
            </a:r>
          </a:p>
        </p:txBody>
      </p:sp>
      <p:sp>
        <p:nvSpPr>
          <p:cNvPr id="38" name="Oval 37">
            <a:extLst>
              <a:ext uri="{FF2B5EF4-FFF2-40B4-BE49-F238E27FC236}">
                <a16:creationId xmlns:a16="http://schemas.microsoft.com/office/drawing/2014/main" id="{7081C2F7-D13E-39E3-0E47-201C741DD3A3}"/>
              </a:ext>
            </a:extLst>
          </p:cNvPr>
          <p:cNvSpPr/>
          <p:nvPr/>
        </p:nvSpPr>
        <p:spPr>
          <a:xfrm>
            <a:off x="4459550" y="3816586"/>
            <a:ext cx="327398" cy="327398"/>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NO" sz="1600" b="1">
                <a:latin typeface="Titillium Web" pitchFamily="2" charset="77"/>
              </a:rPr>
              <a:t>5</a:t>
            </a:r>
          </a:p>
        </p:txBody>
      </p:sp>
      <p:sp>
        <p:nvSpPr>
          <p:cNvPr id="39" name="Oval 38">
            <a:extLst>
              <a:ext uri="{FF2B5EF4-FFF2-40B4-BE49-F238E27FC236}">
                <a16:creationId xmlns:a16="http://schemas.microsoft.com/office/drawing/2014/main" id="{19784D08-D9FE-94F7-8A93-E7E3D2856EA9}"/>
              </a:ext>
            </a:extLst>
          </p:cNvPr>
          <p:cNvSpPr/>
          <p:nvPr/>
        </p:nvSpPr>
        <p:spPr>
          <a:xfrm>
            <a:off x="4459550" y="4402513"/>
            <a:ext cx="327398" cy="327398"/>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NO" sz="1600" b="1">
                <a:latin typeface="Titillium Web" pitchFamily="2" charset="77"/>
              </a:rPr>
              <a:t>6</a:t>
            </a:r>
          </a:p>
        </p:txBody>
      </p:sp>
      <p:sp>
        <p:nvSpPr>
          <p:cNvPr id="40" name="Oval 39">
            <a:extLst>
              <a:ext uri="{FF2B5EF4-FFF2-40B4-BE49-F238E27FC236}">
                <a16:creationId xmlns:a16="http://schemas.microsoft.com/office/drawing/2014/main" id="{1FDE23B6-0633-A326-CEDB-A54A312825FD}"/>
              </a:ext>
            </a:extLst>
          </p:cNvPr>
          <p:cNvSpPr/>
          <p:nvPr/>
        </p:nvSpPr>
        <p:spPr>
          <a:xfrm>
            <a:off x="4459550" y="5094971"/>
            <a:ext cx="327398" cy="327398"/>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NO" sz="1600" b="1">
                <a:latin typeface="Titillium Web" pitchFamily="2" charset="77"/>
              </a:rPr>
              <a:t>7</a:t>
            </a:r>
          </a:p>
        </p:txBody>
      </p:sp>
      <p:sp>
        <p:nvSpPr>
          <p:cNvPr id="41" name="Oval 40">
            <a:extLst>
              <a:ext uri="{FF2B5EF4-FFF2-40B4-BE49-F238E27FC236}">
                <a16:creationId xmlns:a16="http://schemas.microsoft.com/office/drawing/2014/main" id="{786F05E2-2D03-7C46-3EA8-B82FFD64898B}"/>
              </a:ext>
            </a:extLst>
          </p:cNvPr>
          <p:cNvSpPr/>
          <p:nvPr/>
        </p:nvSpPr>
        <p:spPr>
          <a:xfrm>
            <a:off x="8055006" y="2662489"/>
            <a:ext cx="327398" cy="327398"/>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NO" sz="1600" b="1">
                <a:latin typeface="Titillium Web" pitchFamily="2" charset="77"/>
              </a:rPr>
              <a:t>8</a:t>
            </a:r>
          </a:p>
        </p:txBody>
      </p:sp>
      <p:sp>
        <p:nvSpPr>
          <p:cNvPr id="42" name="Oval 41">
            <a:extLst>
              <a:ext uri="{FF2B5EF4-FFF2-40B4-BE49-F238E27FC236}">
                <a16:creationId xmlns:a16="http://schemas.microsoft.com/office/drawing/2014/main" id="{F4FEE49A-CF2E-2109-4973-74E602FAD923}"/>
              </a:ext>
            </a:extLst>
          </p:cNvPr>
          <p:cNvSpPr/>
          <p:nvPr/>
        </p:nvSpPr>
        <p:spPr>
          <a:xfrm>
            <a:off x="8055006" y="3683421"/>
            <a:ext cx="327398" cy="327398"/>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NO" sz="1600" b="1">
                <a:latin typeface="Titillium Web" pitchFamily="2" charset="77"/>
              </a:rPr>
              <a:t>9</a:t>
            </a:r>
          </a:p>
        </p:txBody>
      </p:sp>
      <p:sp>
        <p:nvSpPr>
          <p:cNvPr id="43" name="Oval 42">
            <a:extLst>
              <a:ext uri="{FF2B5EF4-FFF2-40B4-BE49-F238E27FC236}">
                <a16:creationId xmlns:a16="http://schemas.microsoft.com/office/drawing/2014/main" id="{476809B1-BC34-329C-1773-6F58BED5D34A}"/>
              </a:ext>
            </a:extLst>
          </p:cNvPr>
          <p:cNvSpPr/>
          <p:nvPr/>
        </p:nvSpPr>
        <p:spPr>
          <a:xfrm>
            <a:off x="8055006" y="4509045"/>
            <a:ext cx="327398" cy="327398"/>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r>
              <a:rPr lang="en-NO" sz="1300" b="1">
                <a:latin typeface="Titillium Web" pitchFamily="2" charset="77"/>
              </a:rPr>
              <a:t>10</a:t>
            </a:r>
          </a:p>
        </p:txBody>
      </p:sp>
    </p:spTree>
    <p:extLst>
      <p:ext uri="{BB962C8B-B14F-4D97-AF65-F5344CB8AC3E}">
        <p14:creationId xmlns:p14="http://schemas.microsoft.com/office/powerpoint/2010/main" val="4120748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1F86D-2F16-E4F1-2BD0-61265332C9A1}"/>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E8608423-7F31-F682-8CC2-C351BC4816E4}"/>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DC298ECF-726F-A4E9-D352-319F2252CA80}"/>
              </a:ext>
            </a:extLst>
          </p:cNvPr>
          <p:cNvSpPr>
            <a:spLocks noGrp="1"/>
          </p:cNvSpPr>
          <p:nvPr>
            <p:ph type="sldNum" sz="quarter" idx="12"/>
          </p:nvPr>
        </p:nvSpPr>
        <p:spPr/>
        <p:txBody>
          <a:bodyPr/>
          <a:lstStyle/>
          <a:p>
            <a:fld id="{1FACAE68-2C15-43EA-AAC8-8A98AD9E38DC}" type="slidenum">
              <a:rPr lang="nb-NO" smtClean="0"/>
              <a:t>25</a:t>
            </a:fld>
            <a:endParaRPr lang="nb-NO" dirty="0"/>
          </a:p>
        </p:txBody>
      </p:sp>
      <p:sp>
        <p:nvSpPr>
          <p:cNvPr id="4" name="Title 3">
            <a:extLst>
              <a:ext uri="{FF2B5EF4-FFF2-40B4-BE49-F238E27FC236}">
                <a16:creationId xmlns:a16="http://schemas.microsoft.com/office/drawing/2014/main" id="{FA796B9A-E159-625E-8040-ED9CC4B4C8FC}"/>
              </a:ext>
            </a:extLst>
          </p:cNvPr>
          <p:cNvSpPr>
            <a:spLocks noGrp="1"/>
          </p:cNvSpPr>
          <p:nvPr>
            <p:ph type="title"/>
          </p:nvPr>
        </p:nvSpPr>
        <p:spPr>
          <a:xfrm>
            <a:off x="838201" y="1141427"/>
            <a:ext cx="10515600" cy="512448"/>
          </a:xfrm>
        </p:spPr>
        <p:txBody>
          <a:bodyPr/>
          <a:lstStyle/>
          <a:p>
            <a:r>
              <a:rPr lang="nb-NO" sz="3600" noProof="0" dirty="0"/>
              <a:t>Grove eller gjentagende brudd på God skikk </a:t>
            </a:r>
          </a:p>
        </p:txBody>
      </p:sp>
      <p:sp>
        <p:nvSpPr>
          <p:cNvPr id="6" name="Content Placeholder 5">
            <a:extLst>
              <a:ext uri="{FF2B5EF4-FFF2-40B4-BE49-F238E27FC236}">
                <a16:creationId xmlns:a16="http://schemas.microsoft.com/office/drawing/2014/main" id="{7DD16A94-E547-7D24-876A-96F591493A95}"/>
              </a:ext>
            </a:extLst>
          </p:cNvPr>
          <p:cNvSpPr>
            <a:spLocks noGrp="1"/>
          </p:cNvSpPr>
          <p:nvPr>
            <p:ph sz="quarter" idx="18"/>
          </p:nvPr>
        </p:nvSpPr>
        <p:spPr>
          <a:xfrm>
            <a:off x="838255" y="2676830"/>
            <a:ext cx="10515546" cy="3156684"/>
          </a:xfrm>
        </p:spPr>
        <p:txBody>
          <a:bodyPr vert="horz" lIns="0" tIns="0" rIns="0" bIns="0" numCol="3" spcCol="540000" rtlCol="0" anchor="t">
            <a:noAutofit/>
          </a:bodyPr>
          <a:lstStyle/>
          <a:p>
            <a:r>
              <a:rPr lang="nb-NO" sz="1200" dirty="0">
                <a:latin typeface="Open Sans"/>
                <a:ea typeface="Open Sans"/>
                <a:cs typeface="Open Sans"/>
              </a:rPr>
              <a:t>Grove eller gjentagende brudd på bransjenormen God skikk behandles av FinAuts disiplinærutvalg. </a:t>
            </a:r>
          </a:p>
          <a:p>
            <a:endParaRPr lang="nb-NO" sz="1200" dirty="0">
              <a:latin typeface="Open Sans"/>
              <a:ea typeface="Open Sans"/>
              <a:cs typeface="Open Sans"/>
            </a:endParaRPr>
          </a:p>
          <a:p>
            <a:r>
              <a:rPr lang="nb-NO" sz="1200" dirty="0">
                <a:latin typeface="Open Sans"/>
                <a:ea typeface="Open Sans"/>
                <a:cs typeface="Open Sans"/>
              </a:rPr>
              <a:t>Prosessen for å melde inn saker er oppdatert:</a:t>
            </a:r>
            <a:endParaRPr lang="nb-NO" sz="1200" noProof="0" dirty="0">
              <a:latin typeface="Open Sans"/>
              <a:ea typeface="Open Sans"/>
              <a:cs typeface="Open Sans"/>
            </a:endParaRPr>
          </a:p>
          <a:p>
            <a:endParaRPr lang="nb-NO" sz="1200" b="1" u="sng" noProof="0" dirty="0"/>
          </a:p>
          <a:p>
            <a:endParaRPr lang="nb-NO" sz="1200" b="1" u="sng" dirty="0"/>
          </a:p>
          <a:p>
            <a:endParaRPr lang="nb-NO" sz="1200" b="1" u="sng" dirty="0"/>
          </a:p>
          <a:p>
            <a:endParaRPr lang="nb-NO" sz="1200" dirty="0">
              <a:latin typeface="Titillium Web Light"/>
              <a:ea typeface="Open Sans"/>
              <a:cs typeface="Open Sans"/>
            </a:endParaRPr>
          </a:p>
          <a:p>
            <a:r>
              <a:rPr lang="nb-NO" sz="1200" noProof="0" dirty="0">
                <a:latin typeface="Open Sans"/>
                <a:ea typeface="Open Sans"/>
                <a:cs typeface="Open Sans"/>
              </a:rPr>
              <a:t>I 2025 har Disiplinærutvalget gitt vedtak i 6 saker. I tillegg er flere saker under behandling. </a:t>
            </a:r>
          </a:p>
          <a:p>
            <a:endParaRPr lang="nb-NO" sz="1200" noProof="0" dirty="0">
              <a:latin typeface="Open Sans"/>
              <a:ea typeface="Open Sans"/>
              <a:cs typeface="Open Sans"/>
            </a:endParaRPr>
          </a:p>
          <a:p>
            <a:endParaRPr lang="nb-NO" sz="1200" dirty="0">
              <a:latin typeface="Open Sans"/>
              <a:ea typeface="Open Sans"/>
              <a:cs typeface="Open Sans"/>
            </a:endParaRPr>
          </a:p>
          <a:p>
            <a:r>
              <a:rPr lang="nb-NO" sz="1200" dirty="0">
                <a:latin typeface="Open Sans"/>
                <a:ea typeface="Open Sans"/>
                <a:cs typeface="Open Sans"/>
              </a:rPr>
              <a:t>Sanksjonen i samtlige behandlede sakene er </a:t>
            </a:r>
            <a:r>
              <a:rPr lang="nb-NO" sz="1200" noProof="0" dirty="0">
                <a:latin typeface="Open Sans"/>
                <a:ea typeface="Open Sans"/>
                <a:cs typeface="Open Sans"/>
              </a:rPr>
              <a:t>fratagelse av rådgiver </a:t>
            </a:r>
            <a:r>
              <a:rPr lang="nb-NO" sz="1200" dirty="0">
                <a:latin typeface="Open Sans"/>
                <a:ea typeface="Open Sans"/>
                <a:cs typeface="Open Sans"/>
              </a:rPr>
              <a:t>sin(e)</a:t>
            </a:r>
            <a:r>
              <a:rPr lang="nb-NO" sz="1200" noProof="0" dirty="0">
                <a:latin typeface="Open Sans"/>
                <a:ea typeface="Open Sans"/>
                <a:cs typeface="Open Sans"/>
              </a:rPr>
              <a:t> autorisasjon(er). </a:t>
            </a:r>
            <a:endParaRPr lang="nb-NO" dirty="0"/>
          </a:p>
          <a:p>
            <a:endParaRPr lang="nb-NO" sz="1200" dirty="0"/>
          </a:p>
          <a:p>
            <a:r>
              <a:rPr lang="nb-NO" sz="1200" noProof="0" dirty="0">
                <a:latin typeface="Open Sans"/>
                <a:ea typeface="Open Sans"/>
                <a:cs typeface="Open Sans"/>
              </a:rPr>
              <a:t>Disiplinærutvalget har i vurderingen av sanksjoner særlig lagt vekt på sakens alvorlighetsgrad og hensynet til bransjens integritet, tillit og omdømme, som svekkes av slike brudd.</a:t>
            </a:r>
          </a:p>
          <a:p>
            <a:endParaRPr lang="nb-NO" sz="1200" dirty="0">
              <a:latin typeface="Open Sans"/>
              <a:ea typeface="Open Sans"/>
              <a:cs typeface="Open Sans"/>
            </a:endParaRPr>
          </a:p>
          <a:p>
            <a:endParaRPr lang="nb-NO" sz="1200" dirty="0"/>
          </a:p>
          <a:p>
            <a:r>
              <a:rPr lang="nb-NO" sz="1200" noProof="0" dirty="0">
                <a:latin typeface="Open Sans"/>
                <a:ea typeface="Open Sans"/>
                <a:cs typeface="Open Sans"/>
              </a:rPr>
              <a:t>En oversikt over sakene og vedtak i anonymisert versjon kan leses her:</a:t>
            </a:r>
            <a:endParaRPr lang="nb-NO" sz="1200" noProof="0" dirty="0">
              <a:latin typeface="Titillium Web Light"/>
              <a:ea typeface="Open Sans"/>
              <a:cs typeface="Open Sans"/>
            </a:endParaRPr>
          </a:p>
        </p:txBody>
      </p:sp>
      <p:grpSp>
        <p:nvGrpSpPr>
          <p:cNvPr id="12" name="Group 11">
            <a:extLst>
              <a:ext uri="{FF2B5EF4-FFF2-40B4-BE49-F238E27FC236}">
                <a16:creationId xmlns:a16="http://schemas.microsoft.com/office/drawing/2014/main" id="{33AE0392-A306-F970-96DB-C6FA5C54BD5F}"/>
              </a:ext>
            </a:extLst>
          </p:cNvPr>
          <p:cNvGrpSpPr/>
          <p:nvPr/>
        </p:nvGrpSpPr>
        <p:grpSpPr>
          <a:xfrm>
            <a:off x="4497353" y="5327098"/>
            <a:ext cx="1220416" cy="252000"/>
            <a:chOff x="8061404" y="5264670"/>
            <a:chExt cx="1220416" cy="252000"/>
          </a:xfrm>
        </p:grpSpPr>
        <p:grpSp>
          <p:nvGrpSpPr>
            <p:cNvPr id="7" name="Group 6">
              <a:extLst>
                <a:ext uri="{FF2B5EF4-FFF2-40B4-BE49-F238E27FC236}">
                  <a16:creationId xmlns:a16="http://schemas.microsoft.com/office/drawing/2014/main" id="{5B8F603B-09E9-0314-BFD2-A8FE84581239}"/>
                </a:ext>
              </a:extLst>
            </p:cNvPr>
            <p:cNvGrpSpPr/>
            <p:nvPr/>
          </p:nvGrpSpPr>
          <p:grpSpPr>
            <a:xfrm>
              <a:off x="8061404" y="5264670"/>
              <a:ext cx="1220416" cy="252000"/>
              <a:chOff x="843186" y="4880445"/>
              <a:chExt cx="1220416" cy="252000"/>
            </a:xfrm>
          </p:grpSpPr>
          <p:sp>
            <p:nvSpPr>
              <p:cNvPr id="8" name="Oval 7">
                <a:extLst>
                  <a:ext uri="{FF2B5EF4-FFF2-40B4-BE49-F238E27FC236}">
                    <a16:creationId xmlns:a16="http://schemas.microsoft.com/office/drawing/2014/main" id="{6D21DB72-1E0C-811E-8619-2703F7EFB334}"/>
                  </a:ext>
                </a:extLst>
              </p:cNvPr>
              <p:cNvSpPr/>
              <p:nvPr/>
            </p:nvSpPr>
            <p:spPr>
              <a:xfrm>
                <a:off x="1812237" y="4880446"/>
                <a:ext cx="251365" cy="251365"/>
              </a:xfrm>
              <a:prstGeom prst="ellipse">
                <a:avLst/>
              </a:prstGeom>
              <a:solidFill>
                <a:srgbClr val="69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9" name="Oval 8">
                <a:extLst>
                  <a:ext uri="{FF2B5EF4-FFF2-40B4-BE49-F238E27FC236}">
                    <a16:creationId xmlns:a16="http://schemas.microsoft.com/office/drawing/2014/main" id="{4EB03229-36BF-35DE-1D9A-5F76E330E27C}"/>
                  </a:ext>
                </a:extLst>
              </p:cNvPr>
              <p:cNvSpPr/>
              <p:nvPr/>
            </p:nvSpPr>
            <p:spPr>
              <a:xfrm>
                <a:off x="843186" y="4880446"/>
                <a:ext cx="251365" cy="251365"/>
              </a:xfrm>
              <a:prstGeom prst="ellipse">
                <a:avLst/>
              </a:prstGeom>
              <a:solidFill>
                <a:srgbClr val="69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0" name="Rectangle 9">
                <a:extLst>
                  <a:ext uri="{FF2B5EF4-FFF2-40B4-BE49-F238E27FC236}">
                    <a16:creationId xmlns:a16="http://schemas.microsoft.com/office/drawing/2014/main" id="{CCD2E1F7-A5FF-930C-1E9B-4A0DB3F0AB6E}"/>
                  </a:ext>
                </a:extLst>
              </p:cNvPr>
              <p:cNvSpPr/>
              <p:nvPr/>
            </p:nvSpPr>
            <p:spPr>
              <a:xfrm>
                <a:off x="972810" y="4880445"/>
                <a:ext cx="965110" cy="252000"/>
              </a:xfrm>
              <a:prstGeom prst="rect">
                <a:avLst/>
              </a:prstGeom>
              <a:solidFill>
                <a:srgbClr val="69549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NO" b="1">
                    <a:latin typeface="Open Sans"/>
                    <a:ea typeface="Open Sans"/>
                    <a:cs typeface="Open Sans"/>
                  </a:rPr>
                  <a:t>Saker og vedtak</a:t>
                </a:r>
                <a:endParaRPr lang="nb-NO" dirty="0"/>
              </a:p>
            </p:txBody>
          </p:sp>
        </p:grpSp>
        <p:sp>
          <p:nvSpPr>
            <p:cNvPr id="11" name="Rectangle 10">
              <a:hlinkClick r:id="rId2"/>
              <a:extLst>
                <a:ext uri="{FF2B5EF4-FFF2-40B4-BE49-F238E27FC236}">
                  <a16:creationId xmlns:a16="http://schemas.microsoft.com/office/drawing/2014/main" id="{B1D136DB-A773-2306-9420-8C8D7075E80A}"/>
                </a:ext>
              </a:extLst>
            </p:cNvPr>
            <p:cNvSpPr/>
            <p:nvPr/>
          </p:nvSpPr>
          <p:spPr>
            <a:xfrm>
              <a:off x="8061404" y="5264670"/>
              <a:ext cx="1220416"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grpSp>
      <p:grpSp>
        <p:nvGrpSpPr>
          <p:cNvPr id="13" name="Group 11">
            <a:extLst>
              <a:ext uri="{FF2B5EF4-FFF2-40B4-BE49-F238E27FC236}">
                <a16:creationId xmlns:a16="http://schemas.microsoft.com/office/drawing/2014/main" id="{2D2C875A-8010-59F8-8567-43445BA8C791}"/>
              </a:ext>
            </a:extLst>
          </p:cNvPr>
          <p:cNvGrpSpPr/>
          <p:nvPr/>
        </p:nvGrpSpPr>
        <p:grpSpPr>
          <a:xfrm>
            <a:off x="838005" y="4001970"/>
            <a:ext cx="1220416" cy="252000"/>
            <a:chOff x="8061404" y="5264670"/>
            <a:chExt cx="1220416" cy="252000"/>
          </a:xfrm>
        </p:grpSpPr>
        <p:grpSp>
          <p:nvGrpSpPr>
            <p:cNvPr id="14" name="Group 6">
              <a:extLst>
                <a:ext uri="{FF2B5EF4-FFF2-40B4-BE49-F238E27FC236}">
                  <a16:creationId xmlns:a16="http://schemas.microsoft.com/office/drawing/2014/main" id="{F7402092-4131-047A-6991-653A15076E8F}"/>
                </a:ext>
              </a:extLst>
            </p:cNvPr>
            <p:cNvGrpSpPr/>
            <p:nvPr/>
          </p:nvGrpSpPr>
          <p:grpSpPr>
            <a:xfrm>
              <a:off x="8061404" y="5264670"/>
              <a:ext cx="1220416" cy="252000"/>
              <a:chOff x="843186" y="4880445"/>
              <a:chExt cx="1220416" cy="252000"/>
            </a:xfrm>
          </p:grpSpPr>
          <p:sp>
            <p:nvSpPr>
              <p:cNvPr id="16" name="Oval 7">
                <a:extLst>
                  <a:ext uri="{FF2B5EF4-FFF2-40B4-BE49-F238E27FC236}">
                    <a16:creationId xmlns:a16="http://schemas.microsoft.com/office/drawing/2014/main" id="{BD21FA18-D1A7-4B49-B721-3D46ABC8652B}"/>
                  </a:ext>
                </a:extLst>
              </p:cNvPr>
              <p:cNvSpPr/>
              <p:nvPr/>
            </p:nvSpPr>
            <p:spPr>
              <a:xfrm>
                <a:off x="1812237" y="4880446"/>
                <a:ext cx="251365" cy="251365"/>
              </a:xfrm>
              <a:prstGeom prst="ellipse">
                <a:avLst/>
              </a:prstGeom>
              <a:solidFill>
                <a:srgbClr val="69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7" name="Oval 8">
                <a:extLst>
                  <a:ext uri="{FF2B5EF4-FFF2-40B4-BE49-F238E27FC236}">
                    <a16:creationId xmlns:a16="http://schemas.microsoft.com/office/drawing/2014/main" id="{2552EA68-9262-11C7-E3CD-FA80EF6F477A}"/>
                  </a:ext>
                </a:extLst>
              </p:cNvPr>
              <p:cNvSpPr/>
              <p:nvPr/>
            </p:nvSpPr>
            <p:spPr>
              <a:xfrm>
                <a:off x="843186" y="4880446"/>
                <a:ext cx="251365" cy="251365"/>
              </a:xfrm>
              <a:prstGeom prst="ellipse">
                <a:avLst/>
              </a:prstGeom>
              <a:solidFill>
                <a:srgbClr val="69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8" name="Rectangle 9">
                <a:extLst>
                  <a:ext uri="{FF2B5EF4-FFF2-40B4-BE49-F238E27FC236}">
                    <a16:creationId xmlns:a16="http://schemas.microsoft.com/office/drawing/2014/main" id="{6B38F3D8-4D45-E713-19DC-FF2DFB5F0731}"/>
                  </a:ext>
                </a:extLst>
              </p:cNvPr>
              <p:cNvSpPr/>
              <p:nvPr/>
            </p:nvSpPr>
            <p:spPr>
              <a:xfrm>
                <a:off x="972810" y="4880445"/>
                <a:ext cx="965110" cy="252000"/>
              </a:xfrm>
              <a:prstGeom prst="rect">
                <a:avLst/>
              </a:prstGeom>
              <a:solidFill>
                <a:srgbClr val="69549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NO" b="1">
                    <a:latin typeface="Open Sans"/>
                    <a:ea typeface="Open Sans"/>
                    <a:cs typeface="Open Sans"/>
                  </a:rPr>
                  <a:t>Meld inn sak</a:t>
                </a:r>
                <a:endParaRPr lang="nb-NO" dirty="0"/>
              </a:p>
            </p:txBody>
          </p:sp>
        </p:grpSp>
        <p:sp>
          <p:nvSpPr>
            <p:cNvPr id="15" name="Rectangle 10">
              <a:hlinkClick r:id="rId2"/>
              <a:extLst>
                <a:ext uri="{FF2B5EF4-FFF2-40B4-BE49-F238E27FC236}">
                  <a16:creationId xmlns:a16="http://schemas.microsoft.com/office/drawing/2014/main" id="{1F1EC35A-99A8-79CF-9886-B77692ED1B7B}"/>
                </a:ext>
              </a:extLst>
            </p:cNvPr>
            <p:cNvSpPr/>
            <p:nvPr/>
          </p:nvSpPr>
          <p:spPr>
            <a:xfrm>
              <a:off x="8061404" y="5264670"/>
              <a:ext cx="1220416"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grpSp>
      <p:grpSp>
        <p:nvGrpSpPr>
          <p:cNvPr id="19" name="Group 5">
            <a:extLst>
              <a:ext uri="{FF2B5EF4-FFF2-40B4-BE49-F238E27FC236}">
                <a16:creationId xmlns:a16="http://schemas.microsoft.com/office/drawing/2014/main" id="{C9477419-306A-7E04-67BA-378715EA9DA3}"/>
              </a:ext>
            </a:extLst>
          </p:cNvPr>
          <p:cNvGrpSpPr/>
          <p:nvPr/>
        </p:nvGrpSpPr>
        <p:grpSpPr>
          <a:xfrm>
            <a:off x="8282382" y="2355656"/>
            <a:ext cx="3071363" cy="2971442"/>
            <a:chOff x="8358809" y="832679"/>
            <a:chExt cx="3143842" cy="3143842"/>
          </a:xfrm>
        </p:grpSpPr>
        <p:sp>
          <p:nvSpPr>
            <p:cNvPr id="20" name="Oval 7">
              <a:extLst>
                <a:ext uri="{FF2B5EF4-FFF2-40B4-BE49-F238E27FC236}">
                  <a16:creationId xmlns:a16="http://schemas.microsoft.com/office/drawing/2014/main" id="{C73F4ADE-A34D-9ED3-2D87-4C08AD734767}"/>
                </a:ext>
              </a:extLst>
            </p:cNvPr>
            <p:cNvSpPr/>
            <p:nvPr/>
          </p:nvSpPr>
          <p:spPr>
            <a:xfrm>
              <a:off x="8358809" y="832679"/>
              <a:ext cx="3143842" cy="314384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228600" rtl="0" eaLnBrk="1" latinLnBrk="0" hangingPunct="1">
                <a:defRPr sz="900" kern="1200">
                  <a:solidFill>
                    <a:schemeClr val="lt1"/>
                  </a:solidFill>
                  <a:latin typeface="+mn-lt"/>
                  <a:ea typeface="+mn-ea"/>
                  <a:cs typeface="+mn-cs"/>
                </a:defRPr>
              </a:lvl1pPr>
              <a:lvl2pPr marL="228600" algn="l" defTabSz="228600" rtl="0" eaLnBrk="1" latinLnBrk="0" hangingPunct="1">
                <a:defRPr sz="900" kern="1200">
                  <a:solidFill>
                    <a:schemeClr val="lt1"/>
                  </a:solidFill>
                  <a:latin typeface="+mn-lt"/>
                  <a:ea typeface="+mn-ea"/>
                  <a:cs typeface="+mn-cs"/>
                </a:defRPr>
              </a:lvl2pPr>
              <a:lvl3pPr marL="457200" algn="l" defTabSz="228600" rtl="0" eaLnBrk="1" latinLnBrk="0" hangingPunct="1">
                <a:defRPr sz="900" kern="1200">
                  <a:solidFill>
                    <a:schemeClr val="lt1"/>
                  </a:solidFill>
                  <a:latin typeface="+mn-lt"/>
                  <a:ea typeface="+mn-ea"/>
                  <a:cs typeface="+mn-cs"/>
                </a:defRPr>
              </a:lvl3pPr>
              <a:lvl4pPr marL="685800" algn="l" defTabSz="228600" rtl="0" eaLnBrk="1" latinLnBrk="0" hangingPunct="1">
                <a:defRPr sz="900" kern="1200">
                  <a:solidFill>
                    <a:schemeClr val="lt1"/>
                  </a:solidFill>
                  <a:latin typeface="+mn-lt"/>
                  <a:ea typeface="+mn-ea"/>
                  <a:cs typeface="+mn-cs"/>
                </a:defRPr>
              </a:lvl4pPr>
              <a:lvl5pPr marL="914400" algn="l" defTabSz="228600" rtl="0" eaLnBrk="1" latinLnBrk="0" hangingPunct="1">
                <a:defRPr sz="900" kern="1200">
                  <a:solidFill>
                    <a:schemeClr val="lt1"/>
                  </a:solidFill>
                  <a:latin typeface="+mn-lt"/>
                  <a:ea typeface="+mn-ea"/>
                  <a:cs typeface="+mn-cs"/>
                </a:defRPr>
              </a:lvl5pPr>
              <a:lvl6pPr marL="1143000" algn="l" defTabSz="228600" rtl="0" eaLnBrk="1" latinLnBrk="0" hangingPunct="1">
                <a:defRPr sz="900" kern="1200">
                  <a:solidFill>
                    <a:schemeClr val="lt1"/>
                  </a:solidFill>
                  <a:latin typeface="+mn-lt"/>
                  <a:ea typeface="+mn-ea"/>
                  <a:cs typeface="+mn-cs"/>
                </a:defRPr>
              </a:lvl6pPr>
              <a:lvl7pPr marL="1371600" algn="l" defTabSz="228600" rtl="0" eaLnBrk="1" latinLnBrk="0" hangingPunct="1">
                <a:defRPr sz="900" kern="1200">
                  <a:solidFill>
                    <a:schemeClr val="lt1"/>
                  </a:solidFill>
                  <a:latin typeface="+mn-lt"/>
                  <a:ea typeface="+mn-ea"/>
                  <a:cs typeface="+mn-cs"/>
                </a:defRPr>
              </a:lvl7pPr>
              <a:lvl8pPr marL="1600200" algn="l" defTabSz="228600" rtl="0" eaLnBrk="1" latinLnBrk="0" hangingPunct="1">
                <a:defRPr sz="900" kern="1200">
                  <a:solidFill>
                    <a:schemeClr val="lt1"/>
                  </a:solidFill>
                  <a:latin typeface="+mn-lt"/>
                  <a:ea typeface="+mn-ea"/>
                  <a:cs typeface="+mn-cs"/>
                </a:defRPr>
              </a:lvl8pPr>
              <a:lvl9pPr marL="1828800" algn="l" defTabSz="228600" rtl="0" eaLnBrk="1" latinLnBrk="0" hangingPunct="1">
                <a:defRPr sz="900" kern="1200">
                  <a:solidFill>
                    <a:schemeClr val="lt1"/>
                  </a:solidFill>
                  <a:latin typeface="+mn-lt"/>
                  <a:ea typeface="+mn-ea"/>
                  <a:cs typeface="+mn-cs"/>
                </a:defRPr>
              </a:lvl9pPr>
            </a:lstStyle>
            <a:p>
              <a:pPr algn="ctr"/>
              <a:r>
                <a:rPr lang="en-NO"/>
                <a:t>v</a:t>
              </a:r>
            </a:p>
          </p:txBody>
        </p:sp>
        <p:pic>
          <p:nvPicPr>
            <p:cNvPr id="21" name="Picture 8">
              <a:extLst>
                <a:ext uri="{FF2B5EF4-FFF2-40B4-BE49-F238E27FC236}">
                  <a16:creationId xmlns:a16="http://schemas.microsoft.com/office/drawing/2014/main" id="{C4FB5A31-6BC7-7224-2E53-2F8A2754CAF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73886" y="1894212"/>
              <a:ext cx="2144485" cy="1020774"/>
            </a:xfrm>
            <a:prstGeom prst="rect">
              <a:avLst/>
            </a:prstGeom>
          </p:spPr>
        </p:pic>
        <p:sp>
          <p:nvSpPr>
            <p:cNvPr id="22" name="Oval 11">
              <a:extLst>
                <a:ext uri="{FF2B5EF4-FFF2-40B4-BE49-F238E27FC236}">
                  <a16:creationId xmlns:a16="http://schemas.microsoft.com/office/drawing/2014/main" id="{868E5B72-283D-83AA-EB31-02A2664E1CEB}"/>
                </a:ext>
              </a:extLst>
            </p:cNvPr>
            <p:cNvSpPr/>
            <p:nvPr/>
          </p:nvSpPr>
          <p:spPr>
            <a:xfrm>
              <a:off x="8535678" y="1009548"/>
              <a:ext cx="2790104" cy="2790104"/>
            </a:xfrm>
            <a:prstGeom prst="ellipse">
              <a:avLst/>
            </a:prstGeom>
            <a:noFill/>
            <a:ln w="63500">
              <a:solidFill>
                <a:srgbClr val="BEC3C7">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228600" rtl="0" eaLnBrk="1" latinLnBrk="0" hangingPunct="1">
                <a:defRPr sz="900" kern="1200">
                  <a:solidFill>
                    <a:schemeClr val="lt1"/>
                  </a:solidFill>
                  <a:latin typeface="+mn-lt"/>
                  <a:ea typeface="+mn-ea"/>
                  <a:cs typeface="+mn-cs"/>
                </a:defRPr>
              </a:lvl1pPr>
              <a:lvl2pPr marL="228600" algn="l" defTabSz="228600" rtl="0" eaLnBrk="1" latinLnBrk="0" hangingPunct="1">
                <a:defRPr sz="900" kern="1200">
                  <a:solidFill>
                    <a:schemeClr val="lt1"/>
                  </a:solidFill>
                  <a:latin typeface="+mn-lt"/>
                  <a:ea typeface="+mn-ea"/>
                  <a:cs typeface="+mn-cs"/>
                </a:defRPr>
              </a:lvl2pPr>
              <a:lvl3pPr marL="457200" algn="l" defTabSz="228600" rtl="0" eaLnBrk="1" latinLnBrk="0" hangingPunct="1">
                <a:defRPr sz="900" kern="1200">
                  <a:solidFill>
                    <a:schemeClr val="lt1"/>
                  </a:solidFill>
                  <a:latin typeface="+mn-lt"/>
                  <a:ea typeface="+mn-ea"/>
                  <a:cs typeface="+mn-cs"/>
                </a:defRPr>
              </a:lvl3pPr>
              <a:lvl4pPr marL="685800" algn="l" defTabSz="228600" rtl="0" eaLnBrk="1" latinLnBrk="0" hangingPunct="1">
                <a:defRPr sz="900" kern="1200">
                  <a:solidFill>
                    <a:schemeClr val="lt1"/>
                  </a:solidFill>
                  <a:latin typeface="+mn-lt"/>
                  <a:ea typeface="+mn-ea"/>
                  <a:cs typeface="+mn-cs"/>
                </a:defRPr>
              </a:lvl4pPr>
              <a:lvl5pPr marL="914400" algn="l" defTabSz="228600" rtl="0" eaLnBrk="1" latinLnBrk="0" hangingPunct="1">
                <a:defRPr sz="900" kern="1200">
                  <a:solidFill>
                    <a:schemeClr val="lt1"/>
                  </a:solidFill>
                  <a:latin typeface="+mn-lt"/>
                  <a:ea typeface="+mn-ea"/>
                  <a:cs typeface="+mn-cs"/>
                </a:defRPr>
              </a:lvl5pPr>
              <a:lvl6pPr marL="1143000" algn="l" defTabSz="228600" rtl="0" eaLnBrk="1" latinLnBrk="0" hangingPunct="1">
                <a:defRPr sz="900" kern="1200">
                  <a:solidFill>
                    <a:schemeClr val="lt1"/>
                  </a:solidFill>
                  <a:latin typeface="+mn-lt"/>
                  <a:ea typeface="+mn-ea"/>
                  <a:cs typeface="+mn-cs"/>
                </a:defRPr>
              </a:lvl6pPr>
              <a:lvl7pPr marL="1371600" algn="l" defTabSz="228600" rtl="0" eaLnBrk="1" latinLnBrk="0" hangingPunct="1">
                <a:defRPr sz="900" kern="1200">
                  <a:solidFill>
                    <a:schemeClr val="lt1"/>
                  </a:solidFill>
                  <a:latin typeface="+mn-lt"/>
                  <a:ea typeface="+mn-ea"/>
                  <a:cs typeface="+mn-cs"/>
                </a:defRPr>
              </a:lvl7pPr>
              <a:lvl8pPr marL="1600200" algn="l" defTabSz="228600" rtl="0" eaLnBrk="1" latinLnBrk="0" hangingPunct="1">
                <a:defRPr sz="900" kern="1200">
                  <a:solidFill>
                    <a:schemeClr val="lt1"/>
                  </a:solidFill>
                  <a:latin typeface="+mn-lt"/>
                  <a:ea typeface="+mn-ea"/>
                  <a:cs typeface="+mn-cs"/>
                </a:defRPr>
              </a:lvl8pPr>
              <a:lvl9pPr marL="1828800" algn="l" defTabSz="228600" rtl="0" eaLnBrk="1" latinLnBrk="0" hangingPunct="1">
                <a:defRPr sz="900" kern="1200">
                  <a:solidFill>
                    <a:schemeClr val="lt1"/>
                  </a:solidFill>
                  <a:latin typeface="+mn-lt"/>
                  <a:ea typeface="+mn-ea"/>
                  <a:cs typeface="+mn-cs"/>
                </a:defRPr>
              </a:lvl9pPr>
            </a:lstStyle>
            <a:p>
              <a:pPr algn="ctr"/>
              <a:r>
                <a:rPr lang="en-NO"/>
                <a:t>v</a:t>
              </a:r>
            </a:p>
          </p:txBody>
        </p:sp>
      </p:grpSp>
    </p:spTree>
    <p:extLst>
      <p:ext uri="{BB962C8B-B14F-4D97-AF65-F5344CB8AC3E}">
        <p14:creationId xmlns:p14="http://schemas.microsoft.com/office/powerpoint/2010/main" val="382387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963F7-B7A5-772D-AB21-78E3A2B4F47A}"/>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9231D581-AE09-BE35-0462-2F6ABD72920D}"/>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F9D05D52-6E71-3D3C-CFAE-66037AA49BC3}"/>
              </a:ext>
            </a:extLst>
          </p:cNvPr>
          <p:cNvSpPr>
            <a:spLocks noGrp="1"/>
          </p:cNvSpPr>
          <p:nvPr>
            <p:ph type="sldNum" sz="quarter" idx="12"/>
          </p:nvPr>
        </p:nvSpPr>
        <p:spPr/>
        <p:txBody>
          <a:bodyPr/>
          <a:lstStyle/>
          <a:p>
            <a:fld id="{1FACAE68-2C15-43EA-AAC8-8A98AD9E38DC}" type="slidenum">
              <a:rPr lang="nb-NO" smtClean="0"/>
              <a:t>26</a:t>
            </a:fld>
            <a:endParaRPr lang="nb-NO" dirty="0"/>
          </a:p>
        </p:txBody>
      </p:sp>
      <p:sp>
        <p:nvSpPr>
          <p:cNvPr id="4" name="Text Placeholder 3">
            <a:extLst>
              <a:ext uri="{FF2B5EF4-FFF2-40B4-BE49-F238E27FC236}">
                <a16:creationId xmlns:a16="http://schemas.microsoft.com/office/drawing/2014/main" id="{D749AE08-35AB-6621-B1BC-D5CCE9E4AEA6}"/>
              </a:ext>
            </a:extLst>
          </p:cNvPr>
          <p:cNvSpPr>
            <a:spLocks noGrp="1"/>
          </p:cNvSpPr>
          <p:nvPr>
            <p:ph type="body" sz="quarter" idx="15"/>
          </p:nvPr>
        </p:nvSpPr>
        <p:spPr>
          <a:xfrm>
            <a:off x="838254" y="3180645"/>
            <a:ext cx="6503579" cy="2639863"/>
          </a:xfrm>
        </p:spPr>
        <p:txBody>
          <a:bodyPr vert="horz" wrap="square" lIns="0" tIns="0" rIns="0" bIns="0" numCol="2" spcCol="360000" rtlCol="0" anchor="t">
            <a:noAutofit/>
          </a:bodyPr>
          <a:lstStyle/>
          <a:p>
            <a:r>
              <a:rPr lang="nb-NO" sz="900" b="1" dirty="0">
                <a:solidFill>
                  <a:srgbClr val="69549F"/>
                </a:solidFill>
                <a:latin typeface="Open Sans"/>
                <a:ea typeface="Open Sans"/>
                <a:cs typeface="Open Sans"/>
              </a:rPr>
              <a:t>Generelt inntrykk </a:t>
            </a:r>
            <a:endParaRPr lang="nb-NO" sz="900" b="1" dirty="0">
              <a:latin typeface="Open Sans" panose="020B0606030504020204" pitchFamily="34" charset="0"/>
              <a:ea typeface="Open Sans" panose="020B0606030504020204" pitchFamily="34" charset="0"/>
              <a:cs typeface="Open Sans" panose="020B0606030504020204" pitchFamily="34" charset="0"/>
            </a:endParaRPr>
          </a:p>
          <a:p>
            <a:pPr marL="285750" indent="-285750">
              <a:buClr>
                <a:srgbClr val="69549F"/>
              </a:buClr>
              <a:buFont typeface="Arial" panose="020B0604020202020204" pitchFamily="34" charset="0"/>
              <a:buChar char="•"/>
            </a:pPr>
            <a:r>
              <a:rPr lang="nb-NO" sz="900" dirty="0"/>
              <a:t>Medlemmene har generelt god struktur og oppfølging av kandidater og de autoriserte. </a:t>
            </a:r>
          </a:p>
          <a:p>
            <a:pPr marL="285750" indent="-285750">
              <a:buClr>
                <a:srgbClr val="69549F"/>
              </a:buClr>
              <a:buFont typeface="Arial" panose="020B0604020202020204" pitchFamily="34" charset="0"/>
              <a:buChar char="•"/>
            </a:pPr>
            <a:r>
              <a:rPr lang="nb-NO" sz="900" dirty="0"/>
              <a:t>Det gjenstår noe på rutiner for sensors habilitet </a:t>
            </a:r>
            <a:br>
              <a:rPr lang="nb-NO" sz="900" dirty="0"/>
            </a:br>
            <a:r>
              <a:rPr lang="nb-NO" sz="900" dirty="0"/>
              <a:t>og for God skikk. </a:t>
            </a:r>
          </a:p>
          <a:p>
            <a:pPr marL="285750" indent="-285750">
              <a:buClr>
                <a:srgbClr val="69549F"/>
              </a:buClr>
              <a:buFont typeface="Arial" panose="020B0604020202020204" pitchFamily="34" charset="0"/>
              <a:buChar char="•"/>
            </a:pPr>
            <a:r>
              <a:rPr lang="nb-NO" sz="900" dirty="0"/>
              <a:t>Videre kan forståelsen av at et medlemskap i FinAut gjelder for hele foretaket og ikke kun rådgivere, bli bedre. </a:t>
            </a:r>
          </a:p>
          <a:p>
            <a:pPr marL="285750" indent="-285750">
              <a:buClr>
                <a:srgbClr val="69549F"/>
              </a:buClr>
              <a:buFont typeface="Arial" panose="020B0604020202020204" pitchFamily="34" charset="0"/>
              <a:buChar char="•"/>
            </a:pPr>
            <a:r>
              <a:rPr lang="nb-NO" sz="900" dirty="0"/>
              <a:t>Internkontroll-rapporteringen har en funksjon både som styringsinformasjon og at det hjelper å dulte medlemmene i riktig retning.   </a:t>
            </a:r>
          </a:p>
          <a:p>
            <a:endParaRPr lang="nb-NO" sz="900" dirty="0"/>
          </a:p>
          <a:p>
            <a:endParaRPr lang="nb-NO" sz="900" dirty="0"/>
          </a:p>
          <a:p>
            <a:endParaRPr lang="nb-NO" sz="900" dirty="0"/>
          </a:p>
          <a:p>
            <a:endParaRPr lang="nb-NO" sz="900" dirty="0"/>
          </a:p>
          <a:p>
            <a:endParaRPr lang="nb-NO" sz="900" dirty="0"/>
          </a:p>
          <a:p>
            <a:endParaRPr lang="nb-NO" sz="900" dirty="0"/>
          </a:p>
          <a:p>
            <a:endParaRPr lang="nb-NO" sz="900" dirty="0"/>
          </a:p>
          <a:p>
            <a:r>
              <a:rPr lang="nb-NO" sz="900" dirty="0"/>
              <a:t>At lovgiver stiller krav til kunnskap og kompetanse  bidrar til at oppmerksomheten fra ledelsesnivå øker.  Medlemmene kan her også bli mer bevisste på å bruke medlemskapet også for andre medarbeidere enn de autoriserte, for eksempel kunnskapsprøver og etikk for ledere. </a:t>
            </a:r>
            <a:endParaRPr lang="nb-NO" dirty="0"/>
          </a:p>
          <a:p>
            <a:endParaRPr lang="nb-NO" sz="900" dirty="0"/>
          </a:p>
          <a:p>
            <a:r>
              <a:rPr lang="nb-NO" sz="900" dirty="0"/>
              <a:t>Medlemmenes forpliktelser er gjort tydeligere i oppstartsmøter med nye medlemmer og rutiner for oppfølging.  </a:t>
            </a:r>
          </a:p>
          <a:p>
            <a:r>
              <a:rPr lang="nb-NO" sz="900" dirty="0"/>
              <a:t> </a:t>
            </a:r>
          </a:p>
        </p:txBody>
      </p:sp>
      <p:sp>
        <p:nvSpPr>
          <p:cNvPr id="6" name="Title 5">
            <a:extLst>
              <a:ext uri="{FF2B5EF4-FFF2-40B4-BE49-F238E27FC236}">
                <a16:creationId xmlns:a16="http://schemas.microsoft.com/office/drawing/2014/main" id="{6C456B01-35D7-DE2A-0D63-9F1106F35558}"/>
              </a:ext>
            </a:extLst>
          </p:cNvPr>
          <p:cNvSpPr>
            <a:spLocks noGrp="1"/>
          </p:cNvSpPr>
          <p:nvPr>
            <p:ph type="title"/>
          </p:nvPr>
        </p:nvSpPr>
        <p:spPr>
          <a:xfrm>
            <a:off x="838201" y="1341330"/>
            <a:ext cx="5105399" cy="398571"/>
          </a:xfrm>
        </p:spPr>
        <p:txBody>
          <a:bodyPr/>
          <a:lstStyle/>
          <a:p>
            <a:r>
              <a:rPr lang="nb-NO" dirty="0"/>
              <a:t>Medlemsbedriftenes etterlevelse</a:t>
            </a:r>
          </a:p>
        </p:txBody>
      </p:sp>
      <p:sp>
        <p:nvSpPr>
          <p:cNvPr id="7" name="Text Placeholder 6">
            <a:extLst>
              <a:ext uri="{FF2B5EF4-FFF2-40B4-BE49-F238E27FC236}">
                <a16:creationId xmlns:a16="http://schemas.microsoft.com/office/drawing/2014/main" id="{7E805759-09F2-776B-DD1F-BE4E31215C40}"/>
              </a:ext>
            </a:extLst>
          </p:cNvPr>
          <p:cNvSpPr>
            <a:spLocks noGrp="1"/>
          </p:cNvSpPr>
          <p:nvPr>
            <p:ph type="body" sz="quarter" idx="17"/>
          </p:nvPr>
        </p:nvSpPr>
        <p:spPr>
          <a:xfrm>
            <a:off x="838199" y="2076004"/>
            <a:ext cx="6654553" cy="738664"/>
          </a:xfrm>
        </p:spPr>
        <p:txBody>
          <a:bodyPr vert="horz" wrap="square" lIns="0" tIns="0" rIns="0" bIns="0" rtlCol="0" anchor="t">
            <a:spAutoFit/>
          </a:bodyPr>
          <a:lstStyle/>
          <a:p>
            <a:r>
              <a:rPr lang="nb-NO" dirty="0"/>
              <a:t>Medlemsbedriften har plikt til å innarbeide forpliktelsene som følger av medlemskapet i sin virksomhetsstyring. Om og hvordan dette gjøres rapporteres årlig.</a:t>
            </a:r>
          </a:p>
        </p:txBody>
      </p:sp>
      <p:pic>
        <p:nvPicPr>
          <p:cNvPr id="17" name="Bilde 16">
            <a:extLst>
              <a:ext uri="{FF2B5EF4-FFF2-40B4-BE49-F238E27FC236}">
                <a16:creationId xmlns:a16="http://schemas.microsoft.com/office/drawing/2014/main" id="{857D4870-8299-D5F7-4917-03C507C18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0" y="250370"/>
            <a:ext cx="3940629" cy="5910943"/>
          </a:xfrm>
          <a:prstGeom prst="rect">
            <a:avLst/>
          </a:prstGeom>
        </p:spPr>
      </p:pic>
    </p:spTree>
    <p:extLst>
      <p:ext uri="{BB962C8B-B14F-4D97-AF65-F5344CB8AC3E}">
        <p14:creationId xmlns:p14="http://schemas.microsoft.com/office/powerpoint/2010/main" val="2330755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A1AD4-AF36-6E90-23FF-B834235F65F0}"/>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D8B94AD2-D85B-5694-5CD5-9C5DCF39C0EB}"/>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FBC1CEFB-C426-65F8-21BC-D8BB0A8FAAD0}"/>
              </a:ext>
            </a:extLst>
          </p:cNvPr>
          <p:cNvSpPr>
            <a:spLocks noGrp="1"/>
          </p:cNvSpPr>
          <p:nvPr>
            <p:ph type="sldNum" sz="quarter" idx="12"/>
          </p:nvPr>
        </p:nvSpPr>
        <p:spPr/>
        <p:txBody>
          <a:bodyPr/>
          <a:lstStyle/>
          <a:p>
            <a:fld id="{1FACAE68-2C15-43EA-AAC8-8A98AD9E38DC}" type="slidenum">
              <a:rPr lang="nb-NO" smtClean="0"/>
              <a:t>27</a:t>
            </a:fld>
            <a:endParaRPr lang="nb-NO" dirty="0"/>
          </a:p>
        </p:txBody>
      </p:sp>
      <p:sp>
        <p:nvSpPr>
          <p:cNvPr id="6" name="Title 5">
            <a:extLst>
              <a:ext uri="{FF2B5EF4-FFF2-40B4-BE49-F238E27FC236}">
                <a16:creationId xmlns:a16="http://schemas.microsoft.com/office/drawing/2014/main" id="{0836BC7A-E0B3-C0F1-9B59-2664CA37DEF2}"/>
              </a:ext>
            </a:extLst>
          </p:cNvPr>
          <p:cNvSpPr>
            <a:spLocks noGrp="1"/>
          </p:cNvSpPr>
          <p:nvPr>
            <p:ph type="title"/>
          </p:nvPr>
        </p:nvSpPr>
        <p:spPr>
          <a:xfrm>
            <a:off x="5293771" y="1183343"/>
            <a:ext cx="5740152" cy="455509"/>
          </a:xfrm>
        </p:spPr>
        <p:txBody>
          <a:bodyPr/>
          <a:lstStyle/>
          <a:p>
            <a:r>
              <a:rPr lang="nb-NO" sz="3200" noProof="0" dirty="0"/>
              <a:t>Kontaktmøter med myndigheter</a:t>
            </a:r>
          </a:p>
        </p:txBody>
      </p:sp>
      <p:sp>
        <p:nvSpPr>
          <p:cNvPr id="7" name="Text Placeholder 6">
            <a:extLst>
              <a:ext uri="{FF2B5EF4-FFF2-40B4-BE49-F238E27FC236}">
                <a16:creationId xmlns:a16="http://schemas.microsoft.com/office/drawing/2014/main" id="{18E40571-C0E1-CD37-5837-143636E96D2F}"/>
              </a:ext>
            </a:extLst>
          </p:cNvPr>
          <p:cNvSpPr>
            <a:spLocks noGrp="1"/>
          </p:cNvSpPr>
          <p:nvPr>
            <p:ph type="body" sz="quarter" idx="17"/>
          </p:nvPr>
        </p:nvSpPr>
        <p:spPr>
          <a:xfrm>
            <a:off x="5293771" y="2265107"/>
            <a:ext cx="5491579" cy="3131627"/>
          </a:xfrm>
        </p:spPr>
        <p:txBody>
          <a:bodyPr vert="horz" wrap="square" lIns="0" tIns="0" rIns="0" bIns="0" rtlCol="0" anchor="t">
            <a:spAutoFit/>
          </a:bodyPr>
          <a:lstStyle/>
          <a:p>
            <a:r>
              <a:rPr lang="nb-NO" sz="1200" b="1" noProof="0" dirty="0">
                <a:solidFill>
                  <a:srgbClr val="008086"/>
                </a:solidFill>
                <a:latin typeface="Open Sans" panose="020B0606030504020204" pitchFamily="34" charset="0"/>
                <a:ea typeface="Open Sans" panose="020B0606030504020204" pitchFamily="34" charset="0"/>
                <a:cs typeface="Open Sans" panose="020B0606030504020204" pitchFamily="34" charset="0"/>
              </a:rPr>
              <a:t>Det gjennomføres årlige kontaktmøter der målet er  </a:t>
            </a:r>
          </a:p>
          <a:p>
            <a:pPr marL="285750" indent="-285750">
              <a:buClr>
                <a:srgbClr val="008086"/>
              </a:buClr>
              <a:buFont typeface="Arial" panose="020B0604020202020204" pitchFamily="34" charset="0"/>
              <a:buChar char="•"/>
            </a:pPr>
            <a:r>
              <a:rPr lang="nb-NO" sz="1200" noProof="0" dirty="0">
                <a:latin typeface="Open Sans Light" panose="020B0306030504020204" pitchFamily="34" charset="0"/>
              </a:rPr>
              <a:t>å gi trygghet for at finansnæringens selvregulering fungerer </a:t>
            </a:r>
          </a:p>
          <a:p>
            <a:pPr marL="285750" indent="-285750">
              <a:buClr>
                <a:srgbClr val="008086"/>
              </a:buClr>
              <a:buFont typeface="Arial" panose="020B0604020202020204" pitchFamily="34" charset="0"/>
              <a:buChar char="•"/>
            </a:pPr>
            <a:r>
              <a:rPr lang="nb-NO" sz="1200" noProof="0" dirty="0">
                <a:latin typeface="Open Sans Light" panose="020B0306030504020204" pitchFamily="34" charset="0"/>
              </a:rPr>
              <a:t>å dokumentere at det er kvalitet i arbeidet med autorisasjonsordningene </a:t>
            </a:r>
          </a:p>
          <a:p>
            <a:pPr marL="285750" indent="-285750">
              <a:buClr>
                <a:srgbClr val="008086"/>
              </a:buClr>
              <a:buFont typeface="Arial" panose="020B0604020202020204" pitchFamily="34" charset="0"/>
              <a:buChar char="•"/>
            </a:pPr>
            <a:r>
              <a:rPr lang="nb-NO" sz="1200" noProof="0" dirty="0">
                <a:latin typeface="Open Sans Light" panose="020B0306030504020204" pitchFamily="34" charset="0"/>
              </a:rPr>
              <a:t>å få innspill til FinAuts arbeid </a:t>
            </a:r>
          </a:p>
          <a:p>
            <a:pPr marL="285750" indent="-285750">
              <a:buClr>
                <a:srgbClr val="008086"/>
              </a:buClr>
              <a:buFont typeface="Arial" panose="020B0604020202020204" pitchFamily="34" charset="0"/>
              <a:buChar char="•"/>
            </a:pPr>
            <a:r>
              <a:rPr lang="nb-NO" sz="1200" noProof="0" dirty="0">
                <a:latin typeface="Open Sans Light" panose="020B0306030504020204" pitchFamily="34" charset="0"/>
              </a:rPr>
              <a:t>ta opp eventuelle aktuelle problemstillinger som berører FinAuts arbeid</a:t>
            </a:r>
          </a:p>
          <a:p>
            <a:pPr marL="285750" indent="-285750">
              <a:buClr>
                <a:srgbClr val="008086"/>
              </a:buClr>
              <a:buSzPct val="150000"/>
              <a:buFont typeface="Arial" panose="020B0604020202020204" pitchFamily="34" charset="0"/>
              <a:buChar char="•"/>
            </a:pPr>
            <a:endParaRPr lang="nb-NO" sz="1200" noProof="0" dirty="0">
              <a:latin typeface="Open Sans Light" panose="020B0306030504020204" pitchFamily="34" charset="0"/>
            </a:endParaRPr>
          </a:p>
          <a:p>
            <a:r>
              <a:rPr lang="nb-NO" sz="1200" noProof="0" dirty="0">
                <a:latin typeface="Open Sans Light"/>
                <a:ea typeface="Open Sans Light"/>
                <a:cs typeface="Open Sans Light"/>
              </a:rPr>
              <a:t>De årlige kontaktmøtene legger grunnlaget for god dialog og kommer i tillegg </a:t>
            </a:r>
            <a:br>
              <a:rPr lang="nb-NO" sz="1200" noProof="0" dirty="0">
                <a:latin typeface="Open Sans Light" panose="020B0306030504020204" pitchFamily="34" charset="0"/>
              </a:rPr>
            </a:br>
            <a:r>
              <a:rPr lang="nb-NO" sz="1200" noProof="0" dirty="0">
                <a:latin typeface="Open Sans Light"/>
                <a:ea typeface="Open Sans Light"/>
                <a:cs typeface="Open Sans Light"/>
              </a:rPr>
              <a:t>til kontakt med de ulike aktørene ved behov. </a:t>
            </a:r>
            <a:endParaRPr lang="nb-NO" sz="1200" noProof="0" dirty="0">
              <a:latin typeface="Open Sans Light" panose="020B0306030504020204" pitchFamily="34" charset="0"/>
              <a:ea typeface="Open Sans Light"/>
              <a:cs typeface="Open Sans Light"/>
            </a:endParaRPr>
          </a:p>
          <a:p>
            <a:endParaRPr lang="nb-NO" sz="1200" noProof="0" dirty="0">
              <a:latin typeface="Open Sans Light" panose="020B0306030504020204" pitchFamily="34" charset="0"/>
            </a:endParaRPr>
          </a:p>
          <a:p>
            <a:r>
              <a:rPr lang="nb-NO" sz="1200" noProof="0" dirty="0">
                <a:latin typeface="Open Sans Light"/>
                <a:ea typeface="Open Sans Light"/>
                <a:cs typeface="Open Sans Light"/>
              </a:rPr>
              <a:t>FinAut hadde i 2025 kontaktmøter med Finanstilsynet, Forbrukertilsynet, Finansforbundet, Finansklagenemnda og Finansportalen (Forbrukerrådet).</a:t>
            </a:r>
            <a:endParaRPr lang="nb-NO" sz="1200" noProof="0" dirty="0">
              <a:latin typeface="Open Sans Light" panose="020B0306030504020204" pitchFamily="34" charset="0"/>
              <a:ea typeface="Open Sans Light"/>
              <a:cs typeface="Open Sans Light"/>
            </a:endParaRPr>
          </a:p>
          <a:p>
            <a:endParaRPr lang="nb-NO" sz="1200" noProof="0" dirty="0">
              <a:latin typeface="Open Sans" panose="020B0606030504020204" pitchFamily="34" charset="0"/>
              <a:ea typeface="Open Sans" panose="020B0606030504020204" pitchFamily="34" charset="0"/>
              <a:cs typeface="Open Sans" panose="020B0606030504020204" pitchFamily="34" charset="0"/>
            </a:endParaRPr>
          </a:p>
          <a:p>
            <a:endParaRPr lang="nb-NO" noProof="0" dirty="0"/>
          </a:p>
          <a:p>
            <a:endParaRPr lang="nb-NO" noProof="0" dirty="0"/>
          </a:p>
        </p:txBody>
      </p:sp>
      <p:pic>
        <p:nvPicPr>
          <p:cNvPr id="12" name="Bilde 11">
            <a:extLst>
              <a:ext uri="{FF2B5EF4-FFF2-40B4-BE49-F238E27FC236}">
                <a16:creationId xmlns:a16="http://schemas.microsoft.com/office/drawing/2014/main" id="{7A4832D3-FF4A-7DE4-C8E9-C8CAFD3698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738" y="247931"/>
            <a:ext cx="3946147" cy="5914500"/>
          </a:xfrm>
          <a:prstGeom prst="rect">
            <a:avLst/>
          </a:prstGeom>
        </p:spPr>
      </p:pic>
    </p:spTree>
    <p:extLst>
      <p:ext uri="{BB962C8B-B14F-4D97-AF65-F5344CB8AC3E}">
        <p14:creationId xmlns:p14="http://schemas.microsoft.com/office/powerpoint/2010/main" val="322569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Et bilde som inneholder utendørs, landskap, tre, vann">
            <a:extLst>
              <a:ext uri="{FF2B5EF4-FFF2-40B4-BE49-F238E27FC236}">
                <a16:creationId xmlns:a16="http://schemas.microsoft.com/office/drawing/2014/main" id="{0BB9633D-C9E8-3ECC-6493-7595189DB1BF}"/>
              </a:ext>
            </a:extLst>
          </p:cNvPr>
          <p:cNvPicPr>
            <a:picLocks noGrp="1" noChangeAspect="1"/>
          </p:cNvPicPr>
          <p:nvPr>
            <p:ph type="pic" sz="quarter" idx="13"/>
          </p:nvPr>
        </p:nvPicPr>
        <p:blipFill>
          <a:blip r:embed="rId2"/>
          <a:srcRect/>
          <a:stretch/>
        </p:blipFill>
        <p:spPr>
          <a:xfrm>
            <a:off x="1895403" y="0"/>
            <a:ext cx="10287000" cy="6858000"/>
          </a:xfrm>
        </p:spPr>
      </p:pic>
      <p:sp>
        <p:nvSpPr>
          <p:cNvPr id="5" name="TextBox 4">
            <a:extLst>
              <a:ext uri="{FF2B5EF4-FFF2-40B4-BE49-F238E27FC236}">
                <a16:creationId xmlns:a16="http://schemas.microsoft.com/office/drawing/2014/main" id="{EF07AEF0-DEED-2C5E-4D61-851660EDCF64}"/>
              </a:ext>
            </a:extLst>
          </p:cNvPr>
          <p:cNvSpPr txBox="1"/>
          <p:nvPr/>
        </p:nvSpPr>
        <p:spPr>
          <a:xfrm>
            <a:off x="1334815" y="4930565"/>
            <a:ext cx="4760919" cy="492443"/>
          </a:xfrm>
          <a:prstGeom prst="rect">
            <a:avLst/>
          </a:prstGeom>
          <a:noFill/>
        </p:spPr>
        <p:txBody>
          <a:bodyPr wrap="none" lIns="0" tIns="0" rIns="0" bIns="0" rtlCol="0">
            <a:spAutoFit/>
          </a:bodyPr>
          <a:lstStyle/>
          <a:p>
            <a:r>
              <a:rPr lang="nb-NO" sz="3200" dirty="0">
                <a:solidFill>
                  <a:srgbClr val="251D57"/>
                </a:solidFill>
                <a:latin typeface="+mj-lt"/>
              </a:rPr>
              <a:t>Kontakt med medlemmene</a:t>
            </a:r>
          </a:p>
        </p:txBody>
      </p:sp>
      <p:sp>
        <p:nvSpPr>
          <p:cNvPr id="6" name="Oval 5">
            <a:extLst>
              <a:ext uri="{FF2B5EF4-FFF2-40B4-BE49-F238E27FC236}">
                <a16:creationId xmlns:a16="http://schemas.microsoft.com/office/drawing/2014/main" id="{FB566048-B0EC-EDE8-6E6D-A01DF7A8B28F}"/>
              </a:ext>
            </a:extLst>
          </p:cNvPr>
          <p:cNvSpPr/>
          <p:nvPr/>
        </p:nvSpPr>
        <p:spPr>
          <a:xfrm>
            <a:off x="583034" y="4876800"/>
            <a:ext cx="567558" cy="567558"/>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2000" b="1" dirty="0">
                <a:solidFill>
                  <a:schemeClr val="bg1"/>
                </a:solidFill>
                <a:latin typeface="Titillium Web" pitchFamily="2" charset="77"/>
              </a:rPr>
              <a:t>4</a:t>
            </a:r>
          </a:p>
        </p:txBody>
      </p:sp>
      <p:sp>
        <p:nvSpPr>
          <p:cNvPr id="10" name="Rectangle 9">
            <a:extLst>
              <a:ext uri="{FF2B5EF4-FFF2-40B4-BE49-F238E27FC236}">
                <a16:creationId xmlns:a16="http://schemas.microsoft.com/office/drawing/2014/main" id="{01315CEE-81AB-F6BF-B125-02C8480152DA}"/>
              </a:ext>
            </a:extLst>
          </p:cNvPr>
          <p:cNvSpPr/>
          <p:nvPr/>
        </p:nvSpPr>
        <p:spPr>
          <a:xfrm rot="18897754">
            <a:off x="6957202" y="2860446"/>
            <a:ext cx="163403" cy="4752668"/>
          </a:xfrm>
          <a:custGeom>
            <a:avLst/>
            <a:gdLst>
              <a:gd name="connsiteX0" fmla="*/ 0 w 157655"/>
              <a:gd name="connsiteY0" fmla="*/ 0 h 4792717"/>
              <a:gd name="connsiteX1" fmla="*/ 157655 w 157655"/>
              <a:gd name="connsiteY1" fmla="*/ 0 h 4792717"/>
              <a:gd name="connsiteX2" fmla="*/ 157655 w 157655"/>
              <a:gd name="connsiteY2" fmla="*/ 4792717 h 4792717"/>
              <a:gd name="connsiteX3" fmla="*/ 0 w 157655"/>
              <a:gd name="connsiteY3" fmla="*/ 4792717 h 4792717"/>
              <a:gd name="connsiteX4" fmla="*/ 0 w 157655"/>
              <a:gd name="connsiteY4" fmla="*/ 0 h 4792717"/>
              <a:gd name="connsiteX0" fmla="*/ 0 w 157655"/>
              <a:gd name="connsiteY0" fmla="*/ 0 h 4792717"/>
              <a:gd name="connsiteX1" fmla="*/ 157655 w 157655"/>
              <a:gd name="connsiteY1" fmla="*/ 0 h 4792717"/>
              <a:gd name="connsiteX2" fmla="*/ 157655 w 157655"/>
              <a:gd name="connsiteY2" fmla="*/ 4792717 h 4792717"/>
              <a:gd name="connsiteX3" fmla="*/ 131 w 157655"/>
              <a:gd name="connsiteY3" fmla="*/ 4592449 h 4792717"/>
              <a:gd name="connsiteX4" fmla="*/ 0 w 157655"/>
              <a:gd name="connsiteY4" fmla="*/ 0 h 4792717"/>
              <a:gd name="connsiteX0" fmla="*/ 0 w 163403"/>
              <a:gd name="connsiteY0" fmla="*/ 0 h 4752668"/>
              <a:gd name="connsiteX1" fmla="*/ 157655 w 163403"/>
              <a:gd name="connsiteY1" fmla="*/ 0 h 4752668"/>
              <a:gd name="connsiteX2" fmla="*/ 163403 w 163403"/>
              <a:gd name="connsiteY2" fmla="*/ 4752668 h 4752668"/>
              <a:gd name="connsiteX3" fmla="*/ 131 w 163403"/>
              <a:gd name="connsiteY3" fmla="*/ 4592449 h 4752668"/>
              <a:gd name="connsiteX4" fmla="*/ 0 w 163403"/>
              <a:gd name="connsiteY4" fmla="*/ 0 h 4752668"/>
              <a:gd name="connsiteX0" fmla="*/ 0 w 163403"/>
              <a:gd name="connsiteY0" fmla="*/ 0 h 4752668"/>
              <a:gd name="connsiteX1" fmla="*/ 159793 w 163403"/>
              <a:gd name="connsiteY1" fmla="*/ 163891 h 4752668"/>
              <a:gd name="connsiteX2" fmla="*/ 163403 w 163403"/>
              <a:gd name="connsiteY2" fmla="*/ 4752668 h 4752668"/>
              <a:gd name="connsiteX3" fmla="*/ 131 w 163403"/>
              <a:gd name="connsiteY3" fmla="*/ 4592449 h 4752668"/>
              <a:gd name="connsiteX4" fmla="*/ 0 w 163403"/>
              <a:gd name="connsiteY4" fmla="*/ 0 h 475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03" h="4752668">
                <a:moveTo>
                  <a:pt x="0" y="0"/>
                </a:moveTo>
                <a:lnTo>
                  <a:pt x="159793" y="163891"/>
                </a:lnTo>
                <a:cubicBezTo>
                  <a:pt x="160996" y="1693483"/>
                  <a:pt x="162200" y="3223076"/>
                  <a:pt x="163403" y="4752668"/>
                </a:cubicBezTo>
                <a:lnTo>
                  <a:pt x="131" y="4592449"/>
                </a:lnTo>
                <a:cubicBezTo>
                  <a:pt x="87" y="3061633"/>
                  <a:pt x="44" y="1530816"/>
                  <a:pt x="0" y="0"/>
                </a:cubicBezTo>
                <a:close/>
              </a:path>
            </a:pathLst>
          </a:cu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Tree>
    <p:extLst>
      <p:ext uri="{BB962C8B-B14F-4D97-AF65-F5344CB8AC3E}">
        <p14:creationId xmlns:p14="http://schemas.microsoft.com/office/powerpoint/2010/main" val="1256376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DE1DF-82AF-73E7-C545-AB7587D7DC77}"/>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5CF6B549-C6EC-5A27-9471-B2D739CE31E1}"/>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7CC8B711-9D79-217E-054D-28BED48DF193}"/>
              </a:ext>
            </a:extLst>
          </p:cNvPr>
          <p:cNvSpPr>
            <a:spLocks noGrp="1"/>
          </p:cNvSpPr>
          <p:nvPr>
            <p:ph type="sldNum" sz="quarter" idx="12"/>
          </p:nvPr>
        </p:nvSpPr>
        <p:spPr/>
        <p:txBody>
          <a:bodyPr/>
          <a:lstStyle/>
          <a:p>
            <a:fld id="{1FACAE68-2C15-43EA-AAC8-8A98AD9E38DC}" type="slidenum">
              <a:rPr lang="nb-NO" smtClean="0"/>
              <a:t>29</a:t>
            </a:fld>
            <a:endParaRPr lang="nb-NO" dirty="0"/>
          </a:p>
        </p:txBody>
      </p:sp>
      <p:sp>
        <p:nvSpPr>
          <p:cNvPr id="6" name="Title 5">
            <a:extLst>
              <a:ext uri="{FF2B5EF4-FFF2-40B4-BE49-F238E27FC236}">
                <a16:creationId xmlns:a16="http://schemas.microsoft.com/office/drawing/2014/main" id="{2D338ED7-634F-E788-1046-275B58EAF8D6}"/>
              </a:ext>
            </a:extLst>
          </p:cNvPr>
          <p:cNvSpPr>
            <a:spLocks noGrp="1"/>
          </p:cNvSpPr>
          <p:nvPr>
            <p:ph type="title"/>
          </p:nvPr>
        </p:nvSpPr>
        <p:spPr>
          <a:xfrm>
            <a:off x="838201" y="841193"/>
            <a:ext cx="4893733" cy="898708"/>
          </a:xfrm>
        </p:spPr>
        <p:txBody>
          <a:bodyPr/>
          <a:lstStyle/>
          <a:p>
            <a:r>
              <a:rPr lang="nb-NO" sz="3200" noProof="0" dirty="0"/>
              <a:t>Kontaktmøter med</a:t>
            </a:r>
            <a:br>
              <a:rPr lang="nb-NO" sz="3200" noProof="0" dirty="0"/>
            </a:br>
            <a:r>
              <a:rPr lang="nb-NO" sz="3200" noProof="0" dirty="0"/>
              <a:t>medlemsbedrifter</a:t>
            </a:r>
            <a:endParaRPr lang="nb-NO" sz="3200" noProof="0" dirty="0">
              <a:highlight>
                <a:srgbClr val="FFFF00"/>
              </a:highlight>
            </a:endParaRPr>
          </a:p>
        </p:txBody>
      </p:sp>
      <p:sp>
        <p:nvSpPr>
          <p:cNvPr id="7" name="Text Placeholder 6">
            <a:extLst>
              <a:ext uri="{FF2B5EF4-FFF2-40B4-BE49-F238E27FC236}">
                <a16:creationId xmlns:a16="http://schemas.microsoft.com/office/drawing/2014/main" id="{0B837F7D-AC60-A4BF-D7C8-828775DA6EBA}"/>
              </a:ext>
            </a:extLst>
          </p:cNvPr>
          <p:cNvSpPr>
            <a:spLocks noGrp="1"/>
          </p:cNvSpPr>
          <p:nvPr>
            <p:ph type="body" sz="quarter" idx="17"/>
          </p:nvPr>
        </p:nvSpPr>
        <p:spPr>
          <a:xfrm>
            <a:off x="838201" y="3502099"/>
            <a:ext cx="4337481" cy="1300356"/>
          </a:xfrm>
        </p:spPr>
        <p:txBody>
          <a:bodyPr/>
          <a:lstStyle/>
          <a:p>
            <a:r>
              <a:rPr lang="nb-NO" sz="1200" b="1" noProof="0" dirty="0">
                <a:solidFill>
                  <a:srgbClr val="008086"/>
                </a:solidFill>
                <a:latin typeface="Open Sans" panose="020B0606030504020204" pitchFamily="34" charset="0"/>
                <a:ea typeface="Open Sans" panose="020B0606030504020204" pitchFamily="34" charset="0"/>
                <a:cs typeface="Open Sans" panose="020B0606030504020204" pitchFamily="34" charset="0"/>
              </a:rPr>
              <a:t>Agenda for møtene var felles: </a:t>
            </a:r>
          </a:p>
          <a:p>
            <a:pPr marL="285750" indent="-285750">
              <a:buClr>
                <a:srgbClr val="008086"/>
              </a:buClr>
              <a:buSzPct val="150000"/>
              <a:buFont typeface="Arial" panose="020B0604020202020204" pitchFamily="34" charset="0"/>
              <a:buChar char="•"/>
            </a:pPr>
            <a:endParaRPr lang="nb-NO" sz="1200" noProof="0" dirty="0">
              <a:latin typeface="Open Sans" panose="020B0606030504020204" pitchFamily="34" charset="0"/>
              <a:ea typeface="Open Sans" panose="020B0606030504020204" pitchFamily="34" charset="0"/>
              <a:cs typeface="Open Sans" panose="020B0606030504020204" pitchFamily="34" charset="0"/>
            </a:endParaRPr>
          </a:p>
          <a:p>
            <a:pPr marL="285750" indent="-285750">
              <a:buClr>
                <a:srgbClr val="008086"/>
              </a:buClr>
              <a:buFont typeface="Arial" panose="020B0604020202020204" pitchFamily="34" charset="0"/>
              <a:buChar char="•"/>
            </a:pPr>
            <a:r>
              <a:rPr lang="nb-NO" sz="1200" noProof="0" dirty="0">
                <a:latin typeface="Open Sans" panose="020B0606030504020204" pitchFamily="34" charset="0"/>
                <a:ea typeface="Open Sans" panose="020B0606030504020204" pitchFamily="34" charset="0"/>
                <a:cs typeface="Open Sans" panose="020B0606030504020204" pitchFamily="34" charset="0"/>
              </a:rPr>
              <a:t>utviklingsarbeid i autorisasjonsordningene </a:t>
            </a:r>
          </a:p>
          <a:p>
            <a:pPr marL="285750" indent="-285750">
              <a:buClr>
                <a:srgbClr val="008086"/>
              </a:buClr>
              <a:buFont typeface="Arial" panose="020B0604020202020204" pitchFamily="34" charset="0"/>
              <a:buChar char="•"/>
            </a:pPr>
            <a:r>
              <a:rPr lang="nb-NO" sz="1200" noProof="0" dirty="0">
                <a:latin typeface="Open Sans" panose="020B0606030504020204" pitchFamily="34" charset="0"/>
                <a:ea typeface="Open Sans" panose="020B0606030504020204" pitchFamily="34" charset="0"/>
                <a:cs typeface="Open Sans" panose="020B0606030504020204" pitchFamily="34" charset="0"/>
              </a:rPr>
              <a:t>styrket opplæring i etikk </a:t>
            </a:r>
          </a:p>
          <a:p>
            <a:pPr marL="285750" indent="-285750">
              <a:buClr>
                <a:srgbClr val="008086"/>
              </a:buClr>
              <a:buFont typeface="Arial" panose="020B0604020202020204" pitchFamily="34" charset="0"/>
              <a:buChar char="•"/>
            </a:pPr>
            <a:r>
              <a:rPr lang="nb-NO" sz="1200" dirty="0">
                <a:latin typeface="Open Sans" panose="020B0606030504020204" pitchFamily="34" charset="0"/>
                <a:ea typeface="Open Sans" panose="020B0606030504020204" pitchFamily="34" charset="0"/>
                <a:cs typeface="Open Sans" panose="020B0606030504020204" pitchFamily="34" charset="0"/>
              </a:rPr>
              <a:t>forenkling og teknologisk utvikling</a:t>
            </a:r>
          </a:p>
          <a:p>
            <a:pPr marL="285750" indent="-285750">
              <a:buClr>
                <a:srgbClr val="008086"/>
              </a:buClr>
              <a:buFont typeface="Arial" panose="020B0604020202020204" pitchFamily="34" charset="0"/>
              <a:buChar char="•"/>
            </a:pPr>
            <a:r>
              <a:rPr lang="nb-NO" sz="1200" dirty="0">
                <a:latin typeface="Open Sans" panose="020B0606030504020204" pitchFamily="34" charset="0"/>
                <a:ea typeface="Open Sans" panose="020B0606030504020204" pitchFamily="34" charset="0"/>
                <a:cs typeface="Open Sans" panose="020B0606030504020204" pitchFamily="34" charset="0"/>
              </a:rPr>
              <a:t>m</a:t>
            </a:r>
            <a:r>
              <a:rPr lang="nb-NO" sz="1200" noProof="0" dirty="0">
                <a:latin typeface="Open Sans" panose="020B0606030504020204" pitchFamily="34" charset="0"/>
                <a:ea typeface="Open Sans" panose="020B0606030504020204" pitchFamily="34" charset="0"/>
                <a:cs typeface="Open Sans" panose="020B0606030504020204" pitchFamily="34" charset="0"/>
              </a:rPr>
              <a:t>edlemsundersøkelsen 2025</a:t>
            </a:r>
          </a:p>
        </p:txBody>
      </p:sp>
      <p:sp>
        <p:nvSpPr>
          <p:cNvPr id="11" name="Text Placeholder 4">
            <a:extLst>
              <a:ext uri="{FF2B5EF4-FFF2-40B4-BE49-F238E27FC236}">
                <a16:creationId xmlns:a16="http://schemas.microsoft.com/office/drawing/2014/main" id="{C1EEE00C-9D52-A3D7-C8AE-F2B912A7F63C}"/>
              </a:ext>
            </a:extLst>
          </p:cNvPr>
          <p:cNvSpPr txBox="1">
            <a:spLocks/>
          </p:cNvSpPr>
          <p:nvPr/>
        </p:nvSpPr>
        <p:spPr>
          <a:xfrm>
            <a:off x="838201" y="2086324"/>
            <a:ext cx="4204316" cy="1269578"/>
          </a:xfrm>
          <a:prstGeom prst="rect">
            <a:avLst/>
          </a:prstGeom>
        </p:spPr>
        <p:txBody>
          <a:bodyPr vert="horz" wrap="square" lIns="0" tIns="0" rIns="0" bIns="0" rtlCol="0">
            <a:spAutoFit/>
          </a:bodyPr>
          <a:lstStyle>
            <a:lvl1pPr marL="0" indent="0" algn="l" defTabSz="914355" rtl="0" eaLnBrk="1" latinLnBrk="0" hangingPunct="1">
              <a:lnSpc>
                <a:spcPct val="100000"/>
              </a:lnSpc>
              <a:spcBef>
                <a:spcPts val="0"/>
              </a:spcBef>
              <a:spcAft>
                <a:spcPts val="250"/>
              </a:spcAft>
              <a:buSzPct val="100000"/>
              <a:buFontTx/>
              <a:buNone/>
              <a:defRPr sz="1600" b="0" i="0" kern="1200">
                <a:solidFill>
                  <a:schemeClr val="tx1"/>
                </a:solidFill>
                <a:latin typeface="+mn-lt"/>
                <a:ea typeface="Open Sans Light" panose="020B0306030504020204" pitchFamily="34" charset="0"/>
                <a:cs typeface="Open Sans Light" panose="020B0306030504020204" pitchFamily="34" charset="0"/>
              </a:defRPr>
            </a:lvl1pPr>
            <a:lvl2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dirty="0"/>
              <a:t>Høsten 2025 gjennomførte administrasjonen kontaktmøter med 12 medlemsbedrifter. </a:t>
            </a:r>
            <a:br>
              <a:rPr lang="nb-NO" dirty="0"/>
            </a:br>
            <a:r>
              <a:rPr lang="nb-NO" dirty="0"/>
              <a:t>Disse representerer over halvparten av totalt antall autoriserte. </a:t>
            </a:r>
          </a:p>
          <a:p>
            <a:r>
              <a:rPr lang="nb-NO" dirty="0"/>
              <a:t> </a:t>
            </a:r>
          </a:p>
        </p:txBody>
      </p:sp>
      <p:sp>
        <p:nvSpPr>
          <p:cNvPr id="8" name="TekstSylinder 7">
            <a:extLst>
              <a:ext uri="{FF2B5EF4-FFF2-40B4-BE49-F238E27FC236}">
                <a16:creationId xmlns:a16="http://schemas.microsoft.com/office/drawing/2014/main" id="{C67E7178-A62C-0456-EA30-0AAAB098791D}"/>
              </a:ext>
            </a:extLst>
          </p:cNvPr>
          <p:cNvSpPr txBox="1"/>
          <p:nvPr/>
        </p:nvSpPr>
        <p:spPr>
          <a:xfrm>
            <a:off x="838200" y="5080716"/>
            <a:ext cx="3733799" cy="923330"/>
          </a:xfrm>
          <a:prstGeom prst="rect">
            <a:avLst/>
          </a:prstGeom>
          <a:noFill/>
        </p:spPr>
        <p:txBody>
          <a:bodyPr wrap="square" rtlCol="0">
            <a:spAutoFit/>
          </a:bodyPr>
          <a:lstStyle/>
          <a:p>
            <a:r>
              <a:rPr lang="nb-NO" dirty="0">
                <a:latin typeface="Open Sans Light"/>
                <a:ea typeface="Open Sans Light"/>
                <a:cs typeface="Open Sans Light"/>
              </a:rPr>
              <a:t>I etterkant av møteserien ble samme agenda samt innspill </a:t>
            </a:r>
            <a:br>
              <a:rPr lang="nb-NO" dirty="0">
                <a:latin typeface="Open Sans Light"/>
                <a:ea typeface="Open Sans Light"/>
                <a:cs typeface="Open Sans Light"/>
              </a:rPr>
            </a:br>
            <a:r>
              <a:rPr lang="nb-NO" dirty="0">
                <a:latin typeface="Open Sans Light"/>
                <a:ea typeface="Open Sans Light"/>
                <a:cs typeface="Open Sans Light"/>
              </a:rPr>
              <a:t>fra de 12 medlemmene gjennomgått i et webinar for alle medlemsbedrifter. Medlemsbedriftene gir tilbakemelding om at de verdsetter arbeidet FinAut gjør og ønsker tett dialog om videre utvikling.</a:t>
            </a:r>
          </a:p>
          <a:p>
            <a:endParaRPr lang="nb-NO" dirty="0"/>
          </a:p>
        </p:txBody>
      </p:sp>
      <p:pic>
        <p:nvPicPr>
          <p:cNvPr id="14" name="Bilde 13">
            <a:extLst>
              <a:ext uri="{FF2B5EF4-FFF2-40B4-BE49-F238E27FC236}">
                <a16:creationId xmlns:a16="http://schemas.microsoft.com/office/drawing/2014/main" id="{9866CD95-C579-43AE-982F-F4CB9386F0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1468" y="266582"/>
            <a:ext cx="6994491" cy="5909931"/>
          </a:xfrm>
          <a:prstGeom prst="rect">
            <a:avLst/>
          </a:prstGeom>
        </p:spPr>
      </p:pic>
    </p:spTree>
    <p:extLst>
      <p:ext uri="{BB962C8B-B14F-4D97-AF65-F5344CB8AC3E}">
        <p14:creationId xmlns:p14="http://schemas.microsoft.com/office/powerpoint/2010/main" val="1594960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DD397-8C44-F55B-DBDB-A5713C7F79C6}"/>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569BF227-9C9C-70BD-524B-98A6488CFAC4}"/>
              </a:ext>
            </a:extLst>
          </p:cNvPr>
          <p:cNvSpPr>
            <a:spLocks noGrp="1"/>
          </p:cNvSpPr>
          <p:nvPr>
            <p:ph type="ftr" sz="quarter" idx="11"/>
          </p:nvPr>
        </p:nvSpPr>
        <p:spPr>
          <a:xfrm>
            <a:off x="255738" y="6390877"/>
            <a:ext cx="774251" cy="130805"/>
          </a:xfrm>
        </p:spPr>
        <p:txBody>
          <a:bodyPr/>
          <a:lstStyle/>
          <a:p>
            <a:r>
              <a:rPr lang="nb-NO" sz="850"/>
              <a:t>Årsrapport 2025</a:t>
            </a:r>
            <a:endParaRPr lang="nb-NO"/>
          </a:p>
        </p:txBody>
      </p:sp>
      <p:sp>
        <p:nvSpPr>
          <p:cNvPr id="3" name="Slide Number Placeholder 2">
            <a:extLst>
              <a:ext uri="{FF2B5EF4-FFF2-40B4-BE49-F238E27FC236}">
                <a16:creationId xmlns:a16="http://schemas.microsoft.com/office/drawing/2014/main" id="{DFF894C5-6B34-D28B-5B9D-7890BC6499F8}"/>
              </a:ext>
            </a:extLst>
          </p:cNvPr>
          <p:cNvSpPr>
            <a:spLocks noGrp="1"/>
          </p:cNvSpPr>
          <p:nvPr>
            <p:ph type="sldNum" sz="quarter" idx="12"/>
          </p:nvPr>
        </p:nvSpPr>
        <p:spPr/>
        <p:txBody>
          <a:bodyPr/>
          <a:lstStyle/>
          <a:p>
            <a:fld id="{1FACAE68-2C15-43EA-AAC8-8A98AD9E38DC}" type="slidenum">
              <a:rPr lang="nb-NO" smtClean="0"/>
              <a:t>3</a:t>
            </a:fld>
            <a:endParaRPr lang="nb-NO"/>
          </a:p>
        </p:txBody>
      </p:sp>
      <p:sp>
        <p:nvSpPr>
          <p:cNvPr id="4" name="Title 3">
            <a:extLst>
              <a:ext uri="{FF2B5EF4-FFF2-40B4-BE49-F238E27FC236}">
                <a16:creationId xmlns:a16="http://schemas.microsoft.com/office/drawing/2014/main" id="{397E56D8-44F5-52C5-E70A-CED8557123EE}"/>
              </a:ext>
            </a:extLst>
          </p:cNvPr>
          <p:cNvSpPr>
            <a:spLocks noGrp="1"/>
          </p:cNvSpPr>
          <p:nvPr>
            <p:ph type="title"/>
          </p:nvPr>
        </p:nvSpPr>
        <p:spPr>
          <a:xfrm>
            <a:off x="838201" y="1080000"/>
            <a:ext cx="10515600" cy="398571"/>
          </a:xfrm>
        </p:spPr>
        <p:txBody>
          <a:bodyPr/>
          <a:lstStyle/>
          <a:p>
            <a:r>
              <a:rPr lang="nb-NO"/>
              <a:t>Merverdi for finansnæringen og trygghet for forbrukere</a:t>
            </a:r>
            <a:endParaRPr lang="nb-NO" dirty="0"/>
          </a:p>
        </p:txBody>
      </p:sp>
      <p:sp>
        <p:nvSpPr>
          <p:cNvPr id="8" name="Content Placeholder 7">
            <a:extLst>
              <a:ext uri="{FF2B5EF4-FFF2-40B4-BE49-F238E27FC236}">
                <a16:creationId xmlns:a16="http://schemas.microsoft.com/office/drawing/2014/main" id="{787BB6E9-B604-AC80-4572-E3F6CE52370A}"/>
              </a:ext>
            </a:extLst>
          </p:cNvPr>
          <p:cNvSpPr>
            <a:spLocks noGrp="1"/>
          </p:cNvSpPr>
          <p:nvPr>
            <p:ph sz="quarter" idx="18"/>
          </p:nvPr>
        </p:nvSpPr>
        <p:spPr>
          <a:xfrm>
            <a:off x="838255" y="2052000"/>
            <a:ext cx="10515546" cy="3214837"/>
          </a:xfrm>
        </p:spPr>
        <p:txBody>
          <a:bodyPr vert="horz" lIns="0" tIns="0" rIns="0" bIns="0" numCol="3" spcCol="360000" rtlCol="0" anchor="t">
            <a:noAutofit/>
          </a:bodyPr>
          <a:lstStyle/>
          <a:p>
            <a:r>
              <a:rPr lang="nb-NO" sz="1100" dirty="0">
                <a:latin typeface="Open Sans Light"/>
                <a:ea typeface="Open Sans Light"/>
                <a:cs typeface="Open Sans Light"/>
              </a:rPr>
              <a:t>I over 15 år har FinAuts hovedoppgave vært å jobbe for trygg rådgivning til forbrukere. Det startet med autorisering av rådgivere innen sparing og investering, og omfatter i dag flere autorisasjoner innen bank, forsikring og inkasso. Robotrådgivere autoriseres på flere av disse områdene. </a:t>
            </a:r>
            <a:endParaRPr lang="nb-NO" dirty="0">
              <a:latin typeface="Open Sans Light"/>
              <a:ea typeface="Open Sans Light"/>
              <a:cs typeface="Open Sans Light"/>
            </a:endParaRPr>
          </a:p>
          <a:p>
            <a:endParaRPr lang="nb-NO" sz="1100" dirty="0">
              <a:latin typeface="Open Sans Light"/>
              <a:ea typeface="Open Sans Light"/>
              <a:cs typeface="Open Sans Light"/>
            </a:endParaRPr>
          </a:p>
          <a:p>
            <a:r>
              <a:rPr lang="nb-NO" sz="1100" dirty="0">
                <a:latin typeface="Open Sans Light"/>
                <a:ea typeface="Open Sans Light"/>
                <a:cs typeface="Open Sans Light"/>
              </a:rPr>
              <a:t>Utvidelsen har vært villet fra næringen selv, da FinAut også gir merverdi for næringen. </a:t>
            </a:r>
            <a:endParaRPr lang="nb-NO" dirty="0">
              <a:latin typeface="Open Sans Light"/>
              <a:ea typeface="Open Sans Light"/>
              <a:cs typeface="Open Sans Light"/>
            </a:endParaRPr>
          </a:p>
          <a:p>
            <a:endParaRPr lang="nb-NO" dirty="0"/>
          </a:p>
          <a:p>
            <a:r>
              <a:rPr lang="nb-NO" sz="1100" b="1" dirty="0">
                <a:solidFill>
                  <a:srgbClr val="69549F"/>
                </a:solidFill>
                <a:latin typeface="Open Sans"/>
                <a:ea typeface="Open Sans"/>
                <a:cs typeface="Open Sans"/>
              </a:rPr>
              <a:t>Tilrettelegger for en effektiv næring</a:t>
            </a:r>
          </a:p>
          <a:p>
            <a:r>
              <a:rPr lang="nb-NO" sz="1100" dirty="0">
                <a:latin typeface="Open Sans Light"/>
                <a:ea typeface="Open Sans Light"/>
                <a:cs typeface="Open Sans Light"/>
              </a:rPr>
              <a:t>Rådgivning er underlagt omfattende lovgivning. Det er en effektiviseringsgevinst at alle følger fagplanene, rutinene og prøvene fra FinAut, mot at finansforetakene skulle gjort dette på egen hånd.</a:t>
            </a:r>
            <a:endParaRPr lang="nb-NO" dirty="0"/>
          </a:p>
          <a:p>
            <a:endParaRPr lang="nb-NO" sz="1100" dirty="0">
              <a:latin typeface="Open Sans Light"/>
              <a:ea typeface="Open Sans Light"/>
              <a:cs typeface="Open Sans Light"/>
            </a:endParaRPr>
          </a:p>
          <a:p>
            <a:endParaRPr lang="nb-NO" sz="1100" dirty="0">
              <a:solidFill>
                <a:srgbClr val="000000"/>
              </a:solidFill>
              <a:latin typeface="Open Sans Light"/>
              <a:ea typeface="Open Sans Light"/>
              <a:cs typeface="Open Sans Light"/>
            </a:endParaRPr>
          </a:p>
          <a:p>
            <a:r>
              <a:rPr lang="nb-NO" sz="1100" dirty="0">
                <a:latin typeface="Open Sans Light"/>
                <a:ea typeface="Open Sans Light"/>
                <a:cs typeface="Open Sans Light"/>
              </a:rPr>
              <a:t>Forbrukere, tilsynsmyndigheter og samfunnet forøvrig kan ha tillit til at autoriserte rådgivere har kompetansen til å gi trygg rådgivning. Det gir også godt omdømme at en så stor næring greier å samkjøre seg om en autorisasjonsordning. </a:t>
            </a:r>
            <a:endParaRPr lang="nb-NO" dirty="0">
              <a:latin typeface="Titillium Web Light"/>
              <a:ea typeface="Open Sans Light"/>
              <a:cs typeface="Open Sans Light"/>
            </a:endParaRPr>
          </a:p>
          <a:p>
            <a:endParaRPr lang="nb-NO" sz="1100" dirty="0">
              <a:latin typeface="Open Sans Light" panose="020B0306030504020204" pitchFamily="34" charset="0"/>
              <a:ea typeface="Open Sans Light" panose="020B0306030504020204" pitchFamily="34" charset="0"/>
              <a:cs typeface="Open Sans Light" panose="020B0306030504020204" pitchFamily="34" charset="0"/>
            </a:endParaRPr>
          </a:p>
          <a:p>
            <a:r>
              <a:rPr lang="nb-NO" sz="1100" b="1" dirty="0">
                <a:solidFill>
                  <a:srgbClr val="69549F"/>
                </a:solidFill>
                <a:latin typeface="Open Sans"/>
                <a:ea typeface="Open Sans"/>
                <a:cs typeface="Open Sans"/>
              </a:rPr>
              <a:t>Forenkling</a:t>
            </a:r>
          </a:p>
          <a:p>
            <a:r>
              <a:rPr lang="nb-NO" sz="1100" dirty="0">
                <a:latin typeface="Open Sans Light"/>
                <a:ea typeface="Open Sans Light"/>
                <a:cs typeface="Open Sans Light"/>
              </a:rPr>
              <a:t>Som nevnt har FinAut vokst kraftig de siste årene. Det er nå tid for å se over porteføljen av ordninger med tanke på mulig forenkling. Ikke slik at det skal fires på kravene for å bli autorisert, men for å se på om prosessene rundt selve autorisasjonene kan bli enklere både for medlemsbedrifter og rådgivere.</a:t>
            </a:r>
            <a:endParaRPr lang="nb-NO" dirty="0"/>
          </a:p>
          <a:p>
            <a:endParaRPr lang="nb-NO" sz="1100" b="1" i="1" dirty="0">
              <a:solidFill>
                <a:srgbClr val="69549F"/>
              </a:solidFill>
              <a:latin typeface="Open Sans"/>
              <a:ea typeface="Open Sans"/>
              <a:cs typeface="Open Sans"/>
            </a:endParaRPr>
          </a:p>
          <a:p>
            <a:endParaRPr lang="nb-NO" sz="1100" b="1" i="1" dirty="0">
              <a:solidFill>
                <a:srgbClr val="69549F"/>
              </a:solidFill>
              <a:latin typeface="Open Sans"/>
              <a:ea typeface="Open Sans"/>
              <a:cs typeface="Open Sans"/>
            </a:endParaRPr>
          </a:p>
          <a:p>
            <a:endParaRPr lang="nb-NO" sz="1100" b="1" i="1" dirty="0">
              <a:solidFill>
                <a:srgbClr val="69549F"/>
              </a:solidFill>
              <a:latin typeface="Open Sans"/>
              <a:ea typeface="Open Sans"/>
              <a:cs typeface="Open Sans"/>
            </a:endParaRPr>
          </a:p>
          <a:p>
            <a:endParaRPr lang="nb-NO" sz="1100" b="1" i="1" dirty="0">
              <a:solidFill>
                <a:srgbClr val="69549F"/>
              </a:solidFill>
              <a:latin typeface="Open Sans"/>
              <a:ea typeface="Open Sans"/>
              <a:cs typeface="Open Sans"/>
            </a:endParaRPr>
          </a:p>
          <a:p>
            <a:r>
              <a:rPr lang="nb-NO" sz="1100" b="1" dirty="0">
                <a:solidFill>
                  <a:srgbClr val="69549F"/>
                </a:solidFill>
                <a:latin typeface="Open Sans"/>
                <a:ea typeface="Open Sans"/>
                <a:cs typeface="Open Sans"/>
              </a:rPr>
              <a:t>Ny ledelse</a:t>
            </a:r>
            <a:endParaRPr lang="nb-NO" dirty="0">
              <a:solidFill>
                <a:srgbClr val="000000"/>
              </a:solidFill>
              <a:latin typeface="Open Sans Light"/>
              <a:ea typeface="Open Sans Light"/>
              <a:cs typeface="Open Sans Light"/>
            </a:endParaRPr>
          </a:p>
          <a:p>
            <a:r>
              <a:rPr lang="nb-NO" sz="1100" dirty="0">
                <a:latin typeface="Open Sans Light"/>
                <a:ea typeface="Open Sans Light"/>
                <a:cs typeface="Open Sans Light"/>
              </a:rPr>
              <a:t>Til å ta tak i utfordringene som ligger foran oss har Erik Jensen, som ny direktør, fått i oppdrag av styret å se på mulighetene for forenkling og bedre kommunikasjon, og samtidig ivareta alt det gode som er bygd opp og forvaltet gjennom over </a:t>
            </a:r>
            <a:endParaRPr lang="nb-NO" dirty="0">
              <a:latin typeface="Open Sans Light"/>
              <a:ea typeface="Open Sans Light"/>
              <a:cs typeface="Open Sans Light"/>
            </a:endParaRPr>
          </a:p>
          <a:p>
            <a:r>
              <a:rPr lang="nb-NO" sz="1100" dirty="0">
                <a:latin typeface="Open Sans Light"/>
                <a:ea typeface="Open Sans Light"/>
                <a:cs typeface="Open Sans Light"/>
              </a:rPr>
              <a:t>15 år.</a:t>
            </a:r>
            <a:endParaRPr lang="nb-NO" dirty="0">
              <a:latin typeface="Open Sans Light"/>
              <a:ea typeface="Open Sans Light"/>
              <a:cs typeface="Open Sans Light"/>
            </a:endParaRPr>
          </a:p>
          <a:p>
            <a:endParaRPr lang="nb-NO" sz="1100" dirty="0">
              <a:latin typeface="Open Sans Light"/>
              <a:ea typeface="Open Sans Light"/>
              <a:cs typeface="Open Sans Light"/>
            </a:endParaRPr>
          </a:p>
          <a:p>
            <a:r>
              <a:rPr lang="nb-NO" sz="1100" dirty="0">
                <a:latin typeface="Open Sans Light" panose="020B0306030504020204" pitchFamily="34" charset="0"/>
                <a:ea typeface="Open Sans Light" panose="020B0306030504020204" pitchFamily="34" charset="0"/>
                <a:cs typeface="Open Sans Light" panose="020B0306030504020204" pitchFamily="34" charset="0"/>
              </a:rPr>
              <a:t>Selv benytter </a:t>
            </a:r>
            <a:r>
              <a:rPr lang="nb-NO" sz="1100" dirty="0">
                <a:latin typeface="Open Sans Light"/>
                <a:ea typeface="Open Sans Light"/>
                <a:cs typeface="Open Sans Light"/>
              </a:rPr>
              <a:t>jeg anledningen til å si tusen takk for muligheten til å være styreleder for FinAut gjennom ni spennende år – det har vært en glede å få jobbe sammen med alle i næringen som engasjerer seg i trygg rådgivning for forbrukere!</a:t>
            </a:r>
            <a:endParaRPr lang="nb-NO" dirty="0">
              <a:latin typeface="Open Sans Light"/>
              <a:ea typeface="Open Sans Light"/>
              <a:cs typeface="Open Sans Light"/>
            </a:endParaRPr>
          </a:p>
          <a:p>
            <a:endParaRPr lang="nb-NO" sz="1100" dirty="0">
              <a:latin typeface="Open Sans Light" panose="020B0306030504020204" pitchFamily="34" charset="0"/>
              <a:ea typeface="Open Sans Light" panose="020B0306030504020204" pitchFamily="34" charset="0"/>
              <a:cs typeface="Open Sans Light" panose="020B0306030504020204" pitchFamily="34" charset="0"/>
            </a:endParaRPr>
          </a:p>
          <a:p>
            <a:endParaRPr lang="nb-NO"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5" name="object 10">
            <a:extLst>
              <a:ext uri="{FF2B5EF4-FFF2-40B4-BE49-F238E27FC236}">
                <a16:creationId xmlns:a16="http://schemas.microsoft.com/office/drawing/2014/main" id="{33F18B09-3024-3497-C550-8BE0C3A868EE}"/>
              </a:ext>
            </a:extLst>
          </p:cNvPr>
          <p:cNvGrpSpPr/>
          <p:nvPr/>
        </p:nvGrpSpPr>
        <p:grpSpPr>
          <a:xfrm>
            <a:off x="10323194" y="4610176"/>
            <a:ext cx="1030605" cy="1030605"/>
            <a:chOff x="727415" y="2171716"/>
            <a:chExt cx="1030605" cy="1030605"/>
          </a:xfrm>
        </p:grpSpPr>
        <p:pic>
          <p:nvPicPr>
            <p:cNvPr id="6" name="object 11">
              <a:extLst>
                <a:ext uri="{FF2B5EF4-FFF2-40B4-BE49-F238E27FC236}">
                  <a16:creationId xmlns:a16="http://schemas.microsoft.com/office/drawing/2014/main" id="{C9BD9996-A143-050C-799B-58500291602C}"/>
                </a:ext>
              </a:extLst>
            </p:cNvPr>
            <p:cNvPicPr/>
            <p:nvPr/>
          </p:nvPicPr>
          <p:blipFill>
            <a:blip r:embed="rId2" cstate="screen">
              <a:extLst>
                <a:ext uri="{28A0092B-C50C-407E-A947-70E740481C1C}">
                  <a14:useLocalDpi xmlns:a14="http://schemas.microsoft.com/office/drawing/2010/main"/>
                </a:ext>
              </a:extLst>
            </a:blip>
            <a:stretch>
              <a:fillRect/>
            </a:stretch>
          </p:blipFill>
          <p:spPr>
            <a:xfrm>
              <a:off x="727417" y="2171725"/>
              <a:ext cx="1030274" cy="1030274"/>
            </a:xfrm>
            <a:prstGeom prst="rect">
              <a:avLst/>
            </a:prstGeom>
          </p:spPr>
        </p:pic>
        <p:sp>
          <p:nvSpPr>
            <p:cNvPr id="9" name="object 12">
              <a:extLst>
                <a:ext uri="{FF2B5EF4-FFF2-40B4-BE49-F238E27FC236}">
                  <a16:creationId xmlns:a16="http://schemas.microsoft.com/office/drawing/2014/main" id="{BE48099C-9FC4-17ED-200B-1DFF1C3206DF}"/>
                </a:ext>
              </a:extLst>
            </p:cNvPr>
            <p:cNvSpPr/>
            <p:nvPr/>
          </p:nvSpPr>
          <p:spPr>
            <a:xfrm>
              <a:off x="743938" y="2188239"/>
              <a:ext cx="997585" cy="997585"/>
            </a:xfrm>
            <a:custGeom>
              <a:avLst/>
              <a:gdLst/>
              <a:ahLst/>
              <a:cxnLst/>
              <a:rect l="l" t="t" r="r" b="b"/>
              <a:pathLst>
                <a:path w="997585" h="997585">
                  <a:moveTo>
                    <a:pt x="498614" y="997229"/>
                  </a:moveTo>
                  <a:lnTo>
                    <a:pt x="546564" y="994942"/>
                  </a:lnTo>
                  <a:lnTo>
                    <a:pt x="593240" y="988222"/>
                  </a:lnTo>
                  <a:lnTo>
                    <a:pt x="638430" y="977280"/>
                  </a:lnTo>
                  <a:lnTo>
                    <a:pt x="681925" y="962325"/>
                  </a:lnTo>
                  <a:lnTo>
                    <a:pt x="723513" y="943569"/>
                  </a:lnTo>
                  <a:lnTo>
                    <a:pt x="762985" y="921222"/>
                  </a:lnTo>
                  <a:lnTo>
                    <a:pt x="800129" y="895494"/>
                  </a:lnTo>
                  <a:lnTo>
                    <a:pt x="834735" y="866597"/>
                  </a:lnTo>
                  <a:lnTo>
                    <a:pt x="866592" y="834740"/>
                  </a:lnTo>
                  <a:lnTo>
                    <a:pt x="895490" y="800134"/>
                  </a:lnTo>
                  <a:lnTo>
                    <a:pt x="921219" y="762990"/>
                  </a:lnTo>
                  <a:lnTo>
                    <a:pt x="943566" y="723519"/>
                  </a:lnTo>
                  <a:lnTo>
                    <a:pt x="962323" y="681930"/>
                  </a:lnTo>
                  <a:lnTo>
                    <a:pt x="977279" y="638435"/>
                  </a:lnTo>
                  <a:lnTo>
                    <a:pt x="988222" y="593243"/>
                  </a:lnTo>
                  <a:lnTo>
                    <a:pt x="994942" y="546566"/>
                  </a:lnTo>
                  <a:lnTo>
                    <a:pt x="997229" y="498614"/>
                  </a:lnTo>
                  <a:lnTo>
                    <a:pt x="994942" y="450664"/>
                  </a:lnTo>
                  <a:lnTo>
                    <a:pt x="988222" y="403989"/>
                  </a:lnTo>
                  <a:lnTo>
                    <a:pt x="977279" y="358798"/>
                  </a:lnTo>
                  <a:lnTo>
                    <a:pt x="962323" y="315304"/>
                  </a:lnTo>
                  <a:lnTo>
                    <a:pt x="943566" y="273715"/>
                  </a:lnTo>
                  <a:lnTo>
                    <a:pt x="921219" y="234244"/>
                  </a:lnTo>
                  <a:lnTo>
                    <a:pt x="895490" y="197100"/>
                  </a:lnTo>
                  <a:lnTo>
                    <a:pt x="866592" y="162494"/>
                  </a:lnTo>
                  <a:lnTo>
                    <a:pt x="834735" y="130636"/>
                  </a:lnTo>
                  <a:lnTo>
                    <a:pt x="800129" y="101738"/>
                  </a:lnTo>
                  <a:lnTo>
                    <a:pt x="762985" y="76010"/>
                  </a:lnTo>
                  <a:lnTo>
                    <a:pt x="723513" y="53662"/>
                  </a:lnTo>
                  <a:lnTo>
                    <a:pt x="681925" y="34905"/>
                  </a:lnTo>
                  <a:lnTo>
                    <a:pt x="638430" y="19950"/>
                  </a:lnTo>
                  <a:lnTo>
                    <a:pt x="593240" y="9007"/>
                  </a:lnTo>
                  <a:lnTo>
                    <a:pt x="546564" y="2286"/>
                  </a:lnTo>
                  <a:lnTo>
                    <a:pt x="498614" y="0"/>
                  </a:lnTo>
                  <a:lnTo>
                    <a:pt x="450664" y="2286"/>
                  </a:lnTo>
                  <a:lnTo>
                    <a:pt x="403989" y="9007"/>
                  </a:lnTo>
                  <a:lnTo>
                    <a:pt x="358798" y="19950"/>
                  </a:lnTo>
                  <a:lnTo>
                    <a:pt x="315304" y="34905"/>
                  </a:lnTo>
                  <a:lnTo>
                    <a:pt x="273715" y="53662"/>
                  </a:lnTo>
                  <a:lnTo>
                    <a:pt x="234244" y="76010"/>
                  </a:lnTo>
                  <a:lnTo>
                    <a:pt x="197100" y="101738"/>
                  </a:lnTo>
                  <a:lnTo>
                    <a:pt x="162494" y="130636"/>
                  </a:lnTo>
                  <a:lnTo>
                    <a:pt x="130636" y="162494"/>
                  </a:lnTo>
                  <a:lnTo>
                    <a:pt x="101738" y="197100"/>
                  </a:lnTo>
                  <a:lnTo>
                    <a:pt x="76010" y="234244"/>
                  </a:lnTo>
                  <a:lnTo>
                    <a:pt x="53662" y="273715"/>
                  </a:lnTo>
                  <a:lnTo>
                    <a:pt x="34905" y="315304"/>
                  </a:lnTo>
                  <a:lnTo>
                    <a:pt x="19950" y="358798"/>
                  </a:lnTo>
                  <a:lnTo>
                    <a:pt x="9007" y="403989"/>
                  </a:lnTo>
                  <a:lnTo>
                    <a:pt x="2286" y="450664"/>
                  </a:lnTo>
                  <a:lnTo>
                    <a:pt x="0" y="498614"/>
                  </a:lnTo>
                  <a:lnTo>
                    <a:pt x="2286" y="546566"/>
                  </a:lnTo>
                  <a:lnTo>
                    <a:pt x="9007" y="593243"/>
                  </a:lnTo>
                  <a:lnTo>
                    <a:pt x="19950" y="638435"/>
                  </a:lnTo>
                  <a:lnTo>
                    <a:pt x="34905" y="681930"/>
                  </a:lnTo>
                  <a:lnTo>
                    <a:pt x="53662" y="723519"/>
                  </a:lnTo>
                  <a:lnTo>
                    <a:pt x="76010" y="762990"/>
                  </a:lnTo>
                  <a:lnTo>
                    <a:pt x="101738" y="800134"/>
                  </a:lnTo>
                  <a:lnTo>
                    <a:pt x="130636" y="834740"/>
                  </a:lnTo>
                  <a:lnTo>
                    <a:pt x="162494" y="866597"/>
                  </a:lnTo>
                  <a:lnTo>
                    <a:pt x="197100" y="895494"/>
                  </a:lnTo>
                  <a:lnTo>
                    <a:pt x="234244" y="921222"/>
                  </a:lnTo>
                  <a:lnTo>
                    <a:pt x="273715" y="943569"/>
                  </a:lnTo>
                  <a:lnTo>
                    <a:pt x="315304" y="962325"/>
                  </a:lnTo>
                  <a:lnTo>
                    <a:pt x="358798" y="977280"/>
                  </a:lnTo>
                  <a:lnTo>
                    <a:pt x="403989" y="988222"/>
                  </a:lnTo>
                  <a:lnTo>
                    <a:pt x="450664" y="994942"/>
                  </a:lnTo>
                  <a:lnTo>
                    <a:pt x="498614" y="997229"/>
                  </a:lnTo>
                  <a:close/>
                </a:path>
              </a:pathLst>
            </a:custGeom>
            <a:ln w="33045">
              <a:solidFill>
                <a:srgbClr val="66559A"/>
              </a:solidFill>
            </a:ln>
          </p:spPr>
          <p:txBody>
            <a:bodyPr wrap="square" lIns="0" tIns="0" rIns="0" bIns="0" rtlCol="0"/>
            <a:lstStyle/>
            <a:p>
              <a:endParaRPr/>
            </a:p>
          </p:txBody>
        </p:sp>
      </p:grpSp>
      <p:sp>
        <p:nvSpPr>
          <p:cNvPr id="10" name="object 13">
            <a:extLst>
              <a:ext uri="{FF2B5EF4-FFF2-40B4-BE49-F238E27FC236}">
                <a16:creationId xmlns:a16="http://schemas.microsoft.com/office/drawing/2014/main" id="{67580150-31A1-5F08-E656-8277D581EEF9}"/>
              </a:ext>
            </a:extLst>
          </p:cNvPr>
          <p:cNvSpPr txBox="1"/>
          <p:nvPr/>
        </p:nvSpPr>
        <p:spPr>
          <a:xfrm>
            <a:off x="9460745" y="4935969"/>
            <a:ext cx="685800" cy="330200"/>
          </a:xfrm>
          <a:prstGeom prst="rect">
            <a:avLst/>
          </a:prstGeom>
        </p:spPr>
        <p:txBody>
          <a:bodyPr vert="horz" wrap="square" lIns="0" tIns="27939" rIns="0" bIns="0" rtlCol="0">
            <a:spAutoFit/>
          </a:bodyPr>
          <a:lstStyle/>
          <a:p>
            <a:pPr marL="12700">
              <a:lnSpc>
                <a:spcPct val="100000"/>
              </a:lnSpc>
              <a:spcBef>
                <a:spcPts val="219"/>
              </a:spcBef>
            </a:pPr>
            <a:r>
              <a:rPr lang="nb-NO" sz="900" b="1" i="1">
                <a:solidFill>
                  <a:srgbClr val="66559A"/>
                </a:solidFill>
                <a:latin typeface="OpenSans-BoldItalic"/>
                <a:cs typeface="OpenSans-BoldItalic"/>
              </a:rPr>
              <a:t>Gry </a:t>
            </a:r>
            <a:r>
              <a:rPr lang="nb-NO" sz="900" b="1" i="1" spc="-10">
                <a:solidFill>
                  <a:srgbClr val="66559A"/>
                </a:solidFill>
                <a:latin typeface="OpenSans-BoldItalic"/>
                <a:cs typeface="OpenSans-BoldItalic"/>
              </a:rPr>
              <a:t>Nergård</a:t>
            </a:r>
            <a:endParaRPr lang="nb-NO" sz="900">
              <a:latin typeface="OpenSans-BoldItalic"/>
              <a:cs typeface="OpenSans-BoldItalic"/>
            </a:endParaRPr>
          </a:p>
          <a:p>
            <a:pPr marL="12700">
              <a:lnSpc>
                <a:spcPct val="100000"/>
              </a:lnSpc>
              <a:spcBef>
                <a:spcPts val="120"/>
              </a:spcBef>
            </a:pPr>
            <a:r>
              <a:rPr lang="nb-NO" sz="900" i="1" spc="-10">
                <a:latin typeface="Open Sans"/>
                <a:cs typeface="Open Sans"/>
              </a:rPr>
              <a:t>Styreleder</a:t>
            </a:r>
            <a:endParaRPr lang="nb-NO" sz="900">
              <a:latin typeface="Open Sans"/>
              <a:cs typeface="Open Sans"/>
            </a:endParaRPr>
          </a:p>
        </p:txBody>
      </p:sp>
    </p:spTree>
    <p:extLst>
      <p:ext uri="{BB962C8B-B14F-4D97-AF65-F5344CB8AC3E}">
        <p14:creationId xmlns:p14="http://schemas.microsoft.com/office/powerpoint/2010/main" val="1392495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C91FE-B8F6-4EDE-30F6-CAC1204E3D3D}"/>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9C65CF5C-449B-3CC9-CE00-C1F3D5CF341E}"/>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9A014E1C-10A9-AA75-785F-EB03D02EE47F}"/>
              </a:ext>
            </a:extLst>
          </p:cNvPr>
          <p:cNvSpPr>
            <a:spLocks noGrp="1"/>
          </p:cNvSpPr>
          <p:nvPr>
            <p:ph type="sldNum" sz="quarter" idx="12"/>
          </p:nvPr>
        </p:nvSpPr>
        <p:spPr/>
        <p:txBody>
          <a:bodyPr/>
          <a:lstStyle/>
          <a:p>
            <a:fld id="{1FACAE68-2C15-43EA-AAC8-8A98AD9E38DC}" type="slidenum">
              <a:rPr lang="nb-NO" smtClean="0"/>
              <a:t>30</a:t>
            </a:fld>
            <a:endParaRPr lang="nb-NO" dirty="0"/>
          </a:p>
        </p:txBody>
      </p:sp>
      <p:sp>
        <p:nvSpPr>
          <p:cNvPr id="6" name="Title 5">
            <a:extLst>
              <a:ext uri="{FF2B5EF4-FFF2-40B4-BE49-F238E27FC236}">
                <a16:creationId xmlns:a16="http://schemas.microsoft.com/office/drawing/2014/main" id="{02A5D0D0-15A8-EFB0-2C8E-206F965A69F7}"/>
              </a:ext>
            </a:extLst>
          </p:cNvPr>
          <p:cNvSpPr>
            <a:spLocks noGrp="1"/>
          </p:cNvSpPr>
          <p:nvPr>
            <p:ph type="title"/>
          </p:nvPr>
        </p:nvSpPr>
        <p:spPr>
          <a:xfrm>
            <a:off x="838201" y="1133472"/>
            <a:ext cx="4893733" cy="455509"/>
          </a:xfrm>
        </p:spPr>
        <p:txBody>
          <a:bodyPr/>
          <a:lstStyle/>
          <a:p>
            <a:r>
              <a:rPr lang="nb-NO" sz="3200" noProof="0" dirty="0"/>
              <a:t>Arrangementer</a:t>
            </a:r>
          </a:p>
        </p:txBody>
      </p:sp>
      <p:sp>
        <p:nvSpPr>
          <p:cNvPr id="7" name="Text Placeholder 6">
            <a:extLst>
              <a:ext uri="{FF2B5EF4-FFF2-40B4-BE49-F238E27FC236}">
                <a16:creationId xmlns:a16="http://schemas.microsoft.com/office/drawing/2014/main" id="{41042081-81EE-BDB5-1346-CE53FE8BD91D}"/>
              </a:ext>
            </a:extLst>
          </p:cNvPr>
          <p:cNvSpPr>
            <a:spLocks noGrp="1"/>
          </p:cNvSpPr>
          <p:nvPr>
            <p:ph type="body" sz="quarter" idx="17"/>
          </p:nvPr>
        </p:nvSpPr>
        <p:spPr>
          <a:xfrm>
            <a:off x="838202" y="2744767"/>
            <a:ext cx="5125570" cy="4139595"/>
          </a:xfrm>
        </p:spPr>
        <p:txBody>
          <a:bodyPr vert="horz" wrap="square" lIns="0" tIns="0" rIns="0" bIns="0" rtlCol="0" anchor="t">
            <a:spAutoFit/>
          </a:bodyPr>
          <a:lstStyle/>
          <a:p>
            <a:pPr>
              <a:spcAft>
                <a:spcPts val="600"/>
              </a:spcAft>
            </a:pPr>
            <a:r>
              <a:rPr lang="nb-NO" sz="1100" b="1" noProof="0" dirty="0">
                <a:solidFill>
                  <a:srgbClr val="008086"/>
                </a:solidFill>
                <a:latin typeface="Open Sans"/>
                <a:ea typeface="Open Sans"/>
                <a:cs typeface="Open Sans"/>
              </a:rPr>
              <a:t>Noen av temaene var disse: </a:t>
            </a:r>
          </a:p>
          <a:p>
            <a:pPr marL="285750" indent="-285750">
              <a:spcAft>
                <a:spcPts val="600"/>
              </a:spcAft>
              <a:buClr>
                <a:srgbClr val="008086"/>
              </a:buClr>
              <a:buFont typeface="Arial" panose="020B0604020202020204" pitchFamily="34" charset="0"/>
              <a:buChar char="•"/>
            </a:pPr>
            <a:r>
              <a:rPr lang="nb-NO" sz="1100" noProof="0" dirty="0">
                <a:latin typeface="Open Sans" panose="020B0606030504020204" pitchFamily="34" charset="0"/>
                <a:ea typeface="Open Sans" panose="020B0606030504020204" pitchFamily="34" charset="0"/>
                <a:cs typeface="Open Sans" panose="020B0606030504020204" pitchFamily="34" charset="0"/>
              </a:rPr>
              <a:t>Sensornettverk for Kredittordningen </a:t>
            </a:r>
            <a:br>
              <a:rPr lang="nb-NO" sz="1100" noProof="0" dirty="0">
                <a:latin typeface="Open Sans" panose="020B0606030504020204" pitchFamily="34" charset="0"/>
                <a:ea typeface="Open Sans" panose="020B0606030504020204" pitchFamily="34" charset="0"/>
                <a:cs typeface="Open Sans" panose="020B0606030504020204" pitchFamily="34" charset="0"/>
              </a:rPr>
            </a:br>
            <a:r>
              <a:rPr lang="nb-NO" sz="1100" noProof="0" dirty="0">
                <a:latin typeface="Open Sans" panose="020B0606030504020204" pitchFamily="34" charset="0"/>
                <a:ea typeface="Open Sans" panose="020B0606030504020204" pitchFamily="34" charset="0"/>
                <a:cs typeface="Open Sans" panose="020B0606030504020204" pitchFamily="34" charset="0"/>
              </a:rPr>
              <a:t>(for sensorer i Kreditt) </a:t>
            </a:r>
          </a:p>
          <a:p>
            <a:pPr marL="285750" indent="-285750">
              <a:spcAft>
                <a:spcPts val="600"/>
              </a:spcAft>
              <a:buClr>
                <a:srgbClr val="008086"/>
              </a:buClr>
              <a:buFont typeface="Arial" panose="020B0604020202020204" pitchFamily="34" charset="0"/>
              <a:buChar char="•"/>
            </a:pPr>
            <a:r>
              <a:rPr lang="nb-NO" sz="1100" noProof="0" dirty="0">
                <a:latin typeface="Open Sans"/>
                <a:ea typeface="Open Sans"/>
                <a:cs typeface="Open Sans"/>
              </a:rPr>
              <a:t>Disiplinærsaker/brudd på God skikk i </a:t>
            </a:r>
            <a:r>
              <a:rPr lang="nb-NO" sz="1100" dirty="0">
                <a:latin typeface="Open Sans"/>
                <a:ea typeface="Open Sans"/>
                <a:cs typeface="Open Sans"/>
              </a:rPr>
              <a:t>2025</a:t>
            </a:r>
            <a:r>
              <a:rPr lang="nb-NO" sz="1100" noProof="0" dirty="0">
                <a:latin typeface="Open Sans"/>
                <a:ea typeface="Open Sans"/>
                <a:cs typeface="Open Sans"/>
              </a:rPr>
              <a:t> </a:t>
            </a:r>
            <a:br>
              <a:rPr lang="nb-NO" sz="1100" noProof="0" dirty="0">
                <a:latin typeface="Open Sans"/>
                <a:ea typeface="Open Sans"/>
                <a:cs typeface="Open Sans"/>
              </a:rPr>
            </a:br>
            <a:r>
              <a:rPr lang="nb-NO" sz="1100" noProof="0" dirty="0">
                <a:latin typeface="Open Sans"/>
                <a:ea typeface="Open Sans"/>
                <a:cs typeface="Open Sans"/>
              </a:rPr>
              <a:t>(for compliance-ansvarlige) </a:t>
            </a:r>
          </a:p>
          <a:p>
            <a:pPr marL="285750" indent="-285750">
              <a:spcAft>
                <a:spcPts val="600"/>
              </a:spcAft>
              <a:buClr>
                <a:srgbClr val="008086"/>
              </a:buClr>
              <a:buFont typeface="Arial" panose="020B0604020202020204" pitchFamily="34" charset="0"/>
              <a:buChar char="•"/>
            </a:pPr>
            <a:r>
              <a:rPr lang="nb-NO" sz="1100" noProof="0" dirty="0">
                <a:latin typeface="Open Sans" panose="020B0606030504020204" pitchFamily="34" charset="0"/>
                <a:ea typeface="Open Sans" panose="020B0606030504020204" pitchFamily="34" charset="0"/>
                <a:cs typeface="Open Sans" panose="020B0606030504020204" pitchFamily="34" charset="0"/>
              </a:rPr>
              <a:t>Sensorkurs (Sparing og investering, Kreditt, Personforsikring, Forsikring næringsliv) </a:t>
            </a:r>
          </a:p>
          <a:p>
            <a:pPr marL="285750" indent="-285750">
              <a:spcAft>
                <a:spcPts val="600"/>
              </a:spcAft>
              <a:buClr>
                <a:srgbClr val="008086"/>
              </a:buClr>
              <a:buFont typeface="Arial" panose="020B0604020202020204" pitchFamily="34" charset="0"/>
              <a:buChar char="•"/>
            </a:pPr>
            <a:r>
              <a:rPr lang="nb-NO" sz="1100" noProof="0" dirty="0">
                <a:latin typeface="Open Sans" panose="020B0606030504020204" pitchFamily="34" charset="0"/>
                <a:ea typeface="Open Sans" panose="020B0606030504020204" pitchFamily="34" charset="0"/>
                <a:cs typeface="Open Sans" panose="020B0606030504020204" pitchFamily="34" charset="0"/>
              </a:rPr>
              <a:t>BA-samling (for bedriftsansvarlige) </a:t>
            </a:r>
          </a:p>
          <a:p>
            <a:pPr marL="285750" indent="-285750">
              <a:spcAft>
                <a:spcPts val="600"/>
              </a:spcAft>
              <a:buClr>
                <a:srgbClr val="008086"/>
              </a:buClr>
              <a:buFont typeface="Arial" panose="020B0604020202020204" pitchFamily="34" charset="0"/>
              <a:buChar char="•"/>
            </a:pPr>
            <a:r>
              <a:rPr lang="nb-NO" sz="1100" noProof="0" dirty="0">
                <a:latin typeface="Open Sans" panose="020B0606030504020204" pitchFamily="34" charset="0"/>
                <a:ea typeface="Open Sans" panose="020B0606030504020204" pitchFamily="34" charset="0"/>
                <a:cs typeface="Open Sans" panose="020B0606030504020204" pitchFamily="34" charset="0"/>
              </a:rPr>
              <a:t>Webinar: Resultater av undersøkelsen Forbruker- og finanstrender </a:t>
            </a:r>
            <a:br>
              <a:rPr lang="nb-NO" sz="1100" noProof="0" dirty="0">
                <a:latin typeface="Open Sans" panose="020B0606030504020204" pitchFamily="34" charset="0"/>
                <a:ea typeface="Open Sans" panose="020B0606030504020204" pitchFamily="34" charset="0"/>
                <a:cs typeface="Open Sans" panose="020B0606030504020204" pitchFamily="34" charset="0"/>
              </a:rPr>
            </a:br>
            <a:r>
              <a:rPr lang="nb-NO" sz="1100" noProof="0" dirty="0">
                <a:latin typeface="Open Sans" panose="020B0606030504020204" pitchFamily="34" charset="0"/>
                <a:ea typeface="Open Sans" panose="020B0606030504020204" pitchFamily="34" charset="0"/>
                <a:cs typeface="Open Sans" panose="020B0606030504020204" pitchFamily="34" charset="0"/>
              </a:rPr>
              <a:t>(for alle medlemmer) </a:t>
            </a:r>
          </a:p>
          <a:p>
            <a:pPr marL="285750" indent="-285750">
              <a:spcAft>
                <a:spcPts val="600"/>
              </a:spcAft>
              <a:buClr>
                <a:srgbClr val="008086"/>
              </a:buClr>
              <a:buFont typeface="Arial" panose="020B0604020202020204" pitchFamily="34" charset="0"/>
              <a:buChar char="•"/>
            </a:pPr>
            <a:r>
              <a:rPr lang="nb-NO" sz="1100" noProof="0" dirty="0">
                <a:latin typeface="Open Sans"/>
                <a:ea typeface="Open Sans"/>
                <a:cs typeface="Open Sans"/>
              </a:rPr>
              <a:t>Webinar: medlemsbedriftenes rapportering om internkontroll </a:t>
            </a:r>
            <a:br>
              <a:rPr lang="nb-NO" sz="1100" noProof="0" dirty="0">
                <a:latin typeface="Open Sans"/>
                <a:ea typeface="Open Sans"/>
                <a:cs typeface="Open Sans"/>
              </a:rPr>
            </a:br>
            <a:r>
              <a:rPr lang="nb-NO" sz="1100" noProof="0" dirty="0">
                <a:latin typeface="Open Sans"/>
                <a:ea typeface="Open Sans"/>
                <a:cs typeface="Open Sans"/>
              </a:rPr>
              <a:t>(for compliance-ansvarlige) </a:t>
            </a:r>
          </a:p>
          <a:p>
            <a:pPr marL="285750" indent="-285750">
              <a:spcAft>
                <a:spcPts val="600"/>
              </a:spcAft>
              <a:buClr>
                <a:srgbClr val="008086"/>
              </a:buClr>
              <a:buFont typeface="Arial" panose="020B0604020202020204" pitchFamily="34" charset="0"/>
              <a:buChar char="•"/>
            </a:pPr>
            <a:r>
              <a:rPr lang="nb-NO" sz="1100" noProof="0" dirty="0">
                <a:latin typeface="Open Sans"/>
                <a:ea typeface="Open Sans"/>
                <a:cs typeface="Open Sans"/>
              </a:rPr>
              <a:t>Webinar</a:t>
            </a:r>
            <a:r>
              <a:rPr lang="nb-NO" sz="1100" noProof="0" dirty="0">
                <a:solidFill>
                  <a:srgbClr val="000000"/>
                </a:solidFill>
                <a:latin typeface="Open Sans"/>
                <a:ea typeface="Open Sans"/>
                <a:cs typeface="Open Sans"/>
              </a:rPr>
              <a:t>: </a:t>
            </a:r>
            <a:r>
              <a:rPr lang="en-GB" sz="1100" dirty="0">
                <a:effectLst/>
                <a:latin typeface="Open Sans"/>
                <a:ea typeface="Open Sans"/>
                <a:cs typeface="Open Sans"/>
              </a:rPr>
              <a:t>utvalgte temaer for bedriftsansvarlige</a:t>
            </a:r>
            <a:endParaRPr lang="nb-NO" sz="1100" noProof="0" dirty="0">
              <a:latin typeface="Open Sans"/>
              <a:ea typeface="Open Sans"/>
              <a:cs typeface="Open Sans"/>
            </a:endParaRPr>
          </a:p>
          <a:p>
            <a:pPr marL="285750" indent="-285750">
              <a:spcAft>
                <a:spcPts val="600"/>
              </a:spcAft>
              <a:buClr>
                <a:srgbClr val="008086"/>
              </a:buClr>
              <a:buFont typeface="Arial" panose="020B0604020202020204" pitchFamily="34" charset="0"/>
              <a:buChar char="•"/>
            </a:pPr>
            <a:r>
              <a:rPr lang="nb-NO" sz="1100" dirty="0" err="1">
                <a:latin typeface="Open Sans"/>
                <a:ea typeface="Open Sans"/>
                <a:cs typeface="Open Sans"/>
              </a:rPr>
              <a:t>Kickoff</a:t>
            </a:r>
            <a:r>
              <a:rPr lang="nb-NO" sz="1100" dirty="0">
                <a:latin typeface="Open Sans"/>
                <a:ea typeface="Open Sans"/>
                <a:cs typeface="Open Sans"/>
              </a:rPr>
              <a:t>, seminar og flere w</a:t>
            </a:r>
            <a:r>
              <a:rPr lang="nb-NO" sz="1100" noProof="0" dirty="0" err="1">
                <a:latin typeface="Open Sans"/>
                <a:ea typeface="Open Sans"/>
                <a:cs typeface="Open Sans"/>
              </a:rPr>
              <a:t>ebinarer</a:t>
            </a:r>
            <a:r>
              <a:rPr lang="nb-NO" sz="1100" noProof="0" dirty="0">
                <a:latin typeface="Open Sans"/>
                <a:ea typeface="Open Sans"/>
                <a:cs typeface="Open Sans"/>
              </a:rPr>
              <a:t>: Ny autorisasjonsordning for </a:t>
            </a:r>
            <a:r>
              <a:rPr lang="nb-NO" sz="1100" dirty="0">
                <a:latin typeface="Open Sans"/>
                <a:ea typeface="Open Sans"/>
                <a:cs typeface="Open Sans"/>
              </a:rPr>
              <a:t>Inkasso (for ledere og bedriftsansvarlige)</a:t>
            </a:r>
            <a:endParaRPr lang="nb-NO" sz="1100" noProof="0" dirty="0">
              <a:latin typeface="Open Sans" panose="020B0606030504020204" pitchFamily="34" charset="0"/>
              <a:ea typeface="Open Sans" panose="020B0606030504020204" pitchFamily="34" charset="0"/>
              <a:cs typeface="Open Sans" panose="020B0606030504020204" pitchFamily="34" charset="0"/>
            </a:endParaRPr>
          </a:p>
          <a:p>
            <a:pPr marL="285750" indent="-285750">
              <a:spcAft>
                <a:spcPts val="600"/>
              </a:spcAft>
              <a:buClr>
                <a:srgbClr val="008086"/>
              </a:buClr>
              <a:buFont typeface="Arial" panose="020B0604020202020204" pitchFamily="34" charset="0"/>
              <a:buChar char="•"/>
            </a:pPr>
            <a:r>
              <a:rPr lang="nb-NO" sz="1100" noProof="0" dirty="0">
                <a:latin typeface="Open Sans" panose="020B0606030504020204" pitchFamily="34" charset="0"/>
                <a:ea typeface="Open Sans" panose="020B0606030504020204" pitchFamily="34" charset="0"/>
                <a:cs typeface="Open Sans" panose="020B0606030504020204" pitchFamily="34" charset="0"/>
              </a:rPr>
              <a:t>Webinar etter forespørsel fra enkeltbedrifter</a:t>
            </a:r>
          </a:p>
          <a:p>
            <a:pPr>
              <a:spcAft>
                <a:spcPts val="600"/>
              </a:spcAft>
            </a:pPr>
            <a:endParaRPr lang="nb-NO" sz="1100" noProof="0" dirty="0">
              <a:latin typeface="Open Sans" panose="020B0606030504020204" pitchFamily="34" charset="0"/>
              <a:ea typeface="Open Sans" panose="020B0606030504020204" pitchFamily="34" charset="0"/>
              <a:cs typeface="Open Sans" panose="020B0606030504020204" pitchFamily="34" charset="0"/>
            </a:endParaRPr>
          </a:p>
          <a:p>
            <a:pPr>
              <a:spcAft>
                <a:spcPts val="600"/>
              </a:spcAft>
            </a:pPr>
            <a:endParaRPr lang="nb-NO" sz="1100" noProof="0" dirty="0"/>
          </a:p>
          <a:p>
            <a:pPr>
              <a:spcAft>
                <a:spcPts val="600"/>
              </a:spcAft>
            </a:pPr>
            <a:endParaRPr lang="nb-NO" sz="1100" noProof="0" dirty="0"/>
          </a:p>
        </p:txBody>
      </p:sp>
      <p:sp>
        <p:nvSpPr>
          <p:cNvPr id="11" name="Text Placeholder 4">
            <a:extLst>
              <a:ext uri="{FF2B5EF4-FFF2-40B4-BE49-F238E27FC236}">
                <a16:creationId xmlns:a16="http://schemas.microsoft.com/office/drawing/2014/main" id="{8E58FC8B-EE02-8ADF-7E0A-3BF669049967}"/>
              </a:ext>
            </a:extLst>
          </p:cNvPr>
          <p:cNvSpPr txBox="1">
            <a:spLocks/>
          </p:cNvSpPr>
          <p:nvPr/>
        </p:nvSpPr>
        <p:spPr>
          <a:xfrm>
            <a:off x="838201" y="1800752"/>
            <a:ext cx="4648200" cy="492443"/>
          </a:xfrm>
          <a:prstGeom prst="rect">
            <a:avLst/>
          </a:prstGeom>
        </p:spPr>
        <p:txBody>
          <a:bodyPr vert="horz" wrap="square" lIns="0" tIns="0" rIns="0" bIns="0" rtlCol="0">
            <a:spAutoFit/>
          </a:bodyPr>
          <a:lstStyle>
            <a:lvl1pPr marL="0" indent="0" algn="l" defTabSz="914355" rtl="0" eaLnBrk="1" latinLnBrk="0" hangingPunct="1">
              <a:lnSpc>
                <a:spcPct val="100000"/>
              </a:lnSpc>
              <a:spcBef>
                <a:spcPts val="0"/>
              </a:spcBef>
              <a:spcAft>
                <a:spcPts val="250"/>
              </a:spcAft>
              <a:buSzPct val="100000"/>
              <a:buFontTx/>
              <a:buNone/>
              <a:defRPr sz="1600" b="0" i="0" kern="1200">
                <a:solidFill>
                  <a:schemeClr val="tx1"/>
                </a:solidFill>
                <a:latin typeface="+mn-lt"/>
                <a:ea typeface="Open Sans Light" panose="020B0306030504020204" pitchFamily="34" charset="0"/>
                <a:cs typeface="Open Sans Light" panose="020B0306030504020204" pitchFamily="34" charset="0"/>
              </a:defRPr>
            </a:lvl1pPr>
            <a:lvl2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dirty="0"/>
              <a:t>Fysiske og digitale arrangementer ble holdt for medlemsbedriftene.</a:t>
            </a:r>
          </a:p>
        </p:txBody>
      </p:sp>
      <p:pic>
        <p:nvPicPr>
          <p:cNvPr id="8" name="Bilde 7">
            <a:extLst>
              <a:ext uri="{FF2B5EF4-FFF2-40B4-BE49-F238E27FC236}">
                <a16:creationId xmlns:a16="http://schemas.microsoft.com/office/drawing/2014/main" id="{A5D931FF-D083-3502-7143-1AF2C98B3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61000"/>
            <a:ext cx="5888736" cy="5895822"/>
          </a:xfrm>
          <a:prstGeom prst="rect">
            <a:avLst/>
          </a:prstGeom>
        </p:spPr>
      </p:pic>
    </p:spTree>
    <p:extLst>
      <p:ext uri="{BB962C8B-B14F-4D97-AF65-F5344CB8AC3E}">
        <p14:creationId xmlns:p14="http://schemas.microsoft.com/office/powerpoint/2010/main" val="35473726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03EC3A1-F4B4-1C45-1C74-1FE670DB83C3}"/>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9CAED10B-64FA-67E8-ACC1-8D87C2536589}"/>
              </a:ext>
            </a:extLst>
          </p:cNvPr>
          <p:cNvSpPr>
            <a:spLocks noGrp="1"/>
          </p:cNvSpPr>
          <p:nvPr>
            <p:ph type="sldNum" sz="quarter" idx="12"/>
          </p:nvPr>
        </p:nvSpPr>
        <p:spPr/>
        <p:txBody>
          <a:bodyPr/>
          <a:lstStyle/>
          <a:p>
            <a:fld id="{1FACAE68-2C15-43EA-AAC8-8A98AD9E38DC}" type="slidenum">
              <a:rPr lang="nb-NO" smtClean="0"/>
              <a:t>31</a:t>
            </a:fld>
            <a:endParaRPr lang="nb-NO" dirty="0"/>
          </a:p>
        </p:txBody>
      </p:sp>
      <p:sp>
        <p:nvSpPr>
          <p:cNvPr id="6" name="object 2">
            <a:extLst>
              <a:ext uri="{FF2B5EF4-FFF2-40B4-BE49-F238E27FC236}">
                <a16:creationId xmlns:a16="http://schemas.microsoft.com/office/drawing/2014/main" id="{7B6AF5D6-3A95-F4D6-A8F6-D0AD5BECE4DB}"/>
              </a:ext>
            </a:extLst>
          </p:cNvPr>
          <p:cNvSpPr txBox="1">
            <a:spLocks/>
          </p:cNvSpPr>
          <p:nvPr/>
        </p:nvSpPr>
        <p:spPr>
          <a:xfrm>
            <a:off x="2132612" y="553167"/>
            <a:ext cx="8201942" cy="505267"/>
          </a:xfrm>
          <a:prstGeom prst="rect">
            <a:avLst/>
          </a:prstGeom>
        </p:spPr>
        <p:txBody>
          <a:bodyPr vert="horz" wrap="square" lIns="0" tIns="12700" rIns="0" bIns="0" rtlCol="0" anchor="b" anchorCtr="0">
            <a:spAutoFit/>
          </a:bodyPr>
          <a:lstStyle>
            <a:lvl1pPr algn="l" defTabSz="914355" rtl="0" eaLnBrk="1" latinLnBrk="0" hangingPunct="1">
              <a:lnSpc>
                <a:spcPct val="90000"/>
              </a:lnSpc>
              <a:spcBef>
                <a:spcPct val="0"/>
              </a:spcBef>
              <a:buNone/>
              <a:defRPr sz="2800" kern="1200">
                <a:solidFill>
                  <a:schemeClr val="accent2"/>
                </a:solidFill>
                <a:latin typeface="+mj-lt"/>
                <a:ea typeface="+mj-ea"/>
                <a:cs typeface="+mj-cs"/>
              </a:defRPr>
            </a:lvl1pPr>
          </a:lstStyle>
          <a:p>
            <a:pPr marL="12700">
              <a:lnSpc>
                <a:spcPct val="100000"/>
              </a:lnSpc>
              <a:spcBef>
                <a:spcPts val="100"/>
              </a:spcBef>
            </a:pPr>
            <a:r>
              <a:rPr lang="nb-NO" sz="3200" dirty="0"/>
              <a:t>Bruk</a:t>
            </a:r>
            <a:r>
              <a:rPr lang="nb-NO" sz="3200" spc="-10" dirty="0"/>
              <a:t> </a:t>
            </a:r>
            <a:r>
              <a:rPr lang="nb-NO" sz="3200" dirty="0"/>
              <a:t>av</a:t>
            </a:r>
            <a:r>
              <a:rPr lang="nb-NO" sz="3200" spc="-10" dirty="0"/>
              <a:t> </a:t>
            </a:r>
            <a:r>
              <a:rPr lang="nb-NO" sz="3200" dirty="0"/>
              <a:t>autorisasjonsmerker</a:t>
            </a:r>
            <a:r>
              <a:rPr lang="nb-NO" sz="3200" spc="-10" dirty="0"/>
              <a:t> </a:t>
            </a:r>
            <a:r>
              <a:rPr lang="nb-NO" sz="3200" dirty="0"/>
              <a:t>og</a:t>
            </a:r>
            <a:r>
              <a:rPr lang="nb-NO" sz="3200" spc="-10" dirty="0"/>
              <a:t> </a:t>
            </a:r>
            <a:r>
              <a:rPr lang="nb-NO" sz="3200" dirty="0"/>
              <a:t>digitalt merke</a:t>
            </a:r>
            <a:endParaRPr lang="nb-NO" sz="3200" spc="-10" dirty="0"/>
          </a:p>
        </p:txBody>
      </p:sp>
      <p:sp>
        <p:nvSpPr>
          <p:cNvPr id="7" name="object 3">
            <a:extLst>
              <a:ext uri="{FF2B5EF4-FFF2-40B4-BE49-F238E27FC236}">
                <a16:creationId xmlns:a16="http://schemas.microsoft.com/office/drawing/2014/main" id="{D2950E10-CD99-626D-11F2-B2EB93F576D9}"/>
              </a:ext>
            </a:extLst>
          </p:cNvPr>
          <p:cNvSpPr txBox="1"/>
          <p:nvPr/>
        </p:nvSpPr>
        <p:spPr>
          <a:xfrm>
            <a:off x="1843375" y="1151972"/>
            <a:ext cx="8492490" cy="711835"/>
          </a:xfrm>
          <a:prstGeom prst="rect">
            <a:avLst/>
          </a:prstGeom>
        </p:spPr>
        <p:txBody>
          <a:bodyPr vert="horz" wrap="square" lIns="0" tIns="12700" rIns="0" bIns="0" rtlCol="0">
            <a:spAutoFit/>
          </a:bodyPr>
          <a:lstStyle/>
          <a:p>
            <a:pPr marL="12700" marR="5080" indent="216535" algn="ctr">
              <a:lnSpc>
                <a:spcPct val="107200"/>
              </a:lnSpc>
              <a:spcBef>
                <a:spcPts val="100"/>
              </a:spcBef>
            </a:pPr>
            <a:r>
              <a:rPr lang="nb-NO" sz="1400" dirty="0">
                <a:latin typeface="TitilliumWeb-Light"/>
                <a:cs typeface="TitilliumWeb-Light"/>
              </a:rPr>
              <a:t>Autorisasjonsordningene skal sikre forbrukerne trygg rådgivning. Resultatene fra Forbruker- og finanstrender viser at forbrukere har høy tillit til autoriserte rådgivere. Det er derfor viktig at rådgivere synliggjør kompetansen sin ved å benytte tittelen «autorisert rådgiver» sammen med relevant autorisasjonsmerke.</a:t>
            </a:r>
          </a:p>
        </p:txBody>
      </p:sp>
      <p:pic>
        <p:nvPicPr>
          <p:cNvPr id="8" name="object 6">
            <a:extLst>
              <a:ext uri="{FF2B5EF4-FFF2-40B4-BE49-F238E27FC236}">
                <a16:creationId xmlns:a16="http://schemas.microsoft.com/office/drawing/2014/main" id="{F572EA5C-032E-53F7-9731-42096780E4E7}"/>
              </a:ext>
            </a:extLst>
          </p:cNvPr>
          <p:cNvPicPr/>
          <p:nvPr/>
        </p:nvPicPr>
        <p:blipFill>
          <a:blip r:embed="rId2" cstate="screen">
            <a:extLst>
              <a:ext uri="{28A0092B-C50C-407E-A947-70E740481C1C}">
                <a14:useLocalDpi xmlns:a14="http://schemas.microsoft.com/office/drawing/2010/main"/>
              </a:ext>
            </a:extLst>
          </a:blip>
          <a:stretch>
            <a:fillRect/>
          </a:stretch>
        </p:blipFill>
        <p:spPr>
          <a:xfrm>
            <a:off x="1463330" y="3605254"/>
            <a:ext cx="2828963" cy="2264714"/>
          </a:xfrm>
          <a:prstGeom prst="rect">
            <a:avLst/>
          </a:prstGeom>
          <a:effectLst>
            <a:outerShdw blurRad="50800" dist="38100" dir="2700000" algn="tl" rotWithShape="0">
              <a:prstClr val="black">
                <a:alpha val="40000"/>
              </a:prstClr>
            </a:outerShdw>
          </a:effectLst>
        </p:spPr>
      </p:pic>
      <p:pic>
        <p:nvPicPr>
          <p:cNvPr id="9" name="object 8">
            <a:extLst>
              <a:ext uri="{FF2B5EF4-FFF2-40B4-BE49-F238E27FC236}">
                <a16:creationId xmlns:a16="http://schemas.microsoft.com/office/drawing/2014/main" id="{14ABE03D-E4CA-6A69-CAA8-6C318F95FCEA}"/>
              </a:ext>
            </a:extLst>
          </p:cNvPr>
          <p:cNvPicPr/>
          <p:nvPr/>
        </p:nvPicPr>
        <p:blipFill>
          <a:blip r:embed="rId3" cstate="screen">
            <a:extLst>
              <a:ext uri="{28A0092B-C50C-407E-A947-70E740481C1C}">
                <a14:useLocalDpi xmlns:a14="http://schemas.microsoft.com/office/drawing/2010/main"/>
              </a:ext>
            </a:extLst>
          </a:blip>
          <a:stretch>
            <a:fillRect/>
          </a:stretch>
        </p:blipFill>
        <p:spPr>
          <a:xfrm>
            <a:off x="3116374" y="2127241"/>
            <a:ext cx="2828963" cy="2433332"/>
          </a:xfrm>
          <a:prstGeom prst="rect">
            <a:avLst/>
          </a:prstGeom>
          <a:effectLst>
            <a:outerShdw blurRad="50800" dist="38100" dir="2700000" algn="tl" rotWithShape="0">
              <a:prstClr val="black">
                <a:alpha val="40000"/>
              </a:prstClr>
            </a:outerShdw>
          </a:effectLst>
        </p:spPr>
      </p:pic>
      <p:sp>
        <p:nvSpPr>
          <p:cNvPr id="10" name="object 9">
            <a:extLst>
              <a:ext uri="{FF2B5EF4-FFF2-40B4-BE49-F238E27FC236}">
                <a16:creationId xmlns:a16="http://schemas.microsoft.com/office/drawing/2014/main" id="{B84CB4AB-F1AC-0036-1860-EF99E0FC5060}"/>
              </a:ext>
            </a:extLst>
          </p:cNvPr>
          <p:cNvSpPr txBox="1"/>
          <p:nvPr/>
        </p:nvSpPr>
        <p:spPr>
          <a:xfrm>
            <a:off x="1594350" y="3730440"/>
            <a:ext cx="1104265" cy="617855"/>
          </a:xfrm>
          <a:prstGeom prst="rect">
            <a:avLst/>
          </a:prstGeom>
        </p:spPr>
        <p:txBody>
          <a:bodyPr vert="horz" wrap="square" lIns="0" tIns="91440" rIns="0" bIns="0" rtlCol="0">
            <a:spAutoFit/>
          </a:bodyPr>
          <a:lstStyle/>
          <a:p>
            <a:pPr marL="12700">
              <a:lnSpc>
                <a:spcPct val="100000"/>
              </a:lnSpc>
              <a:spcBef>
                <a:spcPts val="720"/>
              </a:spcBef>
            </a:pPr>
            <a:r>
              <a:rPr lang="nb-NO" sz="1100" b="1" dirty="0">
                <a:solidFill>
                  <a:srgbClr val="66559A"/>
                </a:solidFill>
                <a:latin typeface="Titillium Web"/>
                <a:cs typeface="Titillium Web"/>
              </a:rPr>
              <a:t>Navn</a:t>
            </a:r>
            <a:r>
              <a:rPr lang="nb-NO" sz="1100" b="1" spc="-20" dirty="0">
                <a:solidFill>
                  <a:srgbClr val="66559A"/>
                </a:solidFill>
                <a:latin typeface="Titillium Web"/>
                <a:cs typeface="Titillium Web"/>
              </a:rPr>
              <a:t> </a:t>
            </a:r>
            <a:r>
              <a:rPr lang="nb-NO" sz="1100" b="1" spc="-10" dirty="0">
                <a:solidFill>
                  <a:srgbClr val="66559A"/>
                </a:solidFill>
                <a:latin typeface="Titillium Web"/>
                <a:cs typeface="Titillium Web"/>
              </a:rPr>
              <a:t>Etternavn</a:t>
            </a:r>
            <a:endParaRPr lang="nb-NO" sz="1100" dirty="0">
              <a:latin typeface="Titillium Web"/>
              <a:cs typeface="Titillium Web"/>
            </a:endParaRPr>
          </a:p>
          <a:p>
            <a:pPr marL="12700">
              <a:lnSpc>
                <a:spcPct val="100000"/>
              </a:lnSpc>
              <a:spcBef>
                <a:spcPts val="530"/>
              </a:spcBef>
            </a:pPr>
            <a:r>
              <a:rPr lang="nb-NO" sz="900" b="1" dirty="0">
                <a:latin typeface="TitilliumWeb-SemiBold"/>
                <a:cs typeface="TitilliumWeb-SemiBold"/>
              </a:rPr>
              <a:t>Autorisert</a:t>
            </a:r>
            <a:r>
              <a:rPr lang="nb-NO" sz="900" b="1" spc="75" dirty="0">
                <a:latin typeface="TitilliumWeb-SemiBold"/>
                <a:cs typeface="TitilliumWeb-SemiBold"/>
              </a:rPr>
              <a:t> </a:t>
            </a:r>
            <a:r>
              <a:rPr lang="nb-NO" sz="900" b="1" spc="-10" dirty="0">
                <a:latin typeface="TitilliumWeb-SemiBold"/>
                <a:cs typeface="TitilliumWeb-SemiBold"/>
              </a:rPr>
              <a:t>rådgiver</a:t>
            </a:r>
            <a:endParaRPr lang="nb-NO" sz="900" dirty="0">
              <a:latin typeface="TitilliumWeb-SemiBold"/>
              <a:cs typeface="TitilliumWeb-SemiBold"/>
            </a:endParaRPr>
          </a:p>
          <a:p>
            <a:pPr marL="12700">
              <a:lnSpc>
                <a:spcPct val="100000"/>
              </a:lnSpc>
              <a:spcBef>
                <a:spcPts val="25"/>
              </a:spcBef>
            </a:pPr>
            <a:r>
              <a:rPr lang="nb-NO" sz="900" dirty="0">
                <a:latin typeface="TitilliumWeb-Light"/>
                <a:cs typeface="TitilliumWeb-Light"/>
              </a:rPr>
              <a:t>Sparing</a:t>
            </a:r>
            <a:r>
              <a:rPr lang="nb-NO" sz="900" spc="35" dirty="0">
                <a:latin typeface="TitilliumWeb-Light"/>
                <a:cs typeface="TitilliumWeb-Light"/>
              </a:rPr>
              <a:t> </a:t>
            </a:r>
            <a:r>
              <a:rPr lang="nb-NO" sz="900" dirty="0">
                <a:latin typeface="TitilliumWeb-Light"/>
                <a:cs typeface="TitilliumWeb-Light"/>
              </a:rPr>
              <a:t>og</a:t>
            </a:r>
            <a:r>
              <a:rPr lang="nb-NO" sz="900" spc="40" dirty="0">
                <a:latin typeface="TitilliumWeb-Light"/>
                <a:cs typeface="TitilliumWeb-Light"/>
              </a:rPr>
              <a:t> </a:t>
            </a:r>
            <a:r>
              <a:rPr lang="nb-NO" sz="900" spc="-10" dirty="0">
                <a:latin typeface="TitilliumWeb-Light"/>
                <a:cs typeface="TitilliumWeb-Light"/>
              </a:rPr>
              <a:t>investering</a:t>
            </a:r>
            <a:endParaRPr lang="nb-NO" sz="900" dirty="0">
              <a:latin typeface="TitilliumWeb-Light"/>
              <a:cs typeface="TitilliumWeb-Light"/>
            </a:endParaRPr>
          </a:p>
        </p:txBody>
      </p:sp>
      <p:pic>
        <p:nvPicPr>
          <p:cNvPr id="11" name="object 10">
            <a:extLst>
              <a:ext uri="{FF2B5EF4-FFF2-40B4-BE49-F238E27FC236}">
                <a16:creationId xmlns:a16="http://schemas.microsoft.com/office/drawing/2014/main" id="{D3EAAE1A-8350-C2B0-30E5-63A505A8ADE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612782" y="4543956"/>
            <a:ext cx="650496" cy="533319"/>
          </a:xfrm>
          <a:prstGeom prst="rect">
            <a:avLst/>
          </a:prstGeom>
        </p:spPr>
      </p:pic>
      <p:sp>
        <p:nvSpPr>
          <p:cNvPr id="12" name="object 11">
            <a:extLst>
              <a:ext uri="{FF2B5EF4-FFF2-40B4-BE49-F238E27FC236}">
                <a16:creationId xmlns:a16="http://schemas.microsoft.com/office/drawing/2014/main" id="{D1FAE770-FD4F-EDD9-D037-E3835FAA1AF4}"/>
              </a:ext>
            </a:extLst>
          </p:cNvPr>
          <p:cNvSpPr txBox="1"/>
          <p:nvPr/>
        </p:nvSpPr>
        <p:spPr>
          <a:xfrm>
            <a:off x="3238868" y="2499455"/>
            <a:ext cx="2442210" cy="690880"/>
          </a:xfrm>
          <a:prstGeom prst="rect">
            <a:avLst/>
          </a:prstGeom>
        </p:spPr>
        <p:txBody>
          <a:bodyPr vert="horz" wrap="square" lIns="0" tIns="12700" rIns="0" bIns="0" rtlCol="0">
            <a:spAutoFit/>
          </a:bodyPr>
          <a:lstStyle/>
          <a:p>
            <a:pPr marL="12700">
              <a:lnSpc>
                <a:spcPct val="100000"/>
              </a:lnSpc>
              <a:spcBef>
                <a:spcPts val="100"/>
              </a:spcBef>
            </a:pPr>
            <a:r>
              <a:rPr lang="nb-NO" sz="1100" b="1" dirty="0">
                <a:solidFill>
                  <a:srgbClr val="66559A"/>
                </a:solidFill>
                <a:latin typeface="Titillium Web"/>
                <a:cs typeface="Titillium Web"/>
              </a:rPr>
              <a:t>Navn</a:t>
            </a:r>
            <a:r>
              <a:rPr lang="nb-NO" sz="1100" b="1" spc="-20" dirty="0">
                <a:solidFill>
                  <a:srgbClr val="66559A"/>
                </a:solidFill>
                <a:latin typeface="Titillium Web"/>
                <a:cs typeface="Titillium Web"/>
              </a:rPr>
              <a:t> </a:t>
            </a:r>
            <a:r>
              <a:rPr lang="nb-NO" sz="1100" b="1" spc="-10" dirty="0">
                <a:solidFill>
                  <a:srgbClr val="66559A"/>
                </a:solidFill>
                <a:latin typeface="Titillium Web"/>
                <a:cs typeface="Titillium Web"/>
              </a:rPr>
              <a:t>Etternavn</a:t>
            </a:r>
            <a:endParaRPr lang="nb-NO" sz="1100" dirty="0">
              <a:latin typeface="Titillium Web"/>
              <a:cs typeface="Titillium Web"/>
            </a:endParaRPr>
          </a:p>
          <a:p>
            <a:pPr marL="12700">
              <a:lnSpc>
                <a:spcPct val="100000"/>
              </a:lnSpc>
              <a:spcBef>
                <a:spcPts val="75"/>
              </a:spcBef>
            </a:pPr>
            <a:r>
              <a:rPr lang="nb-NO" sz="900" dirty="0">
                <a:latin typeface="Titillium Web"/>
                <a:cs typeface="Titillium Web"/>
              </a:rPr>
              <a:t>Rådgiver</a:t>
            </a:r>
            <a:r>
              <a:rPr lang="nb-NO" sz="900" spc="55" dirty="0">
                <a:latin typeface="Titillium Web"/>
                <a:cs typeface="Titillium Web"/>
              </a:rPr>
              <a:t> </a:t>
            </a:r>
            <a:r>
              <a:rPr lang="nb-NO" sz="900" spc="-10" dirty="0">
                <a:latin typeface="Titillium Web"/>
                <a:cs typeface="Titillium Web"/>
              </a:rPr>
              <a:t>privatmarked</a:t>
            </a:r>
            <a:endParaRPr lang="nb-NO" sz="900" dirty="0">
              <a:latin typeface="Titillium Web"/>
              <a:cs typeface="Titillium Web"/>
            </a:endParaRPr>
          </a:p>
          <a:p>
            <a:pPr marL="12700">
              <a:lnSpc>
                <a:spcPct val="100000"/>
              </a:lnSpc>
              <a:spcBef>
                <a:spcPts val="575"/>
              </a:spcBef>
            </a:pPr>
            <a:r>
              <a:rPr lang="nb-NO" sz="900" b="1" dirty="0">
                <a:latin typeface="TitilliumWeb-SemiBold"/>
                <a:cs typeface="TitilliumWeb-SemiBold"/>
              </a:rPr>
              <a:t>Autorisert</a:t>
            </a:r>
            <a:r>
              <a:rPr lang="nb-NO" sz="900" b="1" spc="75" dirty="0">
                <a:latin typeface="TitilliumWeb-SemiBold"/>
                <a:cs typeface="TitilliumWeb-SemiBold"/>
              </a:rPr>
              <a:t> </a:t>
            </a:r>
            <a:r>
              <a:rPr lang="nb-NO" sz="900" b="1" spc="-10" dirty="0">
                <a:latin typeface="TitilliumWeb-SemiBold"/>
                <a:cs typeface="TitilliumWeb-SemiBold"/>
              </a:rPr>
              <a:t>rådgiver</a:t>
            </a:r>
            <a:endParaRPr lang="nb-NO" sz="900" dirty="0">
              <a:latin typeface="TitilliumWeb-SemiBold"/>
              <a:cs typeface="TitilliumWeb-SemiBold"/>
            </a:endParaRPr>
          </a:p>
          <a:p>
            <a:pPr marL="12700">
              <a:lnSpc>
                <a:spcPct val="100000"/>
              </a:lnSpc>
              <a:spcBef>
                <a:spcPts val="20"/>
              </a:spcBef>
            </a:pPr>
            <a:r>
              <a:rPr lang="nb-NO" sz="900" dirty="0">
                <a:latin typeface="TitilliumWeb-Light"/>
                <a:cs typeface="TitilliumWeb-Light"/>
              </a:rPr>
              <a:t>Sparing</a:t>
            </a:r>
            <a:r>
              <a:rPr lang="nb-NO" sz="900" spc="15" dirty="0">
                <a:latin typeface="TitilliumWeb-Light"/>
                <a:cs typeface="TitilliumWeb-Light"/>
              </a:rPr>
              <a:t> </a:t>
            </a:r>
            <a:r>
              <a:rPr lang="nb-NO" sz="900" dirty="0">
                <a:latin typeface="TitilliumWeb-Light"/>
                <a:cs typeface="TitilliumWeb-Light"/>
              </a:rPr>
              <a:t>og</a:t>
            </a:r>
            <a:r>
              <a:rPr lang="nb-NO" sz="900" spc="20" dirty="0">
                <a:latin typeface="TitilliumWeb-Light"/>
                <a:cs typeface="TitilliumWeb-Light"/>
              </a:rPr>
              <a:t> </a:t>
            </a:r>
            <a:r>
              <a:rPr lang="nb-NO" sz="900" dirty="0">
                <a:latin typeface="TitilliumWeb-Light"/>
                <a:cs typeface="TitilliumWeb-Light"/>
              </a:rPr>
              <a:t>investering</a:t>
            </a:r>
            <a:r>
              <a:rPr lang="nb-NO" sz="900" spc="235" dirty="0">
                <a:latin typeface="TitilliumWeb-Light"/>
                <a:cs typeface="TitilliumWeb-Light"/>
              </a:rPr>
              <a:t> </a:t>
            </a:r>
            <a:r>
              <a:rPr lang="nb-NO" sz="900" dirty="0">
                <a:latin typeface="TitilliumWeb-Light"/>
                <a:cs typeface="TitilliumWeb-Light"/>
              </a:rPr>
              <a:t>|</a:t>
            </a:r>
            <a:r>
              <a:rPr lang="nb-NO" sz="900" spc="235" dirty="0">
                <a:latin typeface="TitilliumWeb-Light"/>
                <a:cs typeface="TitilliumWeb-Light"/>
              </a:rPr>
              <a:t> </a:t>
            </a:r>
            <a:r>
              <a:rPr lang="nb-NO" sz="900" dirty="0">
                <a:latin typeface="TitilliumWeb-Light"/>
                <a:cs typeface="TitilliumWeb-Light"/>
              </a:rPr>
              <a:t>Kreditt</a:t>
            </a:r>
            <a:r>
              <a:rPr lang="nb-NO" sz="900" spc="240" dirty="0">
                <a:latin typeface="TitilliumWeb-Light"/>
                <a:cs typeface="TitilliumWeb-Light"/>
              </a:rPr>
              <a:t> </a:t>
            </a:r>
            <a:r>
              <a:rPr lang="nb-NO" sz="900" dirty="0">
                <a:latin typeface="TitilliumWeb-Light"/>
                <a:cs typeface="TitilliumWeb-Light"/>
              </a:rPr>
              <a:t>|</a:t>
            </a:r>
            <a:r>
              <a:rPr lang="nb-NO" sz="900" spc="235" dirty="0">
                <a:latin typeface="TitilliumWeb-Light"/>
                <a:cs typeface="TitilliumWeb-Light"/>
              </a:rPr>
              <a:t> </a:t>
            </a:r>
            <a:r>
              <a:rPr lang="nb-NO" sz="900" spc="-10" dirty="0">
                <a:latin typeface="TitilliumWeb-Light"/>
                <a:cs typeface="TitilliumWeb-Light"/>
              </a:rPr>
              <a:t>Skadeforsikring</a:t>
            </a:r>
            <a:endParaRPr lang="nb-NO" sz="900" dirty="0">
              <a:latin typeface="TitilliumWeb-Light"/>
              <a:cs typeface="TitilliumWeb-Light"/>
            </a:endParaRPr>
          </a:p>
        </p:txBody>
      </p:sp>
      <p:grpSp>
        <p:nvGrpSpPr>
          <p:cNvPr id="13" name="object 12">
            <a:extLst>
              <a:ext uri="{FF2B5EF4-FFF2-40B4-BE49-F238E27FC236}">
                <a16:creationId xmlns:a16="http://schemas.microsoft.com/office/drawing/2014/main" id="{8BB86E71-2426-B8EA-648C-764711CBECE7}"/>
              </a:ext>
            </a:extLst>
          </p:cNvPr>
          <p:cNvGrpSpPr/>
          <p:nvPr/>
        </p:nvGrpSpPr>
        <p:grpSpPr>
          <a:xfrm>
            <a:off x="1595948" y="2290314"/>
            <a:ext cx="4109085" cy="3316604"/>
            <a:chOff x="852619" y="2756387"/>
            <a:chExt cx="4109085" cy="3316604"/>
          </a:xfrm>
        </p:grpSpPr>
        <p:pic>
          <p:nvPicPr>
            <p:cNvPr id="14" name="object 13">
              <a:extLst>
                <a:ext uri="{FF2B5EF4-FFF2-40B4-BE49-F238E27FC236}">
                  <a16:creationId xmlns:a16="http://schemas.microsoft.com/office/drawing/2014/main" id="{FF28784A-63ED-BFC8-5473-067C2A6F717B}"/>
                </a:ext>
              </a:extLst>
            </p:cNvPr>
            <p:cNvPicPr/>
            <p:nvPr/>
          </p:nvPicPr>
          <p:blipFill>
            <a:blip r:embed="rId5" cstate="screen">
              <a:extLst>
                <a:ext uri="{28A0092B-C50C-407E-A947-70E740481C1C}">
                  <a14:useLocalDpi xmlns:a14="http://schemas.microsoft.com/office/drawing/2010/main"/>
                </a:ext>
              </a:extLst>
            </a:blip>
            <a:stretch>
              <a:fillRect/>
            </a:stretch>
          </p:blipFill>
          <p:spPr>
            <a:xfrm>
              <a:off x="2508243" y="3851553"/>
              <a:ext cx="683822" cy="439444"/>
            </a:xfrm>
            <a:prstGeom prst="rect">
              <a:avLst/>
            </a:prstGeom>
          </p:spPr>
        </p:pic>
        <p:sp>
          <p:nvSpPr>
            <p:cNvPr id="15" name="object 14">
              <a:extLst>
                <a:ext uri="{FF2B5EF4-FFF2-40B4-BE49-F238E27FC236}">
                  <a16:creationId xmlns:a16="http://schemas.microsoft.com/office/drawing/2014/main" id="{82BD807C-4E0A-EFD7-A4C5-4191A42F1E95}"/>
                </a:ext>
              </a:extLst>
            </p:cNvPr>
            <p:cNvSpPr/>
            <p:nvPr/>
          </p:nvSpPr>
          <p:spPr>
            <a:xfrm>
              <a:off x="1794968" y="5329393"/>
              <a:ext cx="3155315" cy="732790"/>
            </a:xfrm>
            <a:custGeom>
              <a:avLst/>
              <a:gdLst/>
              <a:ahLst/>
              <a:cxnLst/>
              <a:rect l="l" t="t" r="r" b="b"/>
              <a:pathLst>
                <a:path w="3155315" h="732789">
                  <a:moveTo>
                    <a:pt x="0" y="0"/>
                  </a:moveTo>
                  <a:lnTo>
                    <a:pt x="1999221" y="0"/>
                  </a:lnTo>
                  <a:lnTo>
                    <a:pt x="1999221" y="732281"/>
                  </a:lnTo>
                  <a:lnTo>
                    <a:pt x="3155035" y="732281"/>
                  </a:lnTo>
                </a:path>
              </a:pathLst>
            </a:custGeom>
            <a:ln w="22212">
              <a:solidFill>
                <a:srgbClr val="7CC8C5"/>
              </a:solidFill>
            </a:ln>
          </p:spPr>
          <p:txBody>
            <a:bodyPr wrap="square" lIns="0" tIns="0" rIns="0" bIns="0" rtlCol="0"/>
            <a:lstStyle/>
            <a:p>
              <a:endParaRPr dirty="0"/>
            </a:p>
          </p:txBody>
        </p:sp>
        <p:pic>
          <p:nvPicPr>
            <p:cNvPr id="16" name="object 15">
              <a:extLst>
                <a:ext uri="{FF2B5EF4-FFF2-40B4-BE49-F238E27FC236}">
                  <a16:creationId xmlns:a16="http://schemas.microsoft.com/office/drawing/2014/main" id="{00421809-F451-B0F1-F9AA-AC0CE6674F79}"/>
                </a:ext>
              </a:extLst>
            </p:cNvPr>
            <p:cNvPicPr/>
            <p:nvPr/>
          </p:nvPicPr>
          <p:blipFill>
            <a:blip r:embed="rId6" cstate="screen">
              <a:extLst>
                <a:ext uri="{28A0092B-C50C-407E-A947-70E740481C1C}">
                  <a14:useLocalDpi xmlns:a14="http://schemas.microsoft.com/office/drawing/2010/main"/>
                </a:ext>
              </a:extLst>
            </a:blip>
            <a:stretch>
              <a:fillRect/>
            </a:stretch>
          </p:blipFill>
          <p:spPr>
            <a:xfrm>
              <a:off x="1695034" y="5273864"/>
              <a:ext cx="111036" cy="111036"/>
            </a:xfrm>
            <a:prstGeom prst="rect">
              <a:avLst/>
            </a:prstGeom>
          </p:spPr>
        </p:pic>
        <p:sp>
          <p:nvSpPr>
            <p:cNvPr id="17" name="object 16">
              <a:extLst>
                <a:ext uri="{FF2B5EF4-FFF2-40B4-BE49-F238E27FC236}">
                  <a16:creationId xmlns:a16="http://schemas.microsoft.com/office/drawing/2014/main" id="{E4871D7E-3F5A-7B90-8C2F-5ABB877484E0}"/>
                </a:ext>
              </a:extLst>
            </p:cNvPr>
            <p:cNvSpPr/>
            <p:nvPr/>
          </p:nvSpPr>
          <p:spPr>
            <a:xfrm>
              <a:off x="863725" y="2811917"/>
              <a:ext cx="1673860" cy="605790"/>
            </a:xfrm>
            <a:custGeom>
              <a:avLst/>
              <a:gdLst/>
              <a:ahLst/>
              <a:cxnLst/>
              <a:rect l="l" t="t" r="r" b="b"/>
              <a:pathLst>
                <a:path w="1673860" h="605789">
                  <a:moveTo>
                    <a:pt x="1673720" y="0"/>
                  </a:moveTo>
                  <a:lnTo>
                    <a:pt x="1359331" y="0"/>
                  </a:lnTo>
                  <a:lnTo>
                    <a:pt x="1359331" y="605282"/>
                  </a:lnTo>
                  <a:lnTo>
                    <a:pt x="0" y="605282"/>
                  </a:lnTo>
                </a:path>
              </a:pathLst>
            </a:custGeom>
            <a:ln w="22212">
              <a:solidFill>
                <a:srgbClr val="7CC8C5"/>
              </a:solidFill>
            </a:ln>
          </p:spPr>
          <p:txBody>
            <a:bodyPr wrap="square" lIns="0" tIns="0" rIns="0" bIns="0" rtlCol="0"/>
            <a:lstStyle/>
            <a:p>
              <a:endParaRPr dirty="0"/>
            </a:p>
          </p:txBody>
        </p:sp>
        <p:pic>
          <p:nvPicPr>
            <p:cNvPr id="18" name="object 17">
              <a:extLst>
                <a:ext uri="{FF2B5EF4-FFF2-40B4-BE49-F238E27FC236}">
                  <a16:creationId xmlns:a16="http://schemas.microsoft.com/office/drawing/2014/main" id="{3A08B36E-74AF-472B-3E07-F6BE09DE00D5}"/>
                </a:ext>
              </a:extLst>
            </p:cNvPr>
            <p:cNvPicPr/>
            <p:nvPr/>
          </p:nvPicPr>
          <p:blipFill>
            <a:blip r:embed="rId7" cstate="screen">
              <a:extLst>
                <a:ext uri="{28A0092B-C50C-407E-A947-70E740481C1C}">
                  <a14:useLocalDpi xmlns:a14="http://schemas.microsoft.com/office/drawing/2010/main"/>
                </a:ext>
              </a:extLst>
            </a:blip>
            <a:stretch>
              <a:fillRect/>
            </a:stretch>
          </p:blipFill>
          <p:spPr>
            <a:xfrm>
              <a:off x="2526343" y="2756387"/>
              <a:ext cx="111036" cy="111036"/>
            </a:xfrm>
            <a:prstGeom prst="rect">
              <a:avLst/>
            </a:prstGeom>
          </p:spPr>
        </p:pic>
      </p:grpSp>
      <p:sp>
        <p:nvSpPr>
          <p:cNvPr id="19" name="object 18">
            <a:extLst>
              <a:ext uri="{FF2B5EF4-FFF2-40B4-BE49-F238E27FC236}">
                <a16:creationId xmlns:a16="http://schemas.microsoft.com/office/drawing/2014/main" id="{2B0D6F33-242B-F050-4CB5-176CF3B2D742}"/>
              </a:ext>
            </a:extLst>
          </p:cNvPr>
          <p:cNvSpPr txBox="1"/>
          <p:nvPr/>
        </p:nvSpPr>
        <p:spPr>
          <a:xfrm>
            <a:off x="4690628" y="4980328"/>
            <a:ext cx="1102918" cy="482600"/>
          </a:xfrm>
          <a:prstGeom prst="rect">
            <a:avLst/>
          </a:prstGeom>
        </p:spPr>
        <p:txBody>
          <a:bodyPr vert="horz" wrap="square" lIns="0" tIns="12700" rIns="0" bIns="0" rtlCol="0">
            <a:spAutoFit/>
          </a:bodyPr>
          <a:lstStyle/>
          <a:p>
            <a:pPr marL="12700" marR="205104">
              <a:lnSpc>
                <a:spcPct val="100000"/>
              </a:lnSpc>
              <a:spcBef>
                <a:spcPts val="100"/>
              </a:spcBef>
            </a:pPr>
            <a:r>
              <a:rPr lang="nb-NO" sz="1000" dirty="0">
                <a:solidFill>
                  <a:srgbClr val="007D84"/>
                </a:solidFill>
                <a:latin typeface="Open Sans"/>
                <a:cs typeface="Open Sans"/>
              </a:rPr>
              <a:t>Eksempel</a:t>
            </a:r>
            <a:r>
              <a:rPr lang="nb-NO" sz="1000" spc="-5" dirty="0">
                <a:solidFill>
                  <a:srgbClr val="007D84"/>
                </a:solidFill>
                <a:latin typeface="Open Sans"/>
                <a:cs typeface="Open Sans"/>
              </a:rPr>
              <a:t> </a:t>
            </a:r>
            <a:r>
              <a:rPr lang="nb-NO" sz="1000" spc="-25" dirty="0">
                <a:solidFill>
                  <a:srgbClr val="007D84"/>
                </a:solidFill>
                <a:latin typeface="Open Sans"/>
                <a:cs typeface="Open Sans"/>
              </a:rPr>
              <a:t>på </a:t>
            </a:r>
            <a:r>
              <a:rPr lang="nb-NO" sz="1000" dirty="0">
                <a:solidFill>
                  <a:srgbClr val="007D84"/>
                </a:solidFill>
                <a:latin typeface="Open Sans"/>
                <a:cs typeface="Open Sans"/>
              </a:rPr>
              <a:t>signatur </a:t>
            </a:r>
            <a:r>
              <a:rPr lang="nb-NO" sz="1000" spc="-25" dirty="0">
                <a:solidFill>
                  <a:srgbClr val="007D84"/>
                </a:solidFill>
                <a:latin typeface="Open Sans"/>
                <a:cs typeface="Open Sans"/>
              </a:rPr>
              <a:t>med</a:t>
            </a:r>
            <a:endParaRPr lang="nb-NO" sz="1000" dirty="0">
              <a:latin typeface="Open Sans"/>
              <a:cs typeface="Open Sans"/>
            </a:endParaRPr>
          </a:p>
          <a:p>
            <a:pPr marL="12700">
              <a:lnSpc>
                <a:spcPct val="100000"/>
              </a:lnSpc>
            </a:pPr>
            <a:r>
              <a:rPr lang="nb-NO" sz="1000" b="1" dirty="0">
                <a:solidFill>
                  <a:srgbClr val="007D84"/>
                </a:solidFill>
                <a:latin typeface="Open Sans" panose="020B0606030504020204" pitchFamily="34" charset="0"/>
                <a:ea typeface="Open Sans" panose="020B0606030504020204" pitchFamily="34" charset="0"/>
                <a:cs typeface="Open Sans" panose="020B0606030504020204" pitchFamily="34" charset="0"/>
              </a:rPr>
              <a:t>én </a:t>
            </a:r>
            <a:r>
              <a:rPr lang="nb-NO" sz="1000" b="1" spc="-10" dirty="0">
                <a:solidFill>
                  <a:srgbClr val="007D84"/>
                </a:solidFill>
                <a:latin typeface="Open Sans" panose="020B0606030504020204" pitchFamily="34" charset="0"/>
                <a:ea typeface="Open Sans" panose="020B0606030504020204" pitchFamily="34" charset="0"/>
                <a:cs typeface="Open Sans" panose="020B0606030504020204" pitchFamily="34" charset="0"/>
              </a:rPr>
              <a:t>autorisasjon</a:t>
            </a:r>
            <a:endParaRPr lang="nb-NO" sz="1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object 19">
            <a:extLst>
              <a:ext uri="{FF2B5EF4-FFF2-40B4-BE49-F238E27FC236}">
                <a16:creationId xmlns:a16="http://schemas.microsoft.com/office/drawing/2014/main" id="{46834F5F-9190-F38F-FDDA-AC310794557A}"/>
              </a:ext>
            </a:extLst>
          </p:cNvPr>
          <p:cNvSpPr txBox="1"/>
          <p:nvPr/>
        </p:nvSpPr>
        <p:spPr>
          <a:xfrm>
            <a:off x="1594367" y="2310661"/>
            <a:ext cx="1380241" cy="482600"/>
          </a:xfrm>
          <a:prstGeom prst="rect">
            <a:avLst/>
          </a:prstGeom>
        </p:spPr>
        <p:txBody>
          <a:bodyPr vert="horz" wrap="square" lIns="0" tIns="12700" rIns="0" bIns="0" rtlCol="0">
            <a:spAutoFit/>
          </a:bodyPr>
          <a:lstStyle/>
          <a:p>
            <a:pPr marL="12700" marR="474980">
              <a:lnSpc>
                <a:spcPct val="100000"/>
              </a:lnSpc>
              <a:spcBef>
                <a:spcPts val="100"/>
              </a:spcBef>
            </a:pPr>
            <a:r>
              <a:rPr lang="nb-NO" sz="1000" dirty="0">
                <a:solidFill>
                  <a:srgbClr val="007D84"/>
                </a:solidFill>
                <a:latin typeface="Open Sans"/>
                <a:cs typeface="Open Sans"/>
              </a:rPr>
              <a:t>Eksempel</a:t>
            </a:r>
            <a:r>
              <a:rPr lang="nb-NO" sz="1000" spc="-5" dirty="0">
                <a:solidFill>
                  <a:srgbClr val="007D84"/>
                </a:solidFill>
                <a:latin typeface="Open Sans"/>
                <a:cs typeface="Open Sans"/>
              </a:rPr>
              <a:t> </a:t>
            </a:r>
            <a:r>
              <a:rPr lang="nb-NO" sz="1000" spc="-25" dirty="0">
                <a:solidFill>
                  <a:srgbClr val="007D84"/>
                </a:solidFill>
                <a:latin typeface="Open Sans"/>
                <a:cs typeface="Open Sans"/>
              </a:rPr>
              <a:t>på </a:t>
            </a:r>
            <a:r>
              <a:rPr lang="nb-NO" sz="1000" dirty="0">
                <a:solidFill>
                  <a:srgbClr val="007D84"/>
                </a:solidFill>
                <a:latin typeface="Open Sans"/>
                <a:cs typeface="Open Sans"/>
              </a:rPr>
              <a:t>signatur </a:t>
            </a:r>
            <a:r>
              <a:rPr lang="nb-NO" sz="1000" spc="-25" dirty="0">
                <a:solidFill>
                  <a:srgbClr val="007D84"/>
                </a:solidFill>
                <a:latin typeface="Open Sans"/>
                <a:cs typeface="Open Sans"/>
              </a:rPr>
              <a:t>med</a:t>
            </a:r>
            <a:endParaRPr lang="nb-NO" sz="1000" dirty="0">
              <a:latin typeface="Open Sans"/>
              <a:cs typeface="Open Sans"/>
            </a:endParaRPr>
          </a:p>
          <a:p>
            <a:pPr marL="12700">
              <a:lnSpc>
                <a:spcPct val="100000"/>
              </a:lnSpc>
            </a:pPr>
            <a:r>
              <a:rPr lang="nb-NO" sz="1000" b="1" dirty="0">
                <a:solidFill>
                  <a:srgbClr val="007D84"/>
                </a:solidFill>
                <a:latin typeface="Open Sans" panose="020B0606030504020204" pitchFamily="34" charset="0"/>
                <a:ea typeface="Open Sans" panose="020B0606030504020204" pitchFamily="34" charset="0"/>
                <a:cs typeface="Open Sans" panose="020B0606030504020204" pitchFamily="34" charset="0"/>
              </a:rPr>
              <a:t>flere</a:t>
            </a:r>
            <a:r>
              <a:rPr lang="nb-NO" sz="1000" b="1" spc="-25" dirty="0">
                <a:solidFill>
                  <a:srgbClr val="007D84"/>
                </a:solidFill>
                <a:latin typeface="Open Sans" panose="020B0606030504020204" pitchFamily="34" charset="0"/>
                <a:ea typeface="Open Sans" panose="020B0606030504020204" pitchFamily="34" charset="0"/>
                <a:cs typeface="Open Sans" panose="020B0606030504020204" pitchFamily="34" charset="0"/>
              </a:rPr>
              <a:t> </a:t>
            </a:r>
            <a:r>
              <a:rPr lang="nb-NO" sz="1000" b="1" spc="-10" dirty="0">
                <a:solidFill>
                  <a:srgbClr val="007D84"/>
                </a:solidFill>
                <a:latin typeface="Open Sans" panose="020B0606030504020204" pitchFamily="34" charset="0"/>
                <a:ea typeface="Open Sans" panose="020B0606030504020204" pitchFamily="34" charset="0"/>
                <a:cs typeface="Open Sans" panose="020B0606030504020204" pitchFamily="34" charset="0"/>
              </a:rPr>
              <a:t>autorisasjoner</a:t>
            </a:r>
            <a:endParaRPr lang="nb-NO" sz="1000" b="1"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21" name="object 20">
            <a:extLst>
              <a:ext uri="{FF2B5EF4-FFF2-40B4-BE49-F238E27FC236}">
                <a16:creationId xmlns:a16="http://schemas.microsoft.com/office/drawing/2014/main" id="{78D148FA-68B0-663C-B8BC-067B39BF4BD4}"/>
              </a:ext>
            </a:extLst>
          </p:cNvPr>
          <p:cNvGrpSpPr/>
          <p:nvPr/>
        </p:nvGrpSpPr>
        <p:grpSpPr>
          <a:xfrm>
            <a:off x="6454657" y="1905535"/>
            <a:ext cx="4018279" cy="4385310"/>
            <a:chOff x="5711328" y="2371608"/>
            <a:chExt cx="4018279" cy="4385310"/>
          </a:xfrm>
        </p:grpSpPr>
        <p:pic>
          <p:nvPicPr>
            <p:cNvPr id="22" name="object 21">
              <a:extLst>
                <a:ext uri="{FF2B5EF4-FFF2-40B4-BE49-F238E27FC236}">
                  <a16:creationId xmlns:a16="http://schemas.microsoft.com/office/drawing/2014/main" id="{1E1FB8D0-7833-27F3-BE5A-959514C4EFD0}"/>
                </a:ext>
              </a:extLst>
            </p:cNvPr>
            <p:cNvPicPr/>
            <p:nvPr/>
          </p:nvPicPr>
          <p:blipFill>
            <a:blip r:embed="rId8" cstate="screen">
              <a:extLst>
                <a:ext uri="{28A0092B-C50C-407E-A947-70E740481C1C}">
                  <a14:useLocalDpi xmlns:a14="http://schemas.microsoft.com/office/drawing/2010/main"/>
                </a:ext>
              </a:extLst>
            </a:blip>
            <a:stretch>
              <a:fillRect/>
            </a:stretch>
          </p:blipFill>
          <p:spPr>
            <a:xfrm>
              <a:off x="5711328" y="2371608"/>
              <a:ext cx="2923370" cy="4385055"/>
            </a:xfrm>
            <a:prstGeom prst="rect">
              <a:avLst/>
            </a:prstGeom>
          </p:spPr>
        </p:pic>
        <p:sp>
          <p:nvSpPr>
            <p:cNvPr id="23" name="object 22">
              <a:extLst>
                <a:ext uri="{FF2B5EF4-FFF2-40B4-BE49-F238E27FC236}">
                  <a16:creationId xmlns:a16="http://schemas.microsoft.com/office/drawing/2014/main" id="{631FEB51-A28D-87B6-33ED-371DC23A8FDD}"/>
                </a:ext>
              </a:extLst>
            </p:cNvPr>
            <p:cNvSpPr/>
            <p:nvPr/>
          </p:nvSpPr>
          <p:spPr>
            <a:xfrm>
              <a:off x="7728935" y="3779991"/>
              <a:ext cx="1989455" cy="1378585"/>
            </a:xfrm>
            <a:custGeom>
              <a:avLst/>
              <a:gdLst/>
              <a:ahLst/>
              <a:cxnLst/>
              <a:rect l="l" t="t" r="r" b="b"/>
              <a:pathLst>
                <a:path w="1989454" h="1378585">
                  <a:moveTo>
                    <a:pt x="0" y="1378051"/>
                  </a:moveTo>
                  <a:lnTo>
                    <a:pt x="706742" y="1378051"/>
                  </a:lnTo>
                  <a:lnTo>
                    <a:pt x="706742" y="0"/>
                  </a:lnTo>
                  <a:lnTo>
                    <a:pt x="1989061" y="0"/>
                  </a:lnTo>
                </a:path>
              </a:pathLst>
            </a:custGeom>
            <a:ln w="22212">
              <a:solidFill>
                <a:srgbClr val="7CC8C5"/>
              </a:solidFill>
            </a:ln>
          </p:spPr>
          <p:txBody>
            <a:bodyPr wrap="square" lIns="0" tIns="0" rIns="0" bIns="0" rtlCol="0"/>
            <a:lstStyle/>
            <a:p>
              <a:endParaRPr dirty="0"/>
            </a:p>
          </p:txBody>
        </p:sp>
        <p:pic>
          <p:nvPicPr>
            <p:cNvPr id="24" name="object 23">
              <a:extLst>
                <a:ext uri="{FF2B5EF4-FFF2-40B4-BE49-F238E27FC236}">
                  <a16:creationId xmlns:a16="http://schemas.microsoft.com/office/drawing/2014/main" id="{9B9C5479-3B2D-E5AE-CD77-5C6170AEAA81}"/>
                </a:ext>
              </a:extLst>
            </p:cNvPr>
            <p:cNvPicPr/>
            <p:nvPr/>
          </p:nvPicPr>
          <p:blipFill>
            <a:blip r:embed="rId9" cstate="screen">
              <a:extLst>
                <a:ext uri="{28A0092B-C50C-407E-A947-70E740481C1C}">
                  <a14:useLocalDpi xmlns:a14="http://schemas.microsoft.com/office/drawing/2010/main"/>
                </a:ext>
              </a:extLst>
            </a:blip>
            <a:stretch>
              <a:fillRect/>
            </a:stretch>
          </p:blipFill>
          <p:spPr>
            <a:xfrm>
              <a:off x="7629001" y="5102513"/>
              <a:ext cx="111036" cy="111036"/>
            </a:xfrm>
            <a:prstGeom prst="rect">
              <a:avLst/>
            </a:prstGeom>
          </p:spPr>
        </p:pic>
      </p:grpSp>
      <p:sp>
        <p:nvSpPr>
          <p:cNvPr id="25" name="object 24">
            <a:extLst>
              <a:ext uri="{FF2B5EF4-FFF2-40B4-BE49-F238E27FC236}">
                <a16:creationId xmlns:a16="http://schemas.microsoft.com/office/drawing/2014/main" id="{28A2491B-ED2E-5C00-D9C0-53FF71746300}"/>
              </a:ext>
            </a:extLst>
          </p:cNvPr>
          <p:cNvSpPr txBox="1"/>
          <p:nvPr/>
        </p:nvSpPr>
        <p:spPr>
          <a:xfrm>
            <a:off x="9365328" y="3426304"/>
            <a:ext cx="1115872" cy="787400"/>
          </a:xfrm>
          <a:prstGeom prst="rect">
            <a:avLst/>
          </a:prstGeom>
        </p:spPr>
        <p:txBody>
          <a:bodyPr vert="horz" wrap="square" lIns="0" tIns="12700" rIns="0" bIns="0" rtlCol="0" anchor="t">
            <a:spAutoFit/>
          </a:bodyPr>
          <a:lstStyle/>
          <a:p>
            <a:pPr marL="12700" marR="5080">
              <a:spcBef>
                <a:spcPts val="100"/>
              </a:spcBef>
            </a:pPr>
            <a:r>
              <a:rPr lang="nb-NO" sz="1000" dirty="0">
                <a:solidFill>
                  <a:srgbClr val="007D84"/>
                </a:solidFill>
                <a:latin typeface="Open Sans"/>
                <a:cs typeface="Open Sans"/>
              </a:rPr>
              <a:t>På</a:t>
            </a:r>
            <a:r>
              <a:rPr lang="nb-NO" sz="1000" spc="-5" dirty="0">
                <a:solidFill>
                  <a:srgbClr val="007D84"/>
                </a:solidFill>
                <a:latin typeface="Open Sans"/>
                <a:cs typeface="Open Sans"/>
              </a:rPr>
              <a:t> </a:t>
            </a:r>
            <a:r>
              <a:rPr lang="nb-NO" sz="1000" dirty="0">
                <a:solidFill>
                  <a:srgbClr val="007D84"/>
                </a:solidFill>
                <a:latin typeface="Open Sans"/>
                <a:cs typeface="Open Sans"/>
              </a:rPr>
              <a:t>LinkedIn </a:t>
            </a:r>
            <a:r>
              <a:rPr lang="nb-NO" sz="1000" spc="-25" dirty="0">
                <a:solidFill>
                  <a:srgbClr val="007D84"/>
                </a:solidFill>
                <a:latin typeface="Open Sans"/>
                <a:cs typeface="Open Sans"/>
              </a:rPr>
              <a:t>kan </a:t>
            </a:r>
            <a:r>
              <a:rPr lang="nb-NO" sz="1000" dirty="0">
                <a:solidFill>
                  <a:srgbClr val="007D84"/>
                </a:solidFill>
                <a:latin typeface="Open Sans"/>
                <a:cs typeface="Open Sans"/>
              </a:rPr>
              <a:t>rådgivere</a:t>
            </a:r>
            <a:r>
              <a:rPr lang="nb-NO" sz="1000" spc="-5" dirty="0">
                <a:solidFill>
                  <a:srgbClr val="007D84"/>
                </a:solidFill>
                <a:latin typeface="Open Sans"/>
                <a:cs typeface="Open Sans"/>
              </a:rPr>
              <a:t> </a:t>
            </a:r>
            <a:r>
              <a:rPr lang="nb-NO" sz="1000" spc="-10" dirty="0">
                <a:solidFill>
                  <a:srgbClr val="007D84"/>
                </a:solidFill>
                <a:latin typeface="Open Sans"/>
                <a:cs typeface="Open Sans"/>
              </a:rPr>
              <a:t>bruke </a:t>
            </a:r>
            <a:r>
              <a:rPr lang="nb-NO" sz="1000" b="1" dirty="0">
                <a:solidFill>
                  <a:srgbClr val="007D84"/>
                </a:solidFill>
                <a:latin typeface="Open Sans"/>
                <a:ea typeface="Open Sans"/>
                <a:cs typeface="Open Sans"/>
              </a:rPr>
              <a:t>digitalt merke </a:t>
            </a:r>
            <a:r>
              <a:rPr lang="nb-NO" sz="1000" spc="-25" dirty="0">
                <a:solidFill>
                  <a:srgbClr val="007D84"/>
                </a:solidFill>
                <a:latin typeface="Open Sans"/>
                <a:cs typeface="Open Sans"/>
              </a:rPr>
              <a:t>for </a:t>
            </a:r>
            <a:r>
              <a:rPr lang="nb-NO" sz="1000" dirty="0">
                <a:solidFill>
                  <a:srgbClr val="007D84"/>
                </a:solidFill>
                <a:latin typeface="Open Sans"/>
                <a:cs typeface="Open Sans"/>
              </a:rPr>
              <a:t>å synliggjøre </a:t>
            </a:r>
            <a:r>
              <a:rPr lang="nb-NO" sz="1000" spc="-25" dirty="0">
                <a:solidFill>
                  <a:srgbClr val="007D84"/>
                </a:solidFill>
                <a:latin typeface="Open Sans"/>
                <a:cs typeface="Open Sans"/>
              </a:rPr>
              <a:t>at </a:t>
            </a:r>
            <a:r>
              <a:rPr lang="nb-NO" sz="1000" dirty="0">
                <a:solidFill>
                  <a:srgbClr val="007D84"/>
                </a:solidFill>
                <a:latin typeface="Open Sans"/>
                <a:cs typeface="Open Sans"/>
              </a:rPr>
              <a:t>de</a:t>
            </a:r>
            <a:r>
              <a:rPr lang="nb-NO" sz="1000" spc="-5" dirty="0">
                <a:solidFill>
                  <a:srgbClr val="007D84"/>
                </a:solidFill>
                <a:latin typeface="Open Sans"/>
                <a:cs typeface="Open Sans"/>
              </a:rPr>
              <a:t> </a:t>
            </a:r>
            <a:r>
              <a:rPr lang="nb-NO" sz="1000" dirty="0">
                <a:solidFill>
                  <a:srgbClr val="007D84"/>
                </a:solidFill>
                <a:latin typeface="Open Sans"/>
                <a:cs typeface="Open Sans"/>
              </a:rPr>
              <a:t>er </a:t>
            </a:r>
            <a:r>
              <a:rPr lang="nb-NO" sz="1000" spc="-10" dirty="0">
                <a:solidFill>
                  <a:srgbClr val="007D84"/>
                </a:solidFill>
                <a:latin typeface="Open Sans"/>
                <a:cs typeface="Open Sans"/>
              </a:rPr>
              <a:t>autoriserte.</a:t>
            </a:r>
            <a:endParaRPr lang="nb-NO" sz="1000" dirty="0">
              <a:latin typeface="Open Sans"/>
              <a:cs typeface="Open Sans"/>
            </a:endParaRPr>
          </a:p>
        </p:txBody>
      </p:sp>
      <p:grpSp>
        <p:nvGrpSpPr>
          <p:cNvPr id="26" name="Group 25">
            <a:extLst>
              <a:ext uri="{FF2B5EF4-FFF2-40B4-BE49-F238E27FC236}">
                <a16:creationId xmlns:a16="http://schemas.microsoft.com/office/drawing/2014/main" id="{D15F32C7-8DDA-DD80-77E9-FC48F0C140E7}"/>
              </a:ext>
            </a:extLst>
          </p:cNvPr>
          <p:cNvGrpSpPr/>
          <p:nvPr/>
        </p:nvGrpSpPr>
        <p:grpSpPr>
          <a:xfrm>
            <a:off x="9378027" y="5560332"/>
            <a:ext cx="1354538" cy="251366"/>
            <a:chOff x="716987" y="5949746"/>
            <a:chExt cx="1354538" cy="251366"/>
          </a:xfrm>
        </p:grpSpPr>
        <p:sp>
          <p:nvSpPr>
            <p:cNvPr id="27" name="Rectangle 26">
              <a:extLst>
                <a:ext uri="{FF2B5EF4-FFF2-40B4-BE49-F238E27FC236}">
                  <a16:creationId xmlns:a16="http://schemas.microsoft.com/office/drawing/2014/main" id="{2D64BD80-EAFA-6FF5-86A8-2375F0DC05AC}"/>
                </a:ext>
              </a:extLst>
            </p:cNvPr>
            <p:cNvSpPr/>
            <p:nvPr/>
          </p:nvSpPr>
          <p:spPr>
            <a:xfrm>
              <a:off x="846140" y="5949746"/>
              <a:ext cx="1078649" cy="251366"/>
            </a:xfrm>
            <a:prstGeom prst="rect">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28" name="Oval 27">
              <a:extLst>
                <a:ext uri="{FF2B5EF4-FFF2-40B4-BE49-F238E27FC236}">
                  <a16:creationId xmlns:a16="http://schemas.microsoft.com/office/drawing/2014/main" id="{8352B139-F3C6-25B3-B05A-F199C3966B9C}"/>
                </a:ext>
              </a:extLst>
            </p:cNvPr>
            <p:cNvSpPr/>
            <p:nvPr/>
          </p:nvSpPr>
          <p:spPr>
            <a:xfrm>
              <a:off x="716987" y="5949746"/>
              <a:ext cx="251365" cy="25136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29" name="Oval 28">
              <a:extLst>
                <a:ext uri="{FF2B5EF4-FFF2-40B4-BE49-F238E27FC236}">
                  <a16:creationId xmlns:a16="http://schemas.microsoft.com/office/drawing/2014/main" id="{57740CDF-A717-4C40-DF6F-B7910DF23546}"/>
                </a:ext>
              </a:extLst>
            </p:cNvPr>
            <p:cNvSpPr/>
            <p:nvPr/>
          </p:nvSpPr>
          <p:spPr>
            <a:xfrm>
              <a:off x="1820160" y="5949746"/>
              <a:ext cx="251365" cy="251365"/>
            </a:xfrm>
            <a:prstGeom prst="ellipse">
              <a:avLst/>
            </a:prstGeom>
            <a:solidFill>
              <a:srgbClr val="909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grpSp>
      <p:sp>
        <p:nvSpPr>
          <p:cNvPr id="30" name="object 7">
            <a:hlinkClick r:id="rId10"/>
            <a:extLst>
              <a:ext uri="{FF2B5EF4-FFF2-40B4-BE49-F238E27FC236}">
                <a16:creationId xmlns:a16="http://schemas.microsoft.com/office/drawing/2014/main" id="{F69BD281-D11A-BBCA-8835-7F6DA97035F3}"/>
              </a:ext>
            </a:extLst>
          </p:cNvPr>
          <p:cNvSpPr txBox="1"/>
          <p:nvPr/>
        </p:nvSpPr>
        <p:spPr>
          <a:xfrm>
            <a:off x="9378026" y="5564552"/>
            <a:ext cx="1338701" cy="186590"/>
          </a:xfrm>
          <a:prstGeom prst="rect">
            <a:avLst/>
          </a:prstGeom>
          <a:noFill/>
        </p:spPr>
        <p:txBody>
          <a:bodyPr vert="horz" wrap="square" lIns="0" tIns="47625" rIns="0" bIns="0" rtlCol="0">
            <a:spAutoFit/>
          </a:bodyPr>
          <a:lstStyle/>
          <a:p>
            <a:pPr algn="ctr">
              <a:lnSpc>
                <a:spcPct val="100000"/>
              </a:lnSpc>
              <a:spcBef>
                <a:spcPts val="375"/>
              </a:spcBef>
            </a:pPr>
            <a:r>
              <a:rPr lang="nb-NO" sz="9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Se flere eksempler</a:t>
            </a:r>
            <a:endParaRPr sz="9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hlinkClick r:id="rId11"/>
            <a:extLst>
              <a:ext uri="{FF2B5EF4-FFF2-40B4-BE49-F238E27FC236}">
                <a16:creationId xmlns:a16="http://schemas.microsoft.com/office/drawing/2014/main" id="{D3901D43-BBD0-CF34-61E2-4A859950D0C4}"/>
              </a:ext>
            </a:extLst>
          </p:cNvPr>
          <p:cNvSpPr/>
          <p:nvPr/>
        </p:nvSpPr>
        <p:spPr>
          <a:xfrm>
            <a:off x="9386465" y="5560331"/>
            <a:ext cx="1330261"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latin typeface="+mj-lt"/>
            </a:endParaRPr>
          </a:p>
        </p:txBody>
      </p:sp>
    </p:spTree>
    <p:extLst>
      <p:ext uri="{BB962C8B-B14F-4D97-AF65-F5344CB8AC3E}">
        <p14:creationId xmlns:p14="http://schemas.microsoft.com/office/powerpoint/2010/main" val="3707721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7FD4EF8-030B-796C-A8CF-28D263087D72}"/>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1189412B-958D-E1D2-41E5-6C6288666F90}"/>
              </a:ext>
            </a:extLst>
          </p:cNvPr>
          <p:cNvSpPr>
            <a:spLocks noGrp="1"/>
          </p:cNvSpPr>
          <p:nvPr>
            <p:ph type="sldNum" sz="quarter" idx="12"/>
          </p:nvPr>
        </p:nvSpPr>
        <p:spPr/>
        <p:txBody>
          <a:bodyPr/>
          <a:lstStyle/>
          <a:p>
            <a:fld id="{1FACAE68-2C15-43EA-AAC8-8A98AD9E38DC}" type="slidenum">
              <a:rPr lang="nb-NO" smtClean="0"/>
              <a:t>32</a:t>
            </a:fld>
            <a:endParaRPr lang="nb-NO" dirty="0"/>
          </a:p>
        </p:txBody>
      </p:sp>
      <p:sp>
        <p:nvSpPr>
          <p:cNvPr id="6" name="object 2">
            <a:extLst>
              <a:ext uri="{FF2B5EF4-FFF2-40B4-BE49-F238E27FC236}">
                <a16:creationId xmlns:a16="http://schemas.microsoft.com/office/drawing/2014/main" id="{CE2E1291-507D-C4F0-DC13-B1F2551A76EB}"/>
              </a:ext>
            </a:extLst>
          </p:cNvPr>
          <p:cNvSpPr txBox="1">
            <a:spLocks/>
          </p:cNvSpPr>
          <p:nvPr/>
        </p:nvSpPr>
        <p:spPr>
          <a:xfrm>
            <a:off x="707299" y="1013212"/>
            <a:ext cx="2830830" cy="828675"/>
          </a:xfrm>
          <a:prstGeom prst="rect">
            <a:avLst/>
          </a:prstGeom>
        </p:spPr>
        <p:txBody>
          <a:bodyPr vert="horz" wrap="square" lIns="0" tIns="1905" rIns="0" bIns="0" rtlCol="0" anchor="b" anchorCtr="0">
            <a:spAutoFit/>
          </a:bodyPr>
          <a:lstStyle>
            <a:lvl1pPr algn="l" defTabSz="914355" rtl="0" eaLnBrk="1" latinLnBrk="0" hangingPunct="1">
              <a:lnSpc>
                <a:spcPct val="90000"/>
              </a:lnSpc>
              <a:spcBef>
                <a:spcPct val="0"/>
              </a:spcBef>
              <a:buNone/>
              <a:defRPr sz="2800" kern="1200">
                <a:solidFill>
                  <a:schemeClr val="accent4"/>
                </a:solidFill>
                <a:latin typeface="+mj-lt"/>
                <a:ea typeface="+mj-ea"/>
                <a:cs typeface="+mj-cs"/>
              </a:defRPr>
            </a:lvl1pPr>
          </a:lstStyle>
          <a:p>
            <a:pPr marL="12700" marR="5080">
              <a:lnSpc>
                <a:spcPct val="102600"/>
              </a:lnSpc>
              <a:spcBef>
                <a:spcPts val="15"/>
              </a:spcBef>
            </a:pPr>
            <a:r>
              <a:rPr lang="nb-NO" sz="2600" dirty="0"/>
              <a:t>Nyhetsbrev,</a:t>
            </a:r>
            <a:r>
              <a:rPr lang="nb-NO" sz="2600" spc="-80" dirty="0"/>
              <a:t> </a:t>
            </a:r>
            <a:r>
              <a:rPr lang="nb-NO" sz="2600" spc="-10" dirty="0"/>
              <a:t>sosiale </a:t>
            </a:r>
            <a:r>
              <a:rPr lang="nb-NO" sz="2600" dirty="0"/>
              <a:t>medier og </a:t>
            </a:r>
            <a:r>
              <a:rPr lang="nb-NO" sz="2600" spc="-10" dirty="0"/>
              <a:t>podcast</a:t>
            </a:r>
            <a:endParaRPr lang="nb-NO" sz="2600" dirty="0"/>
          </a:p>
        </p:txBody>
      </p:sp>
      <p:sp>
        <p:nvSpPr>
          <p:cNvPr id="7" name="object 3">
            <a:extLst>
              <a:ext uri="{FF2B5EF4-FFF2-40B4-BE49-F238E27FC236}">
                <a16:creationId xmlns:a16="http://schemas.microsoft.com/office/drawing/2014/main" id="{1D5C1E6A-FEE2-2C58-06E4-74455B156000}"/>
              </a:ext>
            </a:extLst>
          </p:cNvPr>
          <p:cNvSpPr txBox="1"/>
          <p:nvPr/>
        </p:nvSpPr>
        <p:spPr>
          <a:xfrm>
            <a:off x="707299" y="2158298"/>
            <a:ext cx="4449648" cy="2385268"/>
          </a:xfrm>
          <a:prstGeom prst="rect">
            <a:avLst/>
          </a:prstGeom>
        </p:spPr>
        <p:txBody>
          <a:bodyPr vert="horz" wrap="square" lIns="0" tIns="25400" rIns="0" bIns="0" rtlCol="0">
            <a:spAutoFit/>
          </a:bodyPr>
          <a:lstStyle/>
          <a:p>
            <a:pPr marL="12700">
              <a:lnSpc>
                <a:spcPct val="100000"/>
              </a:lnSpc>
              <a:spcBef>
                <a:spcPts val="200"/>
              </a:spcBef>
            </a:pPr>
            <a:r>
              <a:rPr lang="nb-NO" sz="1000" b="1" dirty="0">
                <a:solidFill>
                  <a:srgbClr val="007D84"/>
                </a:solidFill>
                <a:latin typeface="Open Sans" panose="020B0606030504020204" pitchFamily="34" charset="0"/>
                <a:ea typeface="Open Sans" panose="020B0606030504020204" pitchFamily="34" charset="0"/>
                <a:cs typeface="Open Sans" panose="020B0606030504020204" pitchFamily="34" charset="0"/>
              </a:rPr>
              <a:t>Beskjeder til deg</a:t>
            </a:r>
          </a:p>
          <a:p>
            <a:pPr marL="12700">
              <a:lnSpc>
                <a:spcPct val="100000"/>
              </a:lnSpc>
              <a:spcBef>
                <a:spcPts val="200"/>
              </a:spcBef>
            </a:pPr>
            <a:r>
              <a:rPr lang="nb-NO" sz="1000" dirty="0">
                <a:latin typeface="Open Sans"/>
                <a:cs typeface="Open Sans"/>
              </a:rPr>
              <a:t>«Beskjeder til deg» er den viktigste informasjonskanalen for medlemsbedriftene. Alle i relevante funksjoner kan abonnere på varsel på Bedriftsside/Min side og få e-post med lenke til beskjeder som publiseres. </a:t>
            </a:r>
          </a:p>
          <a:p>
            <a:pPr marL="12700">
              <a:lnSpc>
                <a:spcPct val="100000"/>
              </a:lnSpc>
              <a:spcBef>
                <a:spcPts val="200"/>
              </a:spcBef>
            </a:pPr>
            <a:endParaRPr lang="nb-NO" sz="1000" dirty="0">
              <a:latin typeface="Open Sans"/>
              <a:cs typeface="Open Sans"/>
            </a:endParaRPr>
          </a:p>
          <a:p>
            <a:pPr marL="12700">
              <a:lnSpc>
                <a:spcPct val="100000"/>
              </a:lnSpc>
              <a:spcBef>
                <a:spcPts val="200"/>
              </a:spcBef>
            </a:pPr>
            <a:r>
              <a:rPr lang="nb-NO" sz="1000" b="1" dirty="0">
                <a:solidFill>
                  <a:srgbClr val="008086"/>
                </a:solidFill>
                <a:latin typeface="Open Sans" panose="020B0606030504020204" pitchFamily="34" charset="0"/>
                <a:ea typeface="Open Sans" panose="020B0606030504020204" pitchFamily="34" charset="0"/>
                <a:cs typeface="Open Sans" panose="020B0606030504020204" pitchFamily="34" charset="0"/>
              </a:rPr>
              <a:t>Nyhetsbrev </a:t>
            </a:r>
          </a:p>
          <a:p>
            <a:pPr marL="12700">
              <a:lnSpc>
                <a:spcPct val="100000"/>
              </a:lnSpc>
              <a:spcBef>
                <a:spcPts val="200"/>
              </a:spcBef>
            </a:pPr>
            <a:r>
              <a:rPr lang="nb-NO" sz="1000" dirty="0">
                <a:latin typeface="Open Sans"/>
                <a:cs typeface="Open Sans"/>
              </a:rPr>
              <a:t>Nyhetsbrevet er myntet på alle interesserte. Påmeldingsknapp finnes på forsiden til finaut.no.</a:t>
            </a:r>
          </a:p>
          <a:p>
            <a:pPr marL="12700">
              <a:lnSpc>
                <a:spcPct val="100000"/>
              </a:lnSpc>
              <a:spcBef>
                <a:spcPts val="200"/>
              </a:spcBef>
            </a:pPr>
            <a:endParaRPr lang="nb-NO" sz="1000" dirty="0">
              <a:latin typeface="Open Sans"/>
              <a:cs typeface="Open Sans"/>
            </a:endParaRPr>
          </a:p>
          <a:p>
            <a:pPr marL="12700">
              <a:lnSpc>
                <a:spcPct val="100000"/>
              </a:lnSpc>
              <a:spcBef>
                <a:spcPts val="200"/>
              </a:spcBef>
            </a:pPr>
            <a:r>
              <a:rPr lang="nb-NO" sz="1000" b="1" dirty="0">
                <a:solidFill>
                  <a:srgbClr val="008086"/>
                </a:solidFill>
                <a:latin typeface="Open Sans" panose="020B0606030504020204" pitchFamily="34" charset="0"/>
                <a:ea typeface="Open Sans" panose="020B0606030504020204" pitchFamily="34" charset="0"/>
                <a:cs typeface="Open Sans" panose="020B0606030504020204" pitchFamily="34" charset="0"/>
              </a:rPr>
              <a:t>Podcast </a:t>
            </a:r>
          </a:p>
          <a:p>
            <a:pPr marL="12700">
              <a:lnSpc>
                <a:spcPct val="100000"/>
              </a:lnSpc>
              <a:spcBef>
                <a:spcPts val="200"/>
              </a:spcBef>
            </a:pPr>
            <a:r>
              <a:rPr lang="nb-NO" sz="1000" dirty="0">
                <a:latin typeface="Open Sans"/>
                <a:cs typeface="Open Sans"/>
              </a:rPr>
              <a:t>FinAut sørger for faglig påfyll ved å invitere forskjellige fagpersoner til å diskutere etikkens rolle i finansnæringen, God skikk og andre aktuelle temaer.</a:t>
            </a:r>
          </a:p>
          <a:p>
            <a:pPr marL="12700">
              <a:lnSpc>
                <a:spcPct val="100000"/>
              </a:lnSpc>
              <a:spcBef>
                <a:spcPts val="200"/>
              </a:spcBef>
            </a:pPr>
            <a:endParaRPr lang="nb-NO" sz="1000" dirty="0">
              <a:latin typeface="Open Sans"/>
              <a:cs typeface="Open Sans"/>
            </a:endParaRPr>
          </a:p>
        </p:txBody>
      </p:sp>
      <p:pic>
        <p:nvPicPr>
          <p:cNvPr id="8" name="object 4">
            <a:extLst>
              <a:ext uri="{FF2B5EF4-FFF2-40B4-BE49-F238E27FC236}">
                <a16:creationId xmlns:a16="http://schemas.microsoft.com/office/drawing/2014/main" id="{29BD3496-970A-4E6F-CDF6-98AE0D26959E}"/>
              </a:ext>
            </a:extLst>
          </p:cNvPr>
          <p:cNvPicPr/>
          <p:nvPr/>
        </p:nvPicPr>
        <p:blipFill rotWithShape="1">
          <a:blip r:embed="rId2" cstate="print">
            <a:extLst>
              <a:ext uri="{28A0092B-C50C-407E-A947-70E740481C1C}">
                <a14:useLocalDpi xmlns:a14="http://schemas.microsoft.com/office/drawing/2010/main"/>
              </a:ext>
            </a:extLst>
          </a:blip>
          <a:srcRect/>
          <a:stretch/>
        </p:blipFill>
        <p:spPr>
          <a:xfrm>
            <a:off x="5714266" y="262893"/>
            <a:ext cx="6221996" cy="5894067"/>
          </a:xfrm>
          <a:prstGeom prst="rect">
            <a:avLst/>
          </a:prstGeom>
        </p:spPr>
      </p:pic>
      <p:grpSp>
        <p:nvGrpSpPr>
          <p:cNvPr id="41" name="Group 40">
            <a:extLst>
              <a:ext uri="{FF2B5EF4-FFF2-40B4-BE49-F238E27FC236}">
                <a16:creationId xmlns:a16="http://schemas.microsoft.com/office/drawing/2014/main" id="{F7AAC53B-BD54-C179-7482-192DD44375E7}"/>
              </a:ext>
            </a:extLst>
          </p:cNvPr>
          <p:cNvGrpSpPr/>
          <p:nvPr/>
        </p:nvGrpSpPr>
        <p:grpSpPr>
          <a:xfrm>
            <a:off x="710271" y="4543566"/>
            <a:ext cx="1642854" cy="252000"/>
            <a:chOff x="720001" y="5440417"/>
            <a:chExt cx="1642854" cy="252000"/>
          </a:xfrm>
        </p:grpSpPr>
        <p:grpSp>
          <p:nvGrpSpPr>
            <p:cNvPr id="37" name="Group 36">
              <a:extLst>
                <a:ext uri="{FF2B5EF4-FFF2-40B4-BE49-F238E27FC236}">
                  <a16:creationId xmlns:a16="http://schemas.microsoft.com/office/drawing/2014/main" id="{0ADEAFD0-05F7-F782-565C-CA7759B41CA2}"/>
                </a:ext>
              </a:extLst>
            </p:cNvPr>
            <p:cNvGrpSpPr/>
            <p:nvPr/>
          </p:nvGrpSpPr>
          <p:grpSpPr>
            <a:xfrm>
              <a:off x="720001" y="5440417"/>
              <a:ext cx="1642854" cy="252000"/>
              <a:chOff x="843186" y="4880128"/>
              <a:chExt cx="1642854" cy="252000"/>
            </a:xfrm>
          </p:grpSpPr>
          <p:sp>
            <p:nvSpPr>
              <p:cNvPr id="38" name="Oval 37">
                <a:extLst>
                  <a:ext uri="{FF2B5EF4-FFF2-40B4-BE49-F238E27FC236}">
                    <a16:creationId xmlns:a16="http://schemas.microsoft.com/office/drawing/2014/main" id="{8C77D7CD-0392-40B2-824D-E46F80743310}"/>
                  </a:ext>
                </a:extLst>
              </p:cNvPr>
              <p:cNvSpPr/>
              <p:nvPr/>
            </p:nvSpPr>
            <p:spPr>
              <a:xfrm>
                <a:off x="2234675" y="4880446"/>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dirty="0"/>
              </a:p>
            </p:txBody>
          </p:sp>
          <p:sp>
            <p:nvSpPr>
              <p:cNvPr id="39" name="Oval 38">
                <a:extLst>
                  <a:ext uri="{FF2B5EF4-FFF2-40B4-BE49-F238E27FC236}">
                    <a16:creationId xmlns:a16="http://schemas.microsoft.com/office/drawing/2014/main" id="{73AE1617-9466-D95F-B4F8-DA5F99A12AC8}"/>
                  </a:ext>
                </a:extLst>
              </p:cNvPr>
              <p:cNvSpPr/>
              <p:nvPr/>
            </p:nvSpPr>
            <p:spPr>
              <a:xfrm>
                <a:off x="843186" y="4880446"/>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40" name="Rectangle 39">
                <a:extLst>
                  <a:ext uri="{FF2B5EF4-FFF2-40B4-BE49-F238E27FC236}">
                    <a16:creationId xmlns:a16="http://schemas.microsoft.com/office/drawing/2014/main" id="{453F4A98-A69B-1698-5730-4B710088D0CE}"/>
                  </a:ext>
                </a:extLst>
              </p:cNvPr>
              <p:cNvSpPr/>
              <p:nvPr/>
            </p:nvSpPr>
            <p:spPr>
              <a:xfrm>
                <a:off x="976015" y="4880128"/>
                <a:ext cx="1362132" cy="252000"/>
              </a:xfrm>
              <a:prstGeom prst="rect">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NO" b="1" dirty="0">
                    <a:latin typeface="Open Sans" panose="020B0606030504020204" pitchFamily="34" charset="0"/>
                    <a:ea typeface="Open Sans" panose="020B0606030504020204" pitchFamily="34" charset="0"/>
                    <a:cs typeface="Open Sans" panose="020B0606030504020204" pitchFamily="34" charset="0"/>
                  </a:rPr>
                  <a:t>    </a:t>
                </a:r>
                <a:r>
                  <a:rPr lang="en-NO"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Hør FinAuts podcast</a:t>
                </a:r>
                <a:endParaRPr lang="en-NO"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24" name="object 11">
              <a:extLst>
                <a:ext uri="{FF2B5EF4-FFF2-40B4-BE49-F238E27FC236}">
                  <a16:creationId xmlns:a16="http://schemas.microsoft.com/office/drawing/2014/main" id="{1C8822E8-FCE7-0478-A7B1-C784D52A65E5}"/>
                </a:ext>
              </a:extLst>
            </p:cNvPr>
            <p:cNvPicPr/>
            <p:nvPr/>
          </p:nvPicPr>
          <p:blipFill>
            <a:blip r:embed="rId4" cstate="screen">
              <a:extLst>
                <a:ext uri="{28A0092B-C50C-407E-A947-70E740481C1C}">
                  <a14:useLocalDpi xmlns:a14="http://schemas.microsoft.com/office/drawing/2010/main"/>
                </a:ext>
              </a:extLst>
            </a:blip>
            <a:stretch>
              <a:fillRect/>
            </a:stretch>
          </p:blipFill>
          <p:spPr>
            <a:xfrm>
              <a:off x="781192" y="5471272"/>
              <a:ext cx="156180" cy="184679"/>
            </a:xfrm>
            <a:prstGeom prst="rect">
              <a:avLst/>
            </a:prstGeom>
          </p:spPr>
        </p:pic>
      </p:grpSp>
      <p:grpSp>
        <p:nvGrpSpPr>
          <p:cNvPr id="42" name="Group 41">
            <a:extLst>
              <a:ext uri="{FF2B5EF4-FFF2-40B4-BE49-F238E27FC236}">
                <a16:creationId xmlns:a16="http://schemas.microsoft.com/office/drawing/2014/main" id="{AEADFD65-D9AA-7D95-FF42-A6FBAEF3EC64}"/>
              </a:ext>
            </a:extLst>
          </p:cNvPr>
          <p:cNvGrpSpPr/>
          <p:nvPr/>
        </p:nvGrpSpPr>
        <p:grpSpPr>
          <a:xfrm>
            <a:off x="721009" y="4950101"/>
            <a:ext cx="1619361" cy="252000"/>
            <a:chOff x="720001" y="5039767"/>
            <a:chExt cx="1619361" cy="252000"/>
          </a:xfrm>
        </p:grpSpPr>
        <p:grpSp>
          <p:nvGrpSpPr>
            <p:cNvPr id="33" name="Group 32">
              <a:extLst>
                <a:ext uri="{FF2B5EF4-FFF2-40B4-BE49-F238E27FC236}">
                  <a16:creationId xmlns:a16="http://schemas.microsoft.com/office/drawing/2014/main" id="{95A5A631-936D-89A8-EC9B-094B4FF6775C}"/>
                </a:ext>
              </a:extLst>
            </p:cNvPr>
            <p:cNvGrpSpPr/>
            <p:nvPr/>
          </p:nvGrpSpPr>
          <p:grpSpPr>
            <a:xfrm>
              <a:off x="720001" y="5039767"/>
              <a:ext cx="1619361" cy="252000"/>
              <a:chOff x="843186" y="4880445"/>
              <a:chExt cx="1619361" cy="252000"/>
            </a:xfrm>
          </p:grpSpPr>
          <p:sp>
            <p:nvSpPr>
              <p:cNvPr id="34" name="Oval 33">
                <a:extLst>
                  <a:ext uri="{FF2B5EF4-FFF2-40B4-BE49-F238E27FC236}">
                    <a16:creationId xmlns:a16="http://schemas.microsoft.com/office/drawing/2014/main" id="{4D155CB6-4053-D6BA-F3E8-250CA88204C8}"/>
                  </a:ext>
                </a:extLst>
              </p:cNvPr>
              <p:cNvSpPr/>
              <p:nvPr/>
            </p:nvSpPr>
            <p:spPr>
              <a:xfrm>
                <a:off x="2211182" y="4880446"/>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5" name="Oval 34">
                <a:extLst>
                  <a:ext uri="{FF2B5EF4-FFF2-40B4-BE49-F238E27FC236}">
                    <a16:creationId xmlns:a16="http://schemas.microsoft.com/office/drawing/2014/main" id="{E9CAA2D0-A48D-31FC-551C-4370A8A472CE}"/>
                  </a:ext>
                </a:extLst>
              </p:cNvPr>
              <p:cNvSpPr/>
              <p:nvPr/>
            </p:nvSpPr>
            <p:spPr>
              <a:xfrm>
                <a:off x="843186" y="4880446"/>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6" name="Rectangle 35">
                <a:extLst>
                  <a:ext uri="{FF2B5EF4-FFF2-40B4-BE49-F238E27FC236}">
                    <a16:creationId xmlns:a16="http://schemas.microsoft.com/office/drawing/2014/main" id="{98297C51-D222-2AA1-6668-5F911B77607B}"/>
                  </a:ext>
                </a:extLst>
              </p:cNvPr>
              <p:cNvSpPr/>
              <p:nvPr/>
            </p:nvSpPr>
            <p:spPr>
              <a:xfrm>
                <a:off x="972809" y="4880445"/>
                <a:ext cx="1362132" cy="252000"/>
              </a:xfrm>
              <a:prstGeom prst="rect">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NO" b="1" dirty="0">
                    <a:latin typeface="Open Sans" panose="020B0606030504020204" pitchFamily="34" charset="0"/>
                    <a:ea typeface="Open Sans" panose="020B0606030504020204" pitchFamily="34" charset="0"/>
                    <a:cs typeface="Open Sans" panose="020B0606030504020204" pitchFamily="34" charset="0"/>
                  </a:rPr>
                  <a:t>    </a:t>
                </a:r>
                <a:r>
                  <a:rPr lang="en-NO"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Følg oss på LinkedIn</a:t>
                </a:r>
                <a:endParaRPr lang="en-NO"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26" name="Picture 25">
              <a:extLst>
                <a:ext uri="{FF2B5EF4-FFF2-40B4-BE49-F238E27FC236}">
                  <a16:creationId xmlns:a16="http://schemas.microsoft.com/office/drawing/2014/main" id="{CAB0FEAD-2DD8-D259-1985-83EF6CDC772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55367" y="5062851"/>
              <a:ext cx="207830" cy="207830"/>
            </a:xfrm>
            <a:prstGeom prst="rect">
              <a:avLst/>
            </a:prstGeom>
          </p:spPr>
        </p:pic>
      </p:grpSp>
      <p:grpSp>
        <p:nvGrpSpPr>
          <p:cNvPr id="43" name="Group 42">
            <a:extLst>
              <a:ext uri="{FF2B5EF4-FFF2-40B4-BE49-F238E27FC236}">
                <a16:creationId xmlns:a16="http://schemas.microsoft.com/office/drawing/2014/main" id="{4D692DD3-2D0A-48EA-D8FD-73D68FD1BC48}"/>
              </a:ext>
            </a:extLst>
          </p:cNvPr>
          <p:cNvGrpSpPr/>
          <p:nvPr/>
        </p:nvGrpSpPr>
        <p:grpSpPr>
          <a:xfrm>
            <a:off x="741414" y="5341182"/>
            <a:ext cx="1627523" cy="252990"/>
            <a:chOff x="744935" y="5509925"/>
            <a:chExt cx="1627523" cy="252990"/>
          </a:xfrm>
        </p:grpSpPr>
        <p:grpSp>
          <p:nvGrpSpPr>
            <p:cNvPr id="27" name="Group 26">
              <a:extLst>
                <a:ext uri="{FF2B5EF4-FFF2-40B4-BE49-F238E27FC236}">
                  <a16:creationId xmlns:a16="http://schemas.microsoft.com/office/drawing/2014/main" id="{A9F3218B-E915-D489-140C-ECFF441BF57A}"/>
                </a:ext>
              </a:extLst>
            </p:cNvPr>
            <p:cNvGrpSpPr/>
            <p:nvPr/>
          </p:nvGrpSpPr>
          <p:grpSpPr>
            <a:xfrm>
              <a:off x="744935" y="5509925"/>
              <a:ext cx="1627523" cy="252990"/>
              <a:chOff x="868120" y="5769913"/>
              <a:chExt cx="1627523" cy="252990"/>
            </a:xfrm>
          </p:grpSpPr>
          <p:sp>
            <p:nvSpPr>
              <p:cNvPr id="28" name="Oval 27">
                <a:extLst>
                  <a:ext uri="{FF2B5EF4-FFF2-40B4-BE49-F238E27FC236}">
                    <a16:creationId xmlns:a16="http://schemas.microsoft.com/office/drawing/2014/main" id="{A84F203F-889E-A0B1-C279-9996B93F1D82}"/>
                  </a:ext>
                </a:extLst>
              </p:cNvPr>
              <p:cNvSpPr/>
              <p:nvPr/>
            </p:nvSpPr>
            <p:spPr>
              <a:xfrm>
                <a:off x="2244278" y="5769913"/>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9" name="Oval 28">
                <a:extLst>
                  <a:ext uri="{FF2B5EF4-FFF2-40B4-BE49-F238E27FC236}">
                    <a16:creationId xmlns:a16="http://schemas.microsoft.com/office/drawing/2014/main" id="{348A0ABC-BED6-6033-36AC-8A56ED3FB99C}"/>
                  </a:ext>
                </a:extLst>
              </p:cNvPr>
              <p:cNvSpPr/>
              <p:nvPr/>
            </p:nvSpPr>
            <p:spPr>
              <a:xfrm>
                <a:off x="868120" y="5770627"/>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0" name="Rectangle 29">
                <a:extLst>
                  <a:ext uri="{FF2B5EF4-FFF2-40B4-BE49-F238E27FC236}">
                    <a16:creationId xmlns:a16="http://schemas.microsoft.com/office/drawing/2014/main" id="{2108EA98-9D66-BCD3-2260-61404B8B28C9}"/>
                  </a:ext>
                </a:extLst>
              </p:cNvPr>
              <p:cNvSpPr/>
              <p:nvPr/>
            </p:nvSpPr>
            <p:spPr>
              <a:xfrm>
                <a:off x="979262" y="5770903"/>
                <a:ext cx="1362132" cy="252000"/>
              </a:xfrm>
              <a:prstGeom prst="rect">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NO" b="1" dirty="0">
                    <a:latin typeface="Open Sans" panose="020B0606030504020204" pitchFamily="34" charset="0"/>
                    <a:ea typeface="Open Sans" panose="020B0606030504020204" pitchFamily="34" charset="0"/>
                    <a:cs typeface="Open Sans" panose="020B0606030504020204" pitchFamily="34" charset="0"/>
                  </a:rPr>
                  <a:t>     </a:t>
                </a:r>
                <a:r>
                  <a:rPr lang="en-NO"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Følg oss på Facebook</a:t>
                </a:r>
                <a:endParaRPr lang="en-NO"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32" name="Picture 31" descr="Icon  Description automatically generated">
              <a:extLst>
                <a:ext uri="{FF2B5EF4-FFF2-40B4-BE49-F238E27FC236}">
                  <a16:creationId xmlns:a16="http://schemas.microsoft.com/office/drawing/2014/main" id="{072C949D-5781-9916-BE19-68EBC9BF9C3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72011" y="5540736"/>
              <a:ext cx="207830" cy="207830"/>
            </a:xfrm>
            <a:prstGeom prst="rect">
              <a:avLst/>
            </a:prstGeom>
          </p:spPr>
        </p:pic>
      </p:grpSp>
      <p:sp>
        <p:nvSpPr>
          <p:cNvPr id="4" name="Rectangle 3">
            <a:hlinkClick r:id="rId9"/>
            <a:extLst>
              <a:ext uri="{FF2B5EF4-FFF2-40B4-BE49-F238E27FC236}">
                <a16:creationId xmlns:a16="http://schemas.microsoft.com/office/drawing/2014/main" id="{B9DDEDD6-DB33-2A79-D0F2-A185ABB69ADA}"/>
              </a:ext>
            </a:extLst>
          </p:cNvPr>
          <p:cNvSpPr/>
          <p:nvPr/>
        </p:nvSpPr>
        <p:spPr>
          <a:xfrm>
            <a:off x="825335" y="5647558"/>
            <a:ext cx="1619361"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dirty="0"/>
          </a:p>
        </p:txBody>
      </p:sp>
    </p:spTree>
    <p:extLst>
      <p:ext uri="{BB962C8B-B14F-4D97-AF65-F5344CB8AC3E}">
        <p14:creationId xmlns:p14="http://schemas.microsoft.com/office/powerpoint/2010/main" val="135736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F0EC85E-47A4-F8A5-FA27-DA949CF4E213}"/>
              </a:ext>
            </a:extLst>
          </p:cNvPr>
          <p:cNvPicPr>
            <a:picLocks noGrp="1" noChangeAspect="1"/>
          </p:cNvPicPr>
          <p:nvPr>
            <p:ph type="pic" sz="quarter" idx="18"/>
          </p:nvPr>
        </p:nvPicPr>
        <p:blipFill>
          <a:blip r:embed="rId3" cstate="screen">
            <a:extLst>
              <a:ext uri="{28A0092B-C50C-407E-A947-70E740481C1C}">
                <a14:useLocalDpi xmlns:a14="http://schemas.microsoft.com/office/drawing/2010/main"/>
              </a:ext>
            </a:extLst>
          </a:blip>
          <a:srcRect/>
          <a:stretch/>
        </p:blipFill>
        <p:spPr/>
      </p:pic>
      <p:sp>
        <p:nvSpPr>
          <p:cNvPr id="2" name="Footer Placeholder 1">
            <a:extLst>
              <a:ext uri="{FF2B5EF4-FFF2-40B4-BE49-F238E27FC236}">
                <a16:creationId xmlns:a16="http://schemas.microsoft.com/office/drawing/2014/main" id="{624068E1-D515-4610-CCC9-933AFB9660F1}"/>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7146AC5A-7FE0-91FD-8AB9-77E3550EC611}"/>
              </a:ext>
            </a:extLst>
          </p:cNvPr>
          <p:cNvSpPr>
            <a:spLocks noGrp="1"/>
          </p:cNvSpPr>
          <p:nvPr>
            <p:ph type="sldNum" sz="quarter" idx="12"/>
          </p:nvPr>
        </p:nvSpPr>
        <p:spPr/>
        <p:txBody>
          <a:bodyPr/>
          <a:lstStyle/>
          <a:p>
            <a:fld id="{1FACAE68-2C15-43EA-AAC8-8A98AD9E38DC}" type="slidenum">
              <a:rPr lang="nb-NO" smtClean="0"/>
              <a:t>33</a:t>
            </a:fld>
            <a:endParaRPr lang="nb-NO" dirty="0"/>
          </a:p>
        </p:txBody>
      </p:sp>
      <p:grpSp>
        <p:nvGrpSpPr>
          <p:cNvPr id="61" name="Group 60">
            <a:extLst>
              <a:ext uri="{FF2B5EF4-FFF2-40B4-BE49-F238E27FC236}">
                <a16:creationId xmlns:a16="http://schemas.microsoft.com/office/drawing/2014/main" id="{0E1C2CD6-C0E7-7B90-9F13-3143628615A7}"/>
              </a:ext>
            </a:extLst>
          </p:cNvPr>
          <p:cNvGrpSpPr/>
          <p:nvPr/>
        </p:nvGrpSpPr>
        <p:grpSpPr>
          <a:xfrm>
            <a:off x="1453186" y="1810305"/>
            <a:ext cx="9285628" cy="3625114"/>
            <a:chOff x="694699" y="2016289"/>
            <a:chExt cx="7981705" cy="3116062"/>
          </a:xfrm>
        </p:grpSpPr>
        <p:sp>
          <p:nvSpPr>
            <p:cNvPr id="36" name="Rectangle 35">
              <a:extLst>
                <a:ext uri="{FF2B5EF4-FFF2-40B4-BE49-F238E27FC236}">
                  <a16:creationId xmlns:a16="http://schemas.microsoft.com/office/drawing/2014/main" id="{2BF40EAB-F334-4C65-C38D-AEE72E27E0E7}"/>
                </a:ext>
              </a:extLst>
            </p:cNvPr>
            <p:cNvSpPr/>
            <p:nvPr/>
          </p:nvSpPr>
          <p:spPr>
            <a:xfrm>
              <a:off x="698064" y="2016289"/>
              <a:ext cx="2340000" cy="3116062"/>
            </a:xfrm>
            <a:prstGeom prst="rect">
              <a:avLst/>
            </a:prstGeom>
            <a:solidFill>
              <a:schemeClr val="bg1">
                <a:alpha val="75163"/>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7" name="Rectangle 36">
              <a:extLst>
                <a:ext uri="{FF2B5EF4-FFF2-40B4-BE49-F238E27FC236}">
                  <a16:creationId xmlns:a16="http://schemas.microsoft.com/office/drawing/2014/main" id="{9D1C67FC-AD1F-1FF5-9ADA-2B609EEF059A}"/>
                </a:ext>
              </a:extLst>
            </p:cNvPr>
            <p:cNvSpPr/>
            <p:nvPr/>
          </p:nvSpPr>
          <p:spPr>
            <a:xfrm>
              <a:off x="3517234" y="2016289"/>
              <a:ext cx="2340000" cy="3116062"/>
            </a:xfrm>
            <a:prstGeom prst="rect">
              <a:avLst/>
            </a:prstGeom>
            <a:solidFill>
              <a:schemeClr val="bg1">
                <a:alpha val="75163"/>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8" name="Rectangle 37">
              <a:extLst>
                <a:ext uri="{FF2B5EF4-FFF2-40B4-BE49-F238E27FC236}">
                  <a16:creationId xmlns:a16="http://schemas.microsoft.com/office/drawing/2014/main" id="{E30742AB-FDAC-FE59-D5D6-ADEA33C0A494}"/>
                </a:ext>
              </a:extLst>
            </p:cNvPr>
            <p:cNvSpPr/>
            <p:nvPr/>
          </p:nvSpPr>
          <p:spPr>
            <a:xfrm>
              <a:off x="6336404" y="2016289"/>
              <a:ext cx="2340000" cy="3116062"/>
            </a:xfrm>
            <a:prstGeom prst="rect">
              <a:avLst/>
            </a:prstGeom>
            <a:solidFill>
              <a:schemeClr val="bg1">
                <a:alpha val="75163"/>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pic>
          <p:nvPicPr>
            <p:cNvPr id="7" name="Picture 6" descr="Et bilde som inneholder Menneskeansikt, klær, mann, smil  KI-generert innhold kan være feil.">
              <a:extLst>
                <a:ext uri="{FF2B5EF4-FFF2-40B4-BE49-F238E27FC236}">
                  <a16:creationId xmlns:a16="http://schemas.microsoft.com/office/drawing/2014/main" id="{086FE2D4-6D77-D868-15F9-6C11E72631FF}"/>
                </a:ext>
              </a:extLst>
            </p:cNvPr>
            <p:cNvPicPr>
              <a:picLocks noChangeAspect="1"/>
            </p:cNvPicPr>
            <p:nvPr/>
          </p:nvPicPr>
          <p:blipFill>
            <a:blip r:embed="rId4"/>
            <a:stretch>
              <a:fillRect/>
            </a:stretch>
          </p:blipFill>
          <p:spPr>
            <a:xfrm>
              <a:off x="6574751" y="2878478"/>
              <a:ext cx="1863306" cy="1863306"/>
            </a:xfrm>
            <a:prstGeom prst="rect">
              <a:avLst/>
            </a:prstGeom>
          </p:spPr>
        </p:pic>
        <p:pic>
          <p:nvPicPr>
            <p:cNvPr id="8" name="Picture 7" descr="Et bilde som inneholder Menneskeansikt, klær, smil, person  KI-generert innhold kan være feil.">
              <a:extLst>
                <a:ext uri="{FF2B5EF4-FFF2-40B4-BE49-F238E27FC236}">
                  <a16:creationId xmlns:a16="http://schemas.microsoft.com/office/drawing/2014/main" id="{DFAEA2BF-8E7D-4A4A-16D1-771165F18138}"/>
                </a:ext>
              </a:extLst>
            </p:cNvPr>
            <p:cNvPicPr>
              <a:picLocks noChangeAspect="1"/>
            </p:cNvPicPr>
            <p:nvPr/>
          </p:nvPicPr>
          <p:blipFill>
            <a:blip r:embed="rId5"/>
            <a:srcRect/>
            <a:stretch/>
          </p:blipFill>
          <p:spPr>
            <a:xfrm>
              <a:off x="3772028" y="2878478"/>
              <a:ext cx="1864800" cy="1864800"/>
            </a:xfrm>
            <a:prstGeom prst="rect">
              <a:avLst/>
            </a:prstGeom>
          </p:spPr>
        </p:pic>
        <p:pic>
          <p:nvPicPr>
            <p:cNvPr id="10" name="Picture 9" descr="Et bilde som inneholder Menneskeansikt, klær, smil, person  KI-generert innhold kan være feil.">
              <a:extLst>
                <a:ext uri="{FF2B5EF4-FFF2-40B4-BE49-F238E27FC236}">
                  <a16:creationId xmlns:a16="http://schemas.microsoft.com/office/drawing/2014/main" id="{E93111FC-D7C7-B9A3-D027-10BB433481F3}"/>
                </a:ext>
              </a:extLst>
            </p:cNvPr>
            <p:cNvPicPr>
              <a:picLocks noChangeAspect="1"/>
            </p:cNvPicPr>
            <p:nvPr/>
          </p:nvPicPr>
          <p:blipFill>
            <a:blip r:embed="rId6"/>
            <a:srcRect/>
            <a:stretch/>
          </p:blipFill>
          <p:spPr>
            <a:xfrm>
              <a:off x="931505" y="2869700"/>
              <a:ext cx="1855537" cy="1864800"/>
            </a:xfrm>
            <a:prstGeom prst="rect">
              <a:avLst/>
            </a:prstGeom>
          </p:spPr>
        </p:pic>
        <p:sp>
          <p:nvSpPr>
            <p:cNvPr id="17" name="TextBox 16">
              <a:extLst>
                <a:ext uri="{FF2B5EF4-FFF2-40B4-BE49-F238E27FC236}">
                  <a16:creationId xmlns:a16="http://schemas.microsoft.com/office/drawing/2014/main" id="{05CD769E-DD47-1662-C377-E9EA4EFCC0BF}"/>
                </a:ext>
              </a:extLst>
            </p:cNvPr>
            <p:cNvSpPr txBox="1"/>
            <p:nvPr/>
          </p:nvSpPr>
          <p:spPr>
            <a:xfrm>
              <a:off x="694699" y="2237147"/>
              <a:ext cx="2340001" cy="634938"/>
            </a:xfrm>
            <a:prstGeom prst="rect">
              <a:avLst/>
            </a:prstGeom>
            <a:noFill/>
          </p:spPr>
          <p:txBody>
            <a:bodyPr wrap="square" lIns="91440" tIns="45720" rIns="91440" bIns="45720" rtlCol="0" anchor="t">
              <a:spAutoFit/>
            </a:bodyPr>
            <a:lstStyle/>
            <a:p>
              <a:pPr algn="ctr"/>
              <a:r>
                <a:rPr lang="nb-NO" sz="1400" b="1" dirty="0">
                  <a:solidFill>
                    <a:srgbClr val="251D57"/>
                  </a:solidFill>
                  <a:latin typeface="Open Sans"/>
                  <a:ea typeface="Open Sans"/>
                  <a:cs typeface="Open Sans"/>
                </a:rPr>
                <a:t>Fremtidens</a:t>
              </a:r>
              <a:r>
                <a:rPr lang="nb-NO" sz="1400" b="1" dirty="0">
                  <a:solidFill>
                    <a:srgbClr val="251D57"/>
                  </a:solidFill>
                  <a:effectLst/>
                  <a:latin typeface="Open Sans"/>
                  <a:ea typeface="Open Sans"/>
                  <a:cs typeface="Open Sans"/>
                </a:rPr>
                <a:t> </a:t>
              </a:r>
              <a:r>
                <a:rPr lang="nb-NO" sz="1400" b="1" dirty="0">
                  <a:solidFill>
                    <a:srgbClr val="251D57"/>
                  </a:solidFill>
                  <a:latin typeface="Open Sans"/>
                  <a:ea typeface="Open Sans"/>
                  <a:cs typeface="Open Sans"/>
                </a:rPr>
                <a:t>rådgivning </a:t>
              </a:r>
              <a:r>
                <a:rPr lang="nb-NO" sz="1400" b="1" dirty="0">
                  <a:solidFill>
                    <a:srgbClr val="251D57"/>
                  </a:solidFill>
                  <a:effectLst/>
                  <a:latin typeface="Open Sans"/>
                  <a:ea typeface="Open Sans"/>
                  <a:cs typeface="Open Sans"/>
                </a:rPr>
                <a:t>- </a:t>
              </a:r>
              <a:r>
                <a:rPr lang="nb-NO" sz="1400" b="1" dirty="0">
                  <a:solidFill>
                    <a:srgbClr val="251D57"/>
                  </a:solidFill>
                  <a:latin typeface="Open Sans"/>
                  <a:ea typeface="Open Sans"/>
                  <a:cs typeface="Open Sans"/>
                </a:rPr>
                <a:t>mennesker og teknologi i samspill</a:t>
              </a:r>
              <a:endParaRPr lang="en-NO" sz="1400">
                <a:solidFill>
                  <a:srgbClr val="251D57"/>
                </a:solidFill>
                <a:effectLst/>
                <a:latin typeface="Open Sans"/>
                <a:ea typeface="Open Sans"/>
                <a:cs typeface="Open Sans"/>
              </a:endParaRPr>
            </a:p>
          </p:txBody>
        </p:sp>
        <p:sp>
          <p:nvSpPr>
            <p:cNvPr id="18" name="TextBox 17">
              <a:extLst>
                <a:ext uri="{FF2B5EF4-FFF2-40B4-BE49-F238E27FC236}">
                  <a16:creationId xmlns:a16="http://schemas.microsoft.com/office/drawing/2014/main" id="{0F67EC7A-0C94-424F-7488-EDA5D7E82439}"/>
                </a:ext>
              </a:extLst>
            </p:cNvPr>
            <p:cNvSpPr txBox="1"/>
            <p:nvPr/>
          </p:nvSpPr>
          <p:spPr>
            <a:xfrm>
              <a:off x="3517234" y="2237147"/>
              <a:ext cx="2339999" cy="264558"/>
            </a:xfrm>
            <a:prstGeom prst="rect">
              <a:avLst/>
            </a:prstGeom>
            <a:noFill/>
          </p:spPr>
          <p:txBody>
            <a:bodyPr wrap="square" lIns="91440" tIns="45720" rIns="91440" bIns="45720" rtlCol="0" anchor="t">
              <a:spAutoFit/>
            </a:bodyPr>
            <a:lstStyle/>
            <a:p>
              <a:pPr algn="ctr"/>
              <a:r>
                <a:rPr lang="nb-NO" sz="1400" b="1" dirty="0">
                  <a:solidFill>
                    <a:srgbClr val="251D57"/>
                  </a:solidFill>
                  <a:latin typeface="Open Sans"/>
                  <a:ea typeface="Open Sans"/>
                  <a:cs typeface="Open Sans"/>
                </a:rPr>
                <a:t>Når økonomien bekymrer</a:t>
              </a:r>
              <a:endParaRPr lang="nb-NO" sz="1400" b="1" dirty="0">
                <a:solidFill>
                  <a:srgbClr val="251D57"/>
                </a:solidFill>
                <a:effectLst/>
                <a:latin typeface="Open Sans"/>
                <a:ea typeface="Open Sans"/>
                <a:cs typeface="Open Sans"/>
              </a:endParaRPr>
            </a:p>
          </p:txBody>
        </p:sp>
        <p:sp>
          <p:nvSpPr>
            <p:cNvPr id="19" name="TextBox 18">
              <a:extLst>
                <a:ext uri="{FF2B5EF4-FFF2-40B4-BE49-F238E27FC236}">
                  <a16:creationId xmlns:a16="http://schemas.microsoft.com/office/drawing/2014/main" id="{83500CDE-D842-3637-2051-F6CAA92BE76A}"/>
                </a:ext>
              </a:extLst>
            </p:cNvPr>
            <p:cNvSpPr txBox="1"/>
            <p:nvPr/>
          </p:nvSpPr>
          <p:spPr>
            <a:xfrm>
              <a:off x="6336403" y="2237147"/>
              <a:ext cx="2340000" cy="264558"/>
            </a:xfrm>
            <a:prstGeom prst="rect">
              <a:avLst/>
            </a:prstGeom>
            <a:noFill/>
          </p:spPr>
          <p:txBody>
            <a:bodyPr wrap="square" lIns="91440" tIns="45720" rIns="91440" bIns="45720" rtlCol="0" anchor="t">
              <a:spAutoFit/>
            </a:bodyPr>
            <a:lstStyle/>
            <a:p>
              <a:pPr algn="ctr"/>
              <a:r>
                <a:rPr lang="nb-NO" sz="1400" b="1" dirty="0">
                  <a:solidFill>
                    <a:srgbClr val="251D57"/>
                  </a:solidFill>
                  <a:latin typeface="Open Sans"/>
                  <a:ea typeface="Open Sans"/>
                  <a:cs typeface="Open Sans"/>
                </a:rPr>
                <a:t>Alternative investeringer</a:t>
              </a:r>
              <a:endParaRPr lang="nb-NO" sz="1400" b="1" dirty="0">
                <a:effectLst/>
                <a:latin typeface="Open Sans"/>
                <a:ea typeface="Open Sans"/>
                <a:cs typeface="Open Sans"/>
              </a:endParaRPr>
            </a:p>
          </p:txBody>
        </p:sp>
        <p:sp>
          <p:nvSpPr>
            <p:cNvPr id="28" name="Rectangle 27">
              <a:extLst>
                <a:ext uri="{FF2B5EF4-FFF2-40B4-BE49-F238E27FC236}">
                  <a16:creationId xmlns:a16="http://schemas.microsoft.com/office/drawing/2014/main" id="{077D8F73-4223-5639-BB31-033B94093DC8}"/>
                </a:ext>
              </a:extLst>
            </p:cNvPr>
            <p:cNvSpPr/>
            <p:nvPr/>
          </p:nvSpPr>
          <p:spPr>
            <a:xfrm>
              <a:off x="1319949" y="4670543"/>
              <a:ext cx="1078649" cy="251366"/>
            </a:xfrm>
            <a:prstGeom prst="rect">
              <a:avLst/>
            </a:prstGeom>
            <a:solidFill>
              <a:srgbClr val="0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29" name="Oval 28">
              <a:extLst>
                <a:ext uri="{FF2B5EF4-FFF2-40B4-BE49-F238E27FC236}">
                  <a16:creationId xmlns:a16="http://schemas.microsoft.com/office/drawing/2014/main" id="{0B0E50A8-F2FD-E00B-9022-037CA6300B7B}"/>
                </a:ext>
              </a:extLst>
            </p:cNvPr>
            <p:cNvSpPr/>
            <p:nvPr/>
          </p:nvSpPr>
          <p:spPr>
            <a:xfrm>
              <a:off x="1190796" y="4670543"/>
              <a:ext cx="251365" cy="251365"/>
            </a:xfrm>
            <a:prstGeom prst="ellipse">
              <a:avLst/>
            </a:prstGeom>
            <a:solidFill>
              <a:srgbClr val="0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30" name="Oval 29">
              <a:extLst>
                <a:ext uri="{FF2B5EF4-FFF2-40B4-BE49-F238E27FC236}">
                  <a16:creationId xmlns:a16="http://schemas.microsoft.com/office/drawing/2014/main" id="{862B80F6-B113-309A-A6C1-0F13CE3A37A1}"/>
                </a:ext>
              </a:extLst>
            </p:cNvPr>
            <p:cNvSpPr/>
            <p:nvPr/>
          </p:nvSpPr>
          <p:spPr>
            <a:xfrm>
              <a:off x="2293969" y="4670543"/>
              <a:ext cx="251365" cy="251365"/>
            </a:xfrm>
            <a:prstGeom prst="ellipse">
              <a:avLst/>
            </a:prstGeom>
            <a:solidFill>
              <a:srgbClr val="0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31" name="object 7">
              <a:hlinkClick r:id="rId7"/>
              <a:extLst>
                <a:ext uri="{FF2B5EF4-FFF2-40B4-BE49-F238E27FC236}">
                  <a16:creationId xmlns:a16="http://schemas.microsoft.com/office/drawing/2014/main" id="{7F4D9EA6-D692-1839-D3C1-FB17A3624DEA}"/>
                </a:ext>
              </a:extLst>
            </p:cNvPr>
            <p:cNvSpPr txBox="1"/>
            <p:nvPr/>
          </p:nvSpPr>
          <p:spPr>
            <a:xfrm>
              <a:off x="1190795" y="4669992"/>
              <a:ext cx="1338701" cy="247145"/>
            </a:xfrm>
            <a:prstGeom prst="rect">
              <a:avLst/>
            </a:prstGeom>
            <a:noFill/>
          </p:spPr>
          <p:txBody>
            <a:bodyPr vert="horz" wrap="square" lIns="0" tIns="46800" rIns="0" bIns="0" rtlCol="0" anchor="t">
              <a:noAutofit/>
            </a:bodyPr>
            <a:lstStyle/>
            <a:p>
              <a:pPr algn="ctr">
                <a:lnSpc>
                  <a:spcPct val="100000"/>
                </a:lnSpc>
                <a:spcBef>
                  <a:spcPts val="375"/>
                </a:spcBef>
              </a:pPr>
              <a:r>
                <a:rPr lang="nb-NO" sz="1200" b="1" dirty="0">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Hør episoden</a:t>
              </a:r>
              <a:endParaRPr sz="12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endParaRPr>
            </a:p>
          </p:txBody>
        </p:sp>
        <p:sp>
          <p:nvSpPr>
            <p:cNvPr id="43" name="Rectangle 42">
              <a:extLst>
                <a:ext uri="{FF2B5EF4-FFF2-40B4-BE49-F238E27FC236}">
                  <a16:creationId xmlns:a16="http://schemas.microsoft.com/office/drawing/2014/main" id="{C845A174-EF8F-7B88-DB41-AB36600AADF2}"/>
                </a:ext>
              </a:extLst>
            </p:cNvPr>
            <p:cNvSpPr/>
            <p:nvPr/>
          </p:nvSpPr>
          <p:spPr>
            <a:xfrm>
              <a:off x="4143048" y="4670543"/>
              <a:ext cx="1078649" cy="251366"/>
            </a:xfrm>
            <a:prstGeom prst="rect">
              <a:avLst/>
            </a:prstGeom>
            <a:solidFill>
              <a:srgbClr val="0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44" name="Oval 43">
              <a:extLst>
                <a:ext uri="{FF2B5EF4-FFF2-40B4-BE49-F238E27FC236}">
                  <a16:creationId xmlns:a16="http://schemas.microsoft.com/office/drawing/2014/main" id="{EB85472B-66B4-5C34-6F3C-8A42E72BFFCB}"/>
                </a:ext>
              </a:extLst>
            </p:cNvPr>
            <p:cNvSpPr/>
            <p:nvPr/>
          </p:nvSpPr>
          <p:spPr>
            <a:xfrm>
              <a:off x="4013895" y="4670543"/>
              <a:ext cx="251365" cy="251365"/>
            </a:xfrm>
            <a:prstGeom prst="ellipse">
              <a:avLst/>
            </a:prstGeom>
            <a:solidFill>
              <a:srgbClr val="0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45" name="Oval 44">
              <a:extLst>
                <a:ext uri="{FF2B5EF4-FFF2-40B4-BE49-F238E27FC236}">
                  <a16:creationId xmlns:a16="http://schemas.microsoft.com/office/drawing/2014/main" id="{24AAC3A2-C304-A1B1-DD88-25E77A2F0BCA}"/>
                </a:ext>
              </a:extLst>
            </p:cNvPr>
            <p:cNvSpPr/>
            <p:nvPr/>
          </p:nvSpPr>
          <p:spPr>
            <a:xfrm>
              <a:off x="5117068" y="4670543"/>
              <a:ext cx="251365" cy="251365"/>
            </a:xfrm>
            <a:prstGeom prst="ellipse">
              <a:avLst/>
            </a:prstGeom>
            <a:solidFill>
              <a:srgbClr val="0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42" name="object 7">
              <a:hlinkClick r:id="rId9"/>
              <a:extLst>
                <a:ext uri="{FF2B5EF4-FFF2-40B4-BE49-F238E27FC236}">
                  <a16:creationId xmlns:a16="http://schemas.microsoft.com/office/drawing/2014/main" id="{6126867F-8701-0631-65C8-96612666AEE0}"/>
                </a:ext>
              </a:extLst>
            </p:cNvPr>
            <p:cNvSpPr txBox="1"/>
            <p:nvPr/>
          </p:nvSpPr>
          <p:spPr>
            <a:xfrm>
              <a:off x="4013894" y="4669992"/>
              <a:ext cx="1338701" cy="247145"/>
            </a:xfrm>
            <a:prstGeom prst="rect">
              <a:avLst/>
            </a:prstGeom>
            <a:noFill/>
          </p:spPr>
          <p:txBody>
            <a:bodyPr vert="horz" wrap="square" lIns="0" tIns="46800" rIns="0" bIns="0" rtlCol="0" anchor="t">
              <a:noAutofit/>
            </a:bodyPr>
            <a:lstStyle/>
            <a:p>
              <a:pPr algn="ctr">
                <a:lnSpc>
                  <a:spcPct val="100000"/>
                </a:lnSpc>
                <a:spcBef>
                  <a:spcPts val="375"/>
                </a:spcBef>
              </a:pPr>
              <a:r>
                <a:rPr lang="nb-NO" sz="1200" b="1" dirty="0">
                  <a:solidFill>
                    <a:schemeClr val="bg1"/>
                  </a:solidFill>
                  <a:latin typeface="Open Sans"/>
                  <a:ea typeface="Open Sans"/>
                  <a:cs typeface="Open Sans"/>
                  <a:hlinkClick r:id="rId10">
                    <a:extLst>
                      <a:ext uri="{A12FA001-AC4F-418D-AE19-62706E023703}">
                        <ahyp:hlinkClr xmlns:ahyp="http://schemas.microsoft.com/office/drawing/2018/hyperlinkcolor" val="tx"/>
                      </a:ext>
                    </a:extLst>
                  </a:hlinkClick>
                </a:rPr>
                <a:t>Hør episoden</a:t>
              </a:r>
              <a:endParaRPr sz="12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10">
                  <a:extLst>
                    <a:ext uri="{A12FA001-AC4F-418D-AE19-62706E023703}">
                      <ahyp:hlinkClr xmlns:ahyp="http://schemas.microsoft.com/office/drawing/2018/hyperlinkcolor" val="tx"/>
                    </a:ext>
                  </a:extLst>
                </a:hlinkClick>
              </a:endParaRPr>
            </a:p>
          </p:txBody>
        </p:sp>
        <p:sp>
          <p:nvSpPr>
            <p:cNvPr id="49" name="Rectangle 48">
              <a:extLst>
                <a:ext uri="{FF2B5EF4-FFF2-40B4-BE49-F238E27FC236}">
                  <a16:creationId xmlns:a16="http://schemas.microsoft.com/office/drawing/2014/main" id="{3BDAD1E9-5874-DAAE-48A9-FCE06C02C87A}"/>
                </a:ext>
              </a:extLst>
            </p:cNvPr>
            <p:cNvSpPr/>
            <p:nvPr/>
          </p:nvSpPr>
          <p:spPr>
            <a:xfrm>
              <a:off x="6992780" y="4670543"/>
              <a:ext cx="1078649" cy="251366"/>
            </a:xfrm>
            <a:prstGeom prst="rect">
              <a:avLst/>
            </a:prstGeom>
            <a:solidFill>
              <a:srgbClr val="0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50" name="Oval 49">
              <a:extLst>
                <a:ext uri="{FF2B5EF4-FFF2-40B4-BE49-F238E27FC236}">
                  <a16:creationId xmlns:a16="http://schemas.microsoft.com/office/drawing/2014/main" id="{25F752C3-0677-C08E-D47E-DD3CBEC88C2B}"/>
                </a:ext>
              </a:extLst>
            </p:cNvPr>
            <p:cNvSpPr/>
            <p:nvPr/>
          </p:nvSpPr>
          <p:spPr>
            <a:xfrm>
              <a:off x="6863627" y="4670543"/>
              <a:ext cx="251365" cy="251365"/>
            </a:xfrm>
            <a:prstGeom prst="ellipse">
              <a:avLst/>
            </a:prstGeom>
            <a:solidFill>
              <a:srgbClr val="0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51" name="Oval 50">
              <a:extLst>
                <a:ext uri="{FF2B5EF4-FFF2-40B4-BE49-F238E27FC236}">
                  <a16:creationId xmlns:a16="http://schemas.microsoft.com/office/drawing/2014/main" id="{177AE26C-170A-5190-9531-1D8B81BCB673}"/>
                </a:ext>
              </a:extLst>
            </p:cNvPr>
            <p:cNvSpPr/>
            <p:nvPr/>
          </p:nvSpPr>
          <p:spPr>
            <a:xfrm>
              <a:off x="7966800" y="4670543"/>
              <a:ext cx="251365" cy="251365"/>
            </a:xfrm>
            <a:prstGeom prst="ellipse">
              <a:avLst/>
            </a:prstGeom>
            <a:solidFill>
              <a:srgbClr val="0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48" name="object 7">
              <a:hlinkClick r:id="rId11"/>
              <a:extLst>
                <a:ext uri="{FF2B5EF4-FFF2-40B4-BE49-F238E27FC236}">
                  <a16:creationId xmlns:a16="http://schemas.microsoft.com/office/drawing/2014/main" id="{7E626656-1D0D-6123-5D08-6E62C88D6BDD}"/>
                </a:ext>
              </a:extLst>
            </p:cNvPr>
            <p:cNvSpPr txBox="1"/>
            <p:nvPr/>
          </p:nvSpPr>
          <p:spPr>
            <a:xfrm>
              <a:off x="6863626" y="4669992"/>
              <a:ext cx="1338701" cy="247145"/>
            </a:xfrm>
            <a:prstGeom prst="rect">
              <a:avLst/>
            </a:prstGeom>
            <a:noFill/>
          </p:spPr>
          <p:txBody>
            <a:bodyPr vert="horz" wrap="square" lIns="0" tIns="46800" rIns="0" bIns="0" rtlCol="0" anchor="t">
              <a:noAutofit/>
            </a:bodyPr>
            <a:lstStyle/>
            <a:p>
              <a:pPr algn="ctr">
                <a:lnSpc>
                  <a:spcPct val="100000"/>
                </a:lnSpc>
                <a:spcBef>
                  <a:spcPts val="375"/>
                </a:spcBef>
              </a:pPr>
              <a:r>
                <a:rPr lang="nb-NO" sz="1200" b="1" dirty="0">
                  <a:solidFill>
                    <a:schemeClr val="bg1"/>
                  </a:solidFill>
                  <a:latin typeface="Open Sans"/>
                  <a:ea typeface="Open Sans"/>
                  <a:cs typeface="Open Sans"/>
                  <a:hlinkClick r:id="rId12">
                    <a:extLst>
                      <a:ext uri="{A12FA001-AC4F-418D-AE19-62706E023703}">
                        <ahyp:hlinkClr xmlns:ahyp="http://schemas.microsoft.com/office/drawing/2018/hyperlinkcolor" val="tx"/>
                      </a:ext>
                    </a:extLst>
                  </a:hlinkClick>
                </a:rPr>
                <a:t>Hør episoden</a:t>
              </a:r>
              <a:endParaRPr sz="12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12">
                  <a:extLst>
                    <a:ext uri="{A12FA001-AC4F-418D-AE19-62706E023703}">
                      <ahyp:hlinkClr xmlns:ahyp="http://schemas.microsoft.com/office/drawing/2018/hyperlinkcolor" val="tx"/>
                    </a:ext>
                  </a:extLst>
                </a:hlinkClick>
              </a:endParaRPr>
            </a:p>
          </p:txBody>
        </p:sp>
      </p:grpSp>
      <p:sp>
        <p:nvSpPr>
          <p:cNvPr id="15" name="Rectangle 20">
            <a:extLst>
              <a:ext uri="{FF2B5EF4-FFF2-40B4-BE49-F238E27FC236}">
                <a16:creationId xmlns:a16="http://schemas.microsoft.com/office/drawing/2014/main" id="{AC7789DB-7786-6109-B025-405EDC11D8BF}"/>
              </a:ext>
            </a:extLst>
          </p:cNvPr>
          <p:cNvSpPr/>
          <p:nvPr/>
        </p:nvSpPr>
        <p:spPr>
          <a:xfrm>
            <a:off x="253620" y="254431"/>
            <a:ext cx="3596703" cy="649427"/>
          </a:xfrm>
          <a:custGeom>
            <a:avLst/>
            <a:gdLst>
              <a:gd name="connsiteX0" fmla="*/ 0 w 3209351"/>
              <a:gd name="connsiteY0" fmla="*/ 0 h 630154"/>
              <a:gd name="connsiteX1" fmla="*/ 3209351 w 3209351"/>
              <a:gd name="connsiteY1" fmla="*/ 0 h 630154"/>
              <a:gd name="connsiteX2" fmla="*/ 3209351 w 3209351"/>
              <a:gd name="connsiteY2" fmla="*/ 630154 h 630154"/>
              <a:gd name="connsiteX3" fmla="*/ 0 w 3209351"/>
              <a:gd name="connsiteY3" fmla="*/ 630154 h 630154"/>
              <a:gd name="connsiteX4" fmla="*/ 0 w 3209351"/>
              <a:gd name="connsiteY4" fmla="*/ 0 h 630154"/>
              <a:gd name="connsiteX0" fmla="*/ 0 w 3209351"/>
              <a:gd name="connsiteY0" fmla="*/ 0 h 630154"/>
              <a:gd name="connsiteX1" fmla="*/ 3209351 w 3209351"/>
              <a:gd name="connsiteY1" fmla="*/ 0 h 630154"/>
              <a:gd name="connsiteX2" fmla="*/ 2476021 w 3209351"/>
              <a:gd name="connsiteY2" fmla="*/ 630154 h 630154"/>
              <a:gd name="connsiteX3" fmla="*/ 0 w 3209351"/>
              <a:gd name="connsiteY3" fmla="*/ 630154 h 630154"/>
              <a:gd name="connsiteX4" fmla="*/ 0 w 3209351"/>
              <a:gd name="connsiteY4" fmla="*/ 0 h 630154"/>
              <a:gd name="connsiteX0" fmla="*/ 0 w 3209351"/>
              <a:gd name="connsiteY0" fmla="*/ 0 h 634348"/>
              <a:gd name="connsiteX1" fmla="*/ 3209351 w 3209351"/>
              <a:gd name="connsiteY1" fmla="*/ 0 h 634348"/>
              <a:gd name="connsiteX2" fmla="*/ 2572494 w 3209351"/>
              <a:gd name="connsiteY2" fmla="*/ 634348 h 634348"/>
              <a:gd name="connsiteX3" fmla="*/ 0 w 3209351"/>
              <a:gd name="connsiteY3" fmla="*/ 630154 h 634348"/>
              <a:gd name="connsiteX4" fmla="*/ 0 w 3209351"/>
              <a:gd name="connsiteY4" fmla="*/ 0 h 634348"/>
              <a:gd name="connsiteX0" fmla="*/ 0 w 3209351"/>
              <a:gd name="connsiteY0" fmla="*/ 0 h 630154"/>
              <a:gd name="connsiteX1" fmla="*/ 3209351 w 3209351"/>
              <a:gd name="connsiteY1" fmla="*/ 0 h 630154"/>
              <a:gd name="connsiteX2" fmla="*/ 2572494 w 3209351"/>
              <a:gd name="connsiteY2" fmla="*/ 630153 h 630154"/>
              <a:gd name="connsiteX3" fmla="*/ 0 w 3209351"/>
              <a:gd name="connsiteY3" fmla="*/ 630154 h 630154"/>
              <a:gd name="connsiteX4" fmla="*/ 0 w 3209351"/>
              <a:gd name="connsiteY4" fmla="*/ 0 h 630154"/>
              <a:gd name="connsiteX0" fmla="*/ 1547769 w 4757120"/>
              <a:gd name="connsiteY0" fmla="*/ 0 h 634348"/>
              <a:gd name="connsiteX1" fmla="*/ 4757120 w 4757120"/>
              <a:gd name="connsiteY1" fmla="*/ 0 h 634348"/>
              <a:gd name="connsiteX2" fmla="*/ 4120263 w 4757120"/>
              <a:gd name="connsiteY2" fmla="*/ 630153 h 634348"/>
              <a:gd name="connsiteX3" fmla="*/ 0 w 4757120"/>
              <a:gd name="connsiteY3" fmla="*/ 634348 h 634348"/>
              <a:gd name="connsiteX4" fmla="*/ 1547769 w 4757120"/>
              <a:gd name="connsiteY4" fmla="*/ 0 h 634348"/>
              <a:gd name="connsiteX0" fmla="*/ 0 w 4757120"/>
              <a:gd name="connsiteY0" fmla="*/ 0 h 638542"/>
              <a:gd name="connsiteX1" fmla="*/ 4757120 w 4757120"/>
              <a:gd name="connsiteY1" fmla="*/ 4194 h 638542"/>
              <a:gd name="connsiteX2" fmla="*/ 4120263 w 4757120"/>
              <a:gd name="connsiteY2" fmla="*/ 634347 h 638542"/>
              <a:gd name="connsiteX3" fmla="*/ 0 w 4757120"/>
              <a:gd name="connsiteY3" fmla="*/ 638542 h 638542"/>
              <a:gd name="connsiteX4" fmla="*/ 0 w 4757120"/>
              <a:gd name="connsiteY4" fmla="*/ 0 h 638542"/>
              <a:gd name="connsiteX0" fmla="*/ 331365 w 5088485"/>
              <a:gd name="connsiteY0" fmla="*/ 0 h 638542"/>
              <a:gd name="connsiteX1" fmla="*/ 5088485 w 5088485"/>
              <a:gd name="connsiteY1" fmla="*/ 4194 h 638542"/>
              <a:gd name="connsiteX2" fmla="*/ 4451628 w 5088485"/>
              <a:gd name="connsiteY2" fmla="*/ 634347 h 638542"/>
              <a:gd name="connsiteX3" fmla="*/ 0 w 5088485"/>
              <a:gd name="connsiteY3" fmla="*/ 638542 h 638542"/>
              <a:gd name="connsiteX4" fmla="*/ 331365 w 5088485"/>
              <a:gd name="connsiteY4" fmla="*/ 0 h 638542"/>
              <a:gd name="connsiteX0" fmla="*/ 33556 w 5088485"/>
              <a:gd name="connsiteY0" fmla="*/ 0 h 638542"/>
              <a:gd name="connsiteX1" fmla="*/ 5088485 w 5088485"/>
              <a:gd name="connsiteY1" fmla="*/ 4194 h 638542"/>
              <a:gd name="connsiteX2" fmla="*/ 4451628 w 5088485"/>
              <a:gd name="connsiteY2" fmla="*/ 634347 h 638542"/>
              <a:gd name="connsiteX3" fmla="*/ 0 w 5088485"/>
              <a:gd name="connsiteY3" fmla="*/ 638542 h 638542"/>
              <a:gd name="connsiteX4" fmla="*/ 33556 w 5088485"/>
              <a:gd name="connsiteY4" fmla="*/ 0 h 638542"/>
              <a:gd name="connsiteX0" fmla="*/ 0 w 5054929"/>
              <a:gd name="connsiteY0" fmla="*/ 0 h 642736"/>
              <a:gd name="connsiteX1" fmla="*/ 5054929 w 5054929"/>
              <a:gd name="connsiteY1" fmla="*/ 4194 h 642736"/>
              <a:gd name="connsiteX2" fmla="*/ 4418072 w 5054929"/>
              <a:gd name="connsiteY2" fmla="*/ 634347 h 642736"/>
              <a:gd name="connsiteX3" fmla="*/ 8389 w 5054929"/>
              <a:gd name="connsiteY3" fmla="*/ 642736 h 642736"/>
              <a:gd name="connsiteX4" fmla="*/ 0 w 5054929"/>
              <a:gd name="connsiteY4" fmla="*/ 0 h 642736"/>
              <a:gd name="connsiteX0" fmla="*/ 1896611 w 5046540"/>
              <a:gd name="connsiteY0" fmla="*/ 0 h 642736"/>
              <a:gd name="connsiteX1" fmla="*/ 5046540 w 5046540"/>
              <a:gd name="connsiteY1" fmla="*/ 4194 h 642736"/>
              <a:gd name="connsiteX2" fmla="*/ 4409683 w 5046540"/>
              <a:gd name="connsiteY2" fmla="*/ 634347 h 642736"/>
              <a:gd name="connsiteX3" fmla="*/ 0 w 5046540"/>
              <a:gd name="connsiteY3" fmla="*/ 642736 h 642736"/>
              <a:gd name="connsiteX4" fmla="*/ 1896611 w 5046540"/>
              <a:gd name="connsiteY4" fmla="*/ 0 h 642736"/>
              <a:gd name="connsiteX0" fmla="*/ 2497 w 3152426"/>
              <a:gd name="connsiteY0" fmla="*/ 0 h 653622"/>
              <a:gd name="connsiteX1" fmla="*/ 3152426 w 3152426"/>
              <a:gd name="connsiteY1" fmla="*/ 4194 h 653622"/>
              <a:gd name="connsiteX2" fmla="*/ 2515569 w 3152426"/>
              <a:gd name="connsiteY2" fmla="*/ 634347 h 653622"/>
              <a:gd name="connsiteX3" fmla="*/ 0 w 3152426"/>
              <a:gd name="connsiteY3" fmla="*/ 653622 h 653622"/>
              <a:gd name="connsiteX4" fmla="*/ 2497 w 3152426"/>
              <a:gd name="connsiteY4" fmla="*/ 0 h 653622"/>
              <a:gd name="connsiteX0" fmla="*/ 263754 w 3413683"/>
              <a:gd name="connsiteY0" fmla="*/ 0 h 653622"/>
              <a:gd name="connsiteX1" fmla="*/ 3413683 w 3413683"/>
              <a:gd name="connsiteY1" fmla="*/ 4194 h 653622"/>
              <a:gd name="connsiteX2" fmla="*/ 2776826 w 3413683"/>
              <a:gd name="connsiteY2" fmla="*/ 634347 h 653622"/>
              <a:gd name="connsiteX3" fmla="*/ 0 w 3413683"/>
              <a:gd name="connsiteY3" fmla="*/ 653622 h 653622"/>
              <a:gd name="connsiteX4" fmla="*/ 263754 w 3413683"/>
              <a:gd name="connsiteY4" fmla="*/ 0 h 653622"/>
              <a:gd name="connsiteX0" fmla="*/ 264025 w 3413954"/>
              <a:gd name="connsiteY0" fmla="*/ 0 h 653622"/>
              <a:gd name="connsiteX1" fmla="*/ 3413954 w 3413954"/>
              <a:gd name="connsiteY1" fmla="*/ 4194 h 653622"/>
              <a:gd name="connsiteX2" fmla="*/ 2777097 w 3413954"/>
              <a:gd name="connsiteY2" fmla="*/ 634347 h 653622"/>
              <a:gd name="connsiteX3" fmla="*/ 271 w 3413954"/>
              <a:gd name="connsiteY3" fmla="*/ 653622 h 653622"/>
              <a:gd name="connsiteX4" fmla="*/ 264025 w 3413954"/>
              <a:gd name="connsiteY4" fmla="*/ 0 h 653622"/>
              <a:gd name="connsiteX0" fmla="*/ 405447 w 3555376"/>
              <a:gd name="connsiteY0" fmla="*/ 0 h 664507"/>
              <a:gd name="connsiteX1" fmla="*/ 3555376 w 3555376"/>
              <a:gd name="connsiteY1" fmla="*/ 4194 h 664507"/>
              <a:gd name="connsiteX2" fmla="*/ 2918519 w 3555376"/>
              <a:gd name="connsiteY2" fmla="*/ 634347 h 664507"/>
              <a:gd name="connsiteX3" fmla="*/ 179 w 3555376"/>
              <a:gd name="connsiteY3" fmla="*/ 664507 h 664507"/>
              <a:gd name="connsiteX4" fmla="*/ 405447 w 3555376"/>
              <a:gd name="connsiteY4" fmla="*/ 0 h 664507"/>
              <a:gd name="connsiteX0" fmla="*/ 438092 w 3588021"/>
              <a:gd name="connsiteY0" fmla="*/ 0 h 653621"/>
              <a:gd name="connsiteX1" fmla="*/ 3588021 w 3588021"/>
              <a:gd name="connsiteY1" fmla="*/ 4194 h 653621"/>
              <a:gd name="connsiteX2" fmla="*/ 2951164 w 3588021"/>
              <a:gd name="connsiteY2" fmla="*/ 634347 h 653621"/>
              <a:gd name="connsiteX3" fmla="*/ 167 w 3588021"/>
              <a:gd name="connsiteY3" fmla="*/ 653621 h 653621"/>
              <a:gd name="connsiteX4" fmla="*/ 438092 w 3588021"/>
              <a:gd name="connsiteY4" fmla="*/ 0 h 653621"/>
              <a:gd name="connsiteX0" fmla="*/ 460 w 3596703"/>
              <a:gd name="connsiteY0" fmla="*/ 6692 h 649427"/>
              <a:gd name="connsiteX1" fmla="*/ 3596703 w 3596703"/>
              <a:gd name="connsiteY1" fmla="*/ 0 h 649427"/>
              <a:gd name="connsiteX2" fmla="*/ 2959846 w 3596703"/>
              <a:gd name="connsiteY2" fmla="*/ 630153 h 649427"/>
              <a:gd name="connsiteX3" fmla="*/ 8849 w 3596703"/>
              <a:gd name="connsiteY3" fmla="*/ 649427 h 649427"/>
              <a:gd name="connsiteX4" fmla="*/ 460 w 3596703"/>
              <a:gd name="connsiteY4" fmla="*/ 6692 h 649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6703" h="649427">
                <a:moveTo>
                  <a:pt x="460" y="6692"/>
                </a:moveTo>
                <a:lnTo>
                  <a:pt x="3596703" y="0"/>
                </a:lnTo>
                <a:lnTo>
                  <a:pt x="2959846" y="630153"/>
                </a:lnTo>
                <a:lnTo>
                  <a:pt x="8849" y="649427"/>
                </a:lnTo>
                <a:cubicBezTo>
                  <a:pt x="-1205" y="638381"/>
                  <a:pt x="-372" y="224566"/>
                  <a:pt x="460" y="6692"/>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lIns="360000" tIns="45720" rIns="90000" bIns="45720" rtlCol="0" anchor="ctr"/>
          <a:lstStyle/>
          <a:p>
            <a:r>
              <a:rPr lang="en-NO" sz="3000" dirty="0">
                <a:solidFill>
                  <a:schemeClr val="bg1"/>
                </a:solidFill>
                <a:latin typeface="Titillium Web"/>
                <a:ea typeface="Calibri"/>
              </a:rPr>
              <a:t>FinAuts podcast</a:t>
            </a:r>
          </a:p>
        </p:txBody>
      </p:sp>
      <p:sp>
        <p:nvSpPr>
          <p:cNvPr id="26" name="Rectangle 25">
            <a:hlinkClick r:id="rId13"/>
            <a:extLst>
              <a:ext uri="{FF2B5EF4-FFF2-40B4-BE49-F238E27FC236}">
                <a16:creationId xmlns:a16="http://schemas.microsoft.com/office/drawing/2014/main" id="{B9381D9C-DCAF-6DC7-05D4-40CBA9DD55FB}"/>
              </a:ext>
            </a:extLst>
          </p:cNvPr>
          <p:cNvSpPr/>
          <p:nvPr/>
        </p:nvSpPr>
        <p:spPr>
          <a:xfrm>
            <a:off x="10035008" y="679601"/>
            <a:ext cx="1617893" cy="16178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60" name="Oval 59">
            <a:hlinkClick r:id="rId14"/>
            <a:extLst>
              <a:ext uri="{FF2B5EF4-FFF2-40B4-BE49-F238E27FC236}">
                <a16:creationId xmlns:a16="http://schemas.microsoft.com/office/drawing/2014/main" id="{D3F20105-BE84-A92D-7F9F-66B70C9B6E97}"/>
              </a:ext>
            </a:extLst>
          </p:cNvPr>
          <p:cNvSpPr/>
          <p:nvPr/>
        </p:nvSpPr>
        <p:spPr>
          <a:xfrm>
            <a:off x="9929176" y="445263"/>
            <a:ext cx="1617893" cy="1617893"/>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b-NO" sz="2000" b="1" dirty="0">
                <a:solidFill>
                  <a:schemeClr val="bg1"/>
                </a:solidFill>
                <a:latin typeface="+mj-lt"/>
                <a:ea typeface="Open Sans ExtraBold"/>
                <a:cs typeface="Open Sans ExtraBold"/>
                <a:hlinkClick r:id="rId14">
                  <a:extLst>
                    <a:ext uri="{A12FA001-AC4F-418D-AE19-62706E023703}">
                      <ahyp:hlinkClr xmlns:ahyp="http://schemas.microsoft.com/office/drawing/2018/hyperlinkcolor" val="tx"/>
                    </a:ext>
                  </a:extLst>
                </a:hlinkClick>
              </a:rPr>
              <a:t>Hør flere</a:t>
            </a:r>
            <a:endParaRPr lang="nb-NO" sz="2000" b="1" dirty="0">
              <a:solidFill>
                <a:schemeClr val="bg1"/>
              </a:solidFill>
              <a:latin typeface="+mj-lt"/>
              <a:ea typeface="Open Sans ExtraBold" pitchFamily="2" charset="0"/>
              <a:cs typeface="Open Sans ExtraBold" pitchFamily="2" charset="0"/>
              <a:hlinkClick r:id="rId14">
                <a:extLst>
                  <a:ext uri="{A12FA001-AC4F-418D-AE19-62706E023703}">
                    <ahyp:hlinkClr xmlns:ahyp="http://schemas.microsoft.com/office/drawing/2018/hyperlinkcolor" val="tx"/>
                  </a:ext>
                </a:extLst>
              </a:hlinkClick>
            </a:endParaRPr>
          </a:p>
          <a:p>
            <a:pPr algn="ctr"/>
            <a:r>
              <a:rPr lang="en-NO" sz="2000">
                <a:solidFill>
                  <a:schemeClr val="bg1"/>
                </a:solidFill>
                <a:latin typeface="+mj-lt"/>
                <a:hlinkClick r:id="rId14">
                  <a:extLst>
                    <a:ext uri="{A12FA001-AC4F-418D-AE19-62706E023703}">
                      <ahyp:hlinkClr xmlns:ahyp="http://schemas.microsoft.com/office/drawing/2018/hyperlinkcolor" val="tx"/>
                    </a:ext>
                  </a:extLst>
                </a:hlinkClick>
              </a:rPr>
              <a:t>episoder</a:t>
            </a:r>
          </a:p>
        </p:txBody>
      </p:sp>
    </p:spTree>
    <p:extLst>
      <p:ext uri="{BB962C8B-B14F-4D97-AF65-F5344CB8AC3E}">
        <p14:creationId xmlns:p14="http://schemas.microsoft.com/office/powerpoint/2010/main" val="1573249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BB9633D-C9E8-3ECC-6493-7595189DB1BF}"/>
              </a:ext>
            </a:extLst>
          </p:cNvPr>
          <p:cNvPicPr>
            <a:picLocks noGrp="1" noChangeAspect="1"/>
          </p:cNvPicPr>
          <p:nvPr>
            <p:ph type="pic" sz="quarter" idx="13"/>
          </p:nvPr>
        </p:nvPicPr>
        <p:blipFill>
          <a:blip r:embed="rId3"/>
          <a:srcRect/>
          <a:stretch/>
        </p:blipFill>
        <p:spPr>
          <a:xfrm>
            <a:off x="1901549" y="0"/>
            <a:ext cx="10274709" cy="6858000"/>
          </a:xfrm>
        </p:spPr>
      </p:pic>
      <p:sp>
        <p:nvSpPr>
          <p:cNvPr id="5" name="TextBox 4">
            <a:extLst>
              <a:ext uri="{FF2B5EF4-FFF2-40B4-BE49-F238E27FC236}">
                <a16:creationId xmlns:a16="http://schemas.microsoft.com/office/drawing/2014/main" id="{EF07AEF0-DEED-2C5E-4D61-851660EDCF64}"/>
              </a:ext>
            </a:extLst>
          </p:cNvPr>
          <p:cNvSpPr txBox="1"/>
          <p:nvPr/>
        </p:nvSpPr>
        <p:spPr>
          <a:xfrm>
            <a:off x="1334815" y="4724017"/>
            <a:ext cx="4045979" cy="984885"/>
          </a:xfrm>
          <a:prstGeom prst="rect">
            <a:avLst/>
          </a:prstGeom>
          <a:noFill/>
        </p:spPr>
        <p:txBody>
          <a:bodyPr wrap="none" lIns="0" tIns="0" rIns="0" bIns="0" rtlCol="0">
            <a:spAutoFit/>
          </a:bodyPr>
          <a:lstStyle/>
          <a:p>
            <a:r>
              <a:rPr lang="nb-NO" sz="3200" dirty="0">
                <a:solidFill>
                  <a:srgbClr val="251D57"/>
                </a:solidFill>
                <a:latin typeface="+mj-lt"/>
              </a:rPr>
              <a:t>Effektevaluering og </a:t>
            </a:r>
            <a:br>
              <a:rPr lang="nb-NO" sz="3200" dirty="0">
                <a:solidFill>
                  <a:srgbClr val="251D57"/>
                </a:solidFill>
                <a:latin typeface="+mj-lt"/>
              </a:rPr>
            </a:br>
            <a:r>
              <a:rPr lang="nb-NO" sz="3200" dirty="0">
                <a:solidFill>
                  <a:srgbClr val="251D57"/>
                </a:solidFill>
                <a:latin typeface="+mj-lt"/>
              </a:rPr>
              <a:t>forbrukernes meninger</a:t>
            </a:r>
          </a:p>
        </p:txBody>
      </p:sp>
      <p:sp>
        <p:nvSpPr>
          <p:cNvPr id="6" name="Oval 5">
            <a:extLst>
              <a:ext uri="{FF2B5EF4-FFF2-40B4-BE49-F238E27FC236}">
                <a16:creationId xmlns:a16="http://schemas.microsoft.com/office/drawing/2014/main" id="{FB566048-B0EC-EDE8-6E6D-A01DF7A8B28F}"/>
              </a:ext>
            </a:extLst>
          </p:cNvPr>
          <p:cNvSpPr/>
          <p:nvPr/>
        </p:nvSpPr>
        <p:spPr>
          <a:xfrm>
            <a:off x="583034" y="4876800"/>
            <a:ext cx="567558" cy="567558"/>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2000" b="1" dirty="0">
                <a:solidFill>
                  <a:schemeClr val="bg1"/>
                </a:solidFill>
                <a:latin typeface="Titillium Web" pitchFamily="2" charset="77"/>
              </a:rPr>
              <a:t>5</a:t>
            </a:r>
          </a:p>
        </p:txBody>
      </p:sp>
      <p:sp>
        <p:nvSpPr>
          <p:cNvPr id="10" name="Rectangle 9">
            <a:extLst>
              <a:ext uri="{FF2B5EF4-FFF2-40B4-BE49-F238E27FC236}">
                <a16:creationId xmlns:a16="http://schemas.microsoft.com/office/drawing/2014/main" id="{01315CEE-81AB-F6BF-B125-02C8480152DA}"/>
              </a:ext>
            </a:extLst>
          </p:cNvPr>
          <p:cNvSpPr/>
          <p:nvPr/>
        </p:nvSpPr>
        <p:spPr>
          <a:xfrm rot="18897754">
            <a:off x="6957202" y="2860446"/>
            <a:ext cx="163403" cy="4752668"/>
          </a:xfrm>
          <a:custGeom>
            <a:avLst/>
            <a:gdLst>
              <a:gd name="connsiteX0" fmla="*/ 0 w 157655"/>
              <a:gd name="connsiteY0" fmla="*/ 0 h 4792717"/>
              <a:gd name="connsiteX1" fmla="*/ 157655 w 157655"/>
              <a:gd name="connsiteY1" fmla="*/ 0 h 4792717"/>
              <a:gd name="connsiteX2" fmla="*/ 157655 w 157655"/>
              <a:gd name="connsiteY2" fmla="*/ 4792717 h 4792717"/>
              <a:gd name="connsiteX3" fmla="*/ 0 w 157655"/>
              <a:gd name="connsiteY3" fmla="*/ 4792717 h 4792717"/>
              <a:gd name="connsiteX4" fmla="*/ 0 w 157655"/>
              <a:gd name="connsiteY4" fmla="*/ 0 h 4792717"/>
              <a:gd name="connsiteX0" fmla="*/ 0 w 157655"/>
              <a:gd name="connsiteY0" fmla="*/ 0 h 4792717"/>
              <a:gd name="connsiteX1" fmla="*/ 157655 w 157655"/>
              <a:gd name="connsiteY1" fmla="*/ 0 h 4792717"/>
              <a:gd name="connsiteX2" fmla="*/ 157655 w 157655"/>
              <a:gd name="connsiteY2" fmla="*/ 4792717 h 4792717"/>
              <a:gd name="connsiteX3" fmla="*/ 131 w 157655"/>
              <a:gd name="connsiteY3" fmla="*/ 4592449 h 4792717"/>
              <a:gd name="connsiteX4" fmla="*/ 0 w 157655"/>
              <a:gd name="connsiteY4" fmla="*/ 0 h 4792717"/>
              <a:gd name="connsiteX0" fmla="*/ 0 w 163403"/>
              <a:gd name="connsiteY0" fmla="*/ 0 h 4752668"/>
              <a:gd name="connsiteX1" fmla="*/ 157655 w 163403"/>
              <a:gd name="connsiteY1" fmla="*/ 0 h 4752668"/>
              <a:gd name="connsiteX2" fmla="*/ 163403 w 163403"/>
              <a:gd name="connsiteY2" fmla="*/ 4752668 h 4752668"/>
              <a:gd name="connsiteX3" fmla="*/ 131 w 163403"/>
              <a:gd name="connsiteY3" fmla="*/ 4592449 h 4752668"/>
              <a:gd name="connsiteX4" fmla="*/ 0 w 163403"/>
              <a:gd name="connsiteY4" fmla="*/ 0 h 4752668"/>
              <a:gd name="connsiteX0" fmla="*/ 0 w 163403"/>
              <a:gd name="connsiteY0" fmla="*/ 0 h 4752668"/>
              <a:gd name="connsiteX1" fmla="*/ 159793 w 163403"/>
              <a:gd name="connsiteY1" fmla="*/ 163891 h 4752668"/>
              <a:gd name="connsiteX2" fmla="*/ 163403 w 163403"/>
              <a:gd name="connsiteY2" fmla="*/ 4752668 h 4752668"/>
              <a:gd name="connsiteX3" fmla="*/ 131 w 163403"/>
              <a:gd name="connsiteY3" fmla="*/ 4592449 h 4752668"/>
              <a:gd name="connsiteX4" fmla="*/ 0 w 163403"/>
              <a:gd name="connsiteY4" fmla="*/ 0 h 475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03" h="4752668">
                <a:moveTo>
                  <a:pt x="0" y="0"/>
                </a:moveTo>
                <a:lnTo>
                  <a:pt x="159793" y="163891"/>
                </a:lnTo>
                <a:cubicBezTo>
                  <a:pt x="160996" y="1693483"/>
                  <a:pt x="162200" y="3223076"/>
                  <a:pt x="163403" y="4752668"/>
                </a:cubicBezTo>
                <a:lnTo>
                  <a:pt x="131" y="4592449"/>
                </a:lnTo>
                <a:cubicBezTo>
                  <a:pt x="87" y="3061633"/>
                  <a:pt x="44" y="1530816"/>
                  <a:pt x="0" y="0"/>
                </a:cubicBezTo>
                <a:close/>
              </a:path>
            </a:pathLst>
          </a:cu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Tree>
    <p:extLst>
      <p:ext uri="{BB962C8B-B14F-4D97-AF65-F5344CB8AC3E}">
        <p14:creationId xmlns:p14="http://schemas.microsoft.com/office/powerpoint/2010/main" val="9054583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AAB85-FE45-DA98-F565-406E41C5F0E5}"/>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BFB2B2F7-3A9E-675C-5558-B876E0C880F9}"/>
              </a:ext>
            </a:extLst>
          </p:cNvPr>
          <p:cNvSpPr>
            <a:spLocks noGrp="1"/>
          </p:cNvSpPr>
          <p:nvPr>
            <p:ph type="ftr" sz="quarter" idx="11"/>
          </p:nvPr>
        </p:nvSpPr>
        <p:spPr>
          <a:xfrm>
            <a:off x="255738" y="6390877"/>
            <a:ext cx="774251" cy="130805"/>
          </a:xfrm>
        </p:spPr>
        <p:txBody>
          <a:bodyPr/>
          <a:lstStyle/>
          <a:p>
            <a:r>
              <a:rPr lang="nb-NO" sz="850" dirty="0"/>
              <a:t>Årsrapport 2025</a:t>
            </a:r>
            <a:endParaRPr lang="nb-NO" dirty="0"/>
          </a:p>
        </p:txBody>
      </p:sp>
      <p:sp>
        <p:nvSpPr>
          <p:cNvPr id="3" name="Slide Number Placeholder 2">
            <a:extLst>
              <a:ext uri="{FF2B5EF4-FFF2-40B4-BE49-F238E27FC236}">
                <a16:creationId xmlns:a16="http://schemas.microsoft.com/office/drawing/2014/main" id="{9C457E15-94DA-CBFB-74B4-7B6EB4CC095F}"/>
              </a:ext>
            </a:extLst>
          </p:cNvPr>
          <p:cNvSpPr>
            <a:spLocks noGrp="1"/>
          </p:cNvSpPr>
          <p:nvPr>
            <p:ph type="sldNum" sz="quarter" idx="12"/>
          </p:nvPr>
        </p:nvSpPr>
        <p:spPr/>
        <p:txBody>
          <a:bodyPr/>
          <a:lstStyle/>
          <a:p>
            <a:fld id="{1FACAE68-2C15-43EA-AAC8-8A98AD9E38DC}" type="slidenum">
              <a:rPr lang="nb-NO" smtClean="0"/>
              <a:t>35</a:t>
            </a:fld>
            <a:endParaRPr lang="nb-NO" dirty="0"/>
          </a:p>
        </p:txBody>
      </p:sp>
      <p:sp>
        <p:nvSpPr>
          <p:cNvPr id="5" name="Text Placeholder 4">
            <a:extLst>
              <a:ext uri="{FF2B5EF4-FFF2-40B4-BE49-F238E27FC236}">
                <a16:creationId xmlns:a16="http://schemas.microsoft.com/office/drawing/2014/main" id="{9A5A5F2F-0814-53E3-840B-7BA1F6BFDBE2}"/>
              </a:ext>
            </a:extLst>
          </p:cNvPr>
          <p:cNvSpPr>
            <a:spLocks noGrp="1"/>
          </p:cNvSpPr>
          <p:nvPr>
            <p:ph type="body" sz="quarter" idx="15"/>
          </p:nvPr>
        </p:nvSpPr>
        <p:spPr>
          <a:xfrm>
            <a:off x="838254" y="1628007"/>
            <a:ext cx="6720137" cy="492623"/>
          </a:xfrm>
        </p:spPr>
        <p:txBody>
          <a:bodyPr/>
          <a:lstStyle/>
          <a:p>
            <a:r>
              <a:rPr lang="nb-NO" sz="1400" noProof="0" dirty="0"/>
              <a:t>Forbruker- og finanstrender har vært gjennomført årlig siden 2017 og bidrar </a:t>
            </a:r>
            <a:br>
              <a:rPr lang="nb-NO" sz="1400" noProof="0" dirty="0"/>
            </a:br>
            <a:r>
              <a:rPr lang="nb-NO" sz="1400" noProof="0" dirty="0"/>
              <a:t>til kunnskap om forbrukernes adferd, holdninger og erfaringer.</a:t>
            </a:r>
          </a:p>
        </p:txBody>
      </p:sp>
      <p:sp>
        <p:nvSpPr>
          <p:cNvPr id="4" name="Title 3">
            <a:extLst>
              <a:ext uri="{FF2B5EF4-FFF2-40B4-BE49-F238E27FC236}">
                <a16:creationId xmlns:a16="http://schemas.microsoft.com/office/drawing/2014/main" id="{B65C0184-8840-9DB9-7E6F-F5206287067F}"/>
              </a:ext>
            </a:extLst>
          </p:cNvPr>
          <p:cNvSpPr>
            <a:spLocks noGrp="1"/>
          </p:cNvSpPr>
          <p:nvPr>
            <p:ph type="title"/>
          </p:nvPr>
        </p:nvSpPr>
        <p:spPr>
          <a:xfrm>
            <a:off x="838201" y="942496"/>
            <a:ext cx="4893733" cy="398571"/>
          </a:xfrm>
        </p:spPr>
        <p:txBody>
          <a:bodyPr/>
          <a:lstStyle/>
          <a:p>
            <a:r>
              <a:rPr lang="nb-NO" noProof="0" dirty="0"/>
              <a:t>Forbruker- og finanstrender </a:t>
            </a:r>
          </a:p>
        </p:txBody>
      </p:sp>
      <p:sp>
        <p:nvSpPr>
          <p:cNvPr id="37" name="Content Placeholder 36">
            <a:extLst>
              <a:ext uri="{FF2B5EF4-FFF2-40B4-BE49-F238E27FC236}">
                <a16:creationId xmlns:a16="http://schemas.microsoft.com/office/drawing/2014/main" id="{3D30DE1F-D9CE-64EE-52D4-8DB6A3A0CA56}"/>
              </a:ext>
            </a:extLst>
          </p:cNvPr>
          <p:cNvSpPr>
            <a:spLocks noGrp="1"/>
          </p:cNvSpPr>
          <p:nvPr>
            <p:ph type="body" sz="quarter" idx="17"/>
          </p:nvPr>
        </p:nvSpPr>
        <p:spPr>
          <a:xfrm>
            <a:off x="838200" y="2402732"/>
            <a:ext cx="7323306" cy="4308872"/>
          </a:xfrm>
        </p:spPr>
        <p:txBody>
          <a:bodyPr numCol="2" spcCol="360000"/>
          <a:lstStyle/>
          <a:p>
            <a:r>
              <a:rPr lang="nb-NO" sz="1000" noProof="0" dirty="0">
                <a:ea typeface="Open Sans Light"/>
                <a:cs typeface="Open Sans Light"/>
              </a:rPr>
              <a:t>Årets undersøkelse fant sted i februar </a:t>
            </a:r>
            <a:r>
              <a:rPr lang="nb-NO" sz="1000" dirty="0">
                <a:ea typeface="Open Sans Light"/>
                <a:cs typeface="Open Sans Light"/>
              </a:rPr>
              <a:t>2026</a:t>
            </a:r>
            <a:r>
              <a:rPr lang="nb-NO" sz="1000" noProof="0" dirty="0">
                <a:ea typeface="Open Sans Light"/>
                <a:cs typeface="Open Sans Light"/>
              </a:rPr>
              <a:t> og ble gjennomført av </a:t>
            </a:r>
            <a:r>
              <a:rPr lang="nb-NO" sz="1000" noProof="0" dirty="0" err="1">
                <a:ea typeface="Open Sans Light"/>
                <a:cs typeface="Open Sans Light"/>
              </a:rPr>
              <a:t>Kantar</a:t>
            </a:r>
            <a:r>
              <a:rPr lang="nb-NO" sz="1000" noProof="0" dirty="0">
                <a:ea typeface="Open Sans Light"/>
                <a:cs typeface="Open Sans Light"/>
              </a:rPr>
              <a:t>. Ca. 2 000 personer deltok, og de fleste spørsmålene baserte seg på kjøp gjennomført i </a:t>
            </a:r>
            <a:r>
              <a:rPr lang="nb-NO" sz="1000" dirty="0">
                <a:ea typeface="Open Sans Light"/>
                <a:cs typeface="Open Sans Light"/>
              </a:rPr>
              <a:t>2025</a:t>
            </a:r>
            <a:r>
              <a:rPr lang="nb-NO" sz="1000" noProof="0" dirty="0">
                <a:ea typeface="Open Sans Light"/>
                <a:cs typeface="Open Sans Light"/>
              </a:rPr>
              <a:t>. Kundenes erfaringer med produkter innen kreditt, sparing og forsikring ble kartlagt.</a:t>
            </a:r>
          </a:p>
          <a:p>
            <a:endParaRPr lang="nb-NO" sz="1000" noProof="0" dirty="0"/>
          </a:p>
          <a:p>
            <a:r>
              <a:rPr lang="nb-NO" sz="1000" b="1" noProof="0" dirty="0">
                <a:solidFill>
                  <a:srgbClr val="008086"/>
                </a:solidFill>
                <a:latin typeface="Open Sans" panose="020B0606030504020204" pitchFamily="34" charset="0"/>
                <a:ea typeface="Open Sans" panose="020B0606030504020204" pitchFamily="34" charset="0"/>
                <a:cs typeface="Open Sans" panose="020B0606030504020204" pitchFamily="34" charset="0"/>
              </a:rPr>
              <a:t>Viktigere enn noen gang å vite hva man kan stole på </a:t>
            </a:r>
          </a:p>
          <a:p>
            <a:r>
              <a:rPr lang="nb-NO" sz="1000" dirty="0">
                <a:ea typeface="Open Sans Light"/>
                <a:cs typeface="Open Sans Light"/>
              </a:rPr>
              <a:t>Nye tall fra Forbruker- og finanstrender viser en tydelig kontrast: Forbrukere har høy tillit til autoriserte rådgivere, samtidig som kjennskapen til autorisasjonsmerket fortsatt er lav. Det peker på et betydelig potensial for finansnæringen. </a:t>
            </a:r>
          </a:p>
          <a:p>
            <a:br>
              <a:rPr lang="nb-NO" sz="1000" noProof="0" dirty="0">
                <a:ea typeface="Open Sans Light"/>
                <a:cs typeface="Open Sans Light"/>
              </a:rPr>
            </a:br>
            <a:r>
              <a:rPr lang="nb-NO" sz="1000" dirty="0"/>
              <a:t>Undersøkelsen viser samtidig at tre av ti bruker KI når de skal ta økonomiske valg. </a:t>
            </a:r>
            <a:r>
              <a:rPr lang="nb-NO" sz="1000" noProof="0" dirty="0">
                <a:ea typeface="Open Sans Light"/>
                <a:cs typeface="Open Sans Light"/>
              </a:rPr>
              <a:t>Flere finansforetak har egne digitale rådgivningsløsninger der kundene får konkrete råd basert på informasjon om egen økonomiske situasjon. Dette skiller seg fra KI og andre åpne kilder, som i større grad brukes til å hente informasjon og orientere seg. </a:t>
            </a:r>
          </a:p>
          <a:p>
            <a:br>
              <a:rPr lang="nb-NO" sz="1000" dirty="0">
                <a:ea typeface="Open Sans Light"/>
                <a:cs typeface="Open Sans Light"/>
              </a:rPr>
            </a:br>
            <a:r>
              <a:rPr lang="nb-NO" sz="1000" noProof="0" dirty="0">
                <a:ea typeface="Open Sans Light"/>
                <a:cs typeface="Open Sans Light"/>
              </a:rPr>
              <a:t>Når finansforetakenes digitale rådgivningsløsninger gir konkrete råd, skal de være autorisert og underlagt de samme kravene til kvalitet og standard som rådgivning gitt av en</a:t>
            </a:r>
            <a:r>
              <a:rPr lang="nb-NO" sz="1000" dirty="0">
                <a:ea typeface="Open Sans Light"/>
                <a:cs typeface="Open Sans Light"/>
              </a:rPr>
              <a:t> menneskelig</a:t>
            </a:r>
            <a:r>
              <a:rPr lang="nb-NO" sz="1000" noProof="0" dirty="0">
                <a:ea typeface="Open Sans Light"/>
                <a:cs typeface="Open Sans Light"/>
              </a:rPr>
              <a:t> rådgiver. </a:t>
            </a:r>
          </a:p>
          <a:p>
            <a:endParaRPr lang="nb-NO" sz="1000" dirty="0">
              <a:ea typeface="Open Sans Light"/>
              <a:cs typeface="Open Sans Light"/>
            </a:endParaRPr>
          </a:p>
          <a:p>
            <a:endParaRPr lang="nb-NO" sz="1000" noProof="0" dirty="0">
              <a:ea typeface="Open Sans Light"/>
              <a:cs typeface="Open Sans Light"/>
            </a:endParaRPr>
          </a:p>
          <a:p>
            <a:endParaRPr lang="nb-NO" sz="1000" dirty="0">
              <a:ea typeface="Open Sans Light"/>
              <a:cs typeface="Open Sans Light"/>
            </a:endParaRPr>
          </a:p>
          <a:p>
            <a:endParaRPr lang="nb-NO" sz="1000" noProof="0" dirty="0">
              <a:ea typeface="Open Sans Light"/>
              <a:cs typeface="Open Sans Light"/>
            </a:endParaRPr>
          </a:p>
          <a:p>
            <a:r>
              <a:rPr lang="nb-NO" sz="1000" noProof="0" dirty="0">
                <a:ea typeface="Open Sans Light"/>
                <a:cs typeface="Open Sans Light"/>
              </a:rPr>
              <a:t>Når mange orienterer seg i kilder som ikke er kvalitetssikret på samme måte, blir det desto viktigere å synliggjøre hvilke råd som faktisk er det – og hva det betyr for kundene.</a:t>
            </a:r>
          </a:p>
          <a:p>
            <a:r>
              <a:rPr lang="nb-NO" sz="1000" dirty="0">
                <a:ea typeface="Open Sans Light"/>
                <a:cs typeface="Open Sans Light"/>
              </a:rPr>
              <a:t>Autorisasjon er nettopp ment å gi denne tryggheten. Den skal sikre kompetanse, etisk standard og kvalitet i rådene som gis til kundene. </a:t>
            </a:r>
            <a:endParaRPr lang="nb-NO" sz="1000" noProof="0" dirty="0">
              <a:ea typeface="Open Sans Light"/>
              <a:cs typeface="Open Sans Light"/>
            </a:endParaRPr>
          </a:p>
          <a:p>
            <a:endParaRPr lang="nb-NO" sz="1000" dirty="0">
              <a:ea typeface="Open Sans Light"/>
              <a:cs typeface="Open Sans Light"/>
            </a:endParaRPr>
          </a:p>
          <a:p>
            <a:r>
              <a:rPr lang="nb-NO" sz="1000" b="1" dirty="0">
                <a:solidFill>
                  <a:srgbClr val="008086"/>
                </a:solidFill>
                <a:latin typeface="Open Sans" panose="020B0606030504020204" pitchFamily="34" charset="0"/>
                <a:ea typeface="Open Sans" panose="020B0606030504020204" pitchFamily="34" charset="0"/>
                <a:cs typeface="Open Sans" panose="020B0606030504020204" pitchFamily="34" charset="0"/>
              </a:rPr>
              <a:t>Styrke kjennskapen til autorisasjonsordningene</a:t>
            </a:r>
            <a:endParaRPr lang="nb-NO" sz="1000" b="1" dirty="0">
              <a:solidFill>
                <a:srgbClr val="008086"/>
              </a:solidFill>
              <a:latin typeface="Open Sans" panose="020B0606030504020204" pitchFamily="34" charset="0"/>
              <a:ea typeface="Open Sans Light"/>
              <a:cs typeface="Open Sans Light"/>
            </a:endParaRPr>
          </a:p>
          <a:p>
            <a:r>
              <a:rPr lang="nb-NO" sz="1000" dirty="0">
                <a:ea typeface="Open Sans Light"/>
                <a:cs typeface="Open Sans Light"/>
              </a:rPr>
              <a:t>Selv om autorisasjonsordningene er godt etablert i finansnæringen, viser undersøkelsen at kjennskapen i befolkningen fortsatt er lav. Dermed blir mye av verdien i praksis ikke synlig for kundene. </a:t>
            </a:r>
          </a:p>
          <a:p>
            <a:br>
              <a:rPr lang="nb-NO" sz="1000" noProof="0" dirty="0">
                <a:ea typeface="Open Sans Light"/>
                <a:cs typeface="Open Sans Light"/>
              </a:rPr>
            </a:br>
            <a:r>
              <a:rPr lang="nb-NO" sz="1000" noProof="0" dirty="0">
                <a:ea typeface="Open Sans Light"/>
                <a:cs typeface="Open Sans Light"/>
              </a:rPr>
              <a:t>FinAut er i gang med arbeid som skal styrke både relevansen og synligheten til autorisasjonsordningene i årene som kommer. Kjennskapen til autorisasjonsmerket vil være et viktig satsningsområde – nettopp for å gjøre det enklere for kundene å vite hva de kan stole på. </a:t>
            </a:r>
          </a:p>
          <a:p>
            <a:endParaRPr lang="nb-NO" sz="1000" noProof="0" dirty="0">
              <a:ea typeface="Open Sans Light"/>
              <a:cs typeface="Open Sans Light"/>
            </a:endParaRPr>
          </a:p>
          <a:p>
            <a:endParaRPr lang="nb-NO" sz="1000" noProof="0" dirty="0"/>
          </a:p>
        </p:txBody>
      </p:sp>
      <p:pic>
        <p:nvPicPr>
          <p:cNvPr id="21" name="Bilde 20">
            <a:extLst>
              <a:ext uri="{FF2B5EF4-FFF2-40B4-BE49-F238E27FC236}">
                <a16:creationId xmlns:a16="http://schemas.microsoft.com/office/drawing/2014/main" id="{0936002D-A207-8E18-61A7-B8A2DA87BF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8169" y="249700"/>
            <a:ext cx="3593082" cy="5919280"/>
          </a:xfrm>
          <a:prstGeom prst="rect">
            <a:avLst/>
          </a:prstGeom>
        </p:spPr>
      </p:pic>
    </p:spTree>
    <p:extLst>
      <p:ext uri="{BB962C8B-B14F-4D97-AF65-F5344CB8AC3E}">
        <p14:creationId xmlns:p14="http://schemas.microsoft.com/office/powerpoint/2010/main" val="1764986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781C2-FB89-4283-E322-3776340D94BB}"/>
            </a:ext>
          </a:extLst>
        </p:cNvPr>
        <p:cNvGrpSpPr/>
        <p:nvPr/>
      </p:nvGrpSpPr>
      <p:grpSpPr>
        <a:xfrm>
          <a:off x="0" y="0"/>
          <a:ext cx="0" cy="0"/>
          <a:chOff x="0" y="0"/>
          <a:chExt cx="0" cy="0"/>
        </a:xfrm>
      </p:grpSpPr>
      <p:sp>
        <p:nvSpPr>
          <p:cNvPr id="7" name="object 4">
            <a:extLst>
              <a:ext uri="{FF2B5EF4-FFF2-40B4-BE49-F238E27FC236}">
                <a16:creationId xmlns:a16="http://schemas.microsoft.com/office/drawing/2014/main" id="{A3952E74-5403-DD78-A43F-F997AF4B5C24}"/>
              </a:ext>
            </a:extLst>
          </p:cNvPr>
          <p:cNvSpPr>
            <a:spLocks/>
          </p:cNvSpPr>
          <p:nvPr/>
        </p:nvSpPr>
        <p:spPr>
          <a:xfrm>
            <a:off x="253621" y="255620"/>
            <a:ext cx="11682642" cy="3799150"/>
          </a:xfrm>
          <a:custGeom>
            <a:avLst/>
            <a:gdLst/>
            <a:ahLst/>
            <a:cxnLst/>
            <a:rect l="l" t="t" r="r" b="b"/>
            <a:pathLst>
              <a:path w="4005579" h="6984365">
                <a:moveTo>
                  <a:pt x="4005008" y="0"/>
                </a:moveTo>
                <a:lnTo>
                  <a:pt x="0" y="0"/>
                </a:lnTo>
                <a:lnTo>
                  <a:pt x="0" y="6983983"/>
                </a:lnTo>
                <a:lnTo>
                  <a:pt x="4005008" y="6983983"/>
                </a:lnTo>
                <a:lnTo>
                  <a:pt x="4005008" y="0"/>
                </a:lnTo>
                <a:close/>
              </a:path>
            </a:pathLst>
          </a:custGeom>
          <a:solidFill>
            <a:srgbClr val="8DC8C5"/>
          </a:solidFill>
        </p:spPr>
        <p:txBody>
          <a:bodyPr wrap="square" lIns="0" tIns="0" rIns="0" bIns="0" rtlCol="0"/>
          <a:lstStyle/>
          <a:p>
            <a:pPr algn="l" rtl="0"/>
            <a:r>
              <a:rPr lang="nb-NO" dirty="0"/>
              <a:t> </a:t>
            </a:r>
            <a:endParaRPr dirty="0"/>
          </a:p>
        </p:txBody>
      </p:sp>
      <p:sp>
        <p:nvSpPr>
          <p:cNvPr id="2" name="Footer Placeholder 1">
            <a:extLst>
              <a:ext uri="{FF2B5EF4-FFF2-40B4-BE49-F238E27FC236}">
                <a16:creationId xmlns:a16="http://schemas.microsoft.com/office/drawing/2014/main" id="{C730ED1B-49A0-3C5A-F2D0-B1D4C781FCA1}"/>
              </a:ext>
            </a:extLst>
          </p:cNvPr>
          <p:cNvSpPr>
            <a:spLocks noGrp="1"/>
          </p:cNvSpPr>
          <p:nvPr>
            <p:ph type="ftr" sz="quarter" idx="11"/>
          </p:nvPr>
        </p:nvSpPr>
        <p:spPr>
          <a:xfrm>
            <a:off x="255738" y="6390877"/>
            <a:ext cx="774251" cy="130805"/>
          </a:xfrm>
        </p:spPr>
        <p:txBody>
          <a:bodyPr/>
          <a:lstStyle/>
          <a:p>
            <a:r>
              <a:rPr lang="nb-NO" sz="850" dirty="0"/>
              <a:t>Årsrapport 2025</a:t>
            </a:r>
            <a:endParaRPr lang="nb-NO" dirty="0"/>
          </a:p>
        </p:txBody>
      </p:sp>
      <p:sp>
        <p:nvSpPr>
          <p:cNvPr id="3" name="Slide Number Placeholder 2">
            <a:extLst>
              <a:ext uri="{FF2B5EF4-FFF2-40B4-BE49-F238E27FC236}">
                <a16:creationId xmlns:a16="http://schemas.microsoft.com/office/drawing/2014/main" id="{E93C16EE-0C5B-C6A7-0EB3-B0BD7485CF3B}"/>
              </a:ext>
            </a:extLst>
          </p:cNvPr>
          <p:cNvSpPr>
            <a:spLocks noGrp="1"/>
          </p:cNvSpPr>
          <p:nvPr>
            <p:ph type="sldNum" sz="quarter" idx="12"/>
          </p:nvPr>
        </p:nvSpPr>
        <p:spPr/>
        <p:txBody>
          <a:bodyPr/>
          <a:lstStyle/>
          <a:p>
            <a:fld id="{1FACAE68-2C15-43EA-AAC8-8A98AD9E38DC}" type="slidenum">
              <a:rPr lang="nb-NO" smtClean="0"/>
              <a:t>36</a:t>
            </a:fld>
            <a:endParaRPr lang="nb-NO" dirty="0"/>
          </a:p>
        </p:txBody>
      </p:sp>
      <p:sp>
        <p:nvSpPr>
          <p:cNvPr id="8" name="object 5">
            <a:extLst>
              <a:ext uri="{FF2B5EF4-FFF2-40B4-BE49-F238E27FC236}">
                <a16:creationId xmlns:a16="http://schemas.microsoft.com/office/drawing/2014/main" id="{2C169452-4549-47A5-046A-2D10FE07E708}"/>
              </a:ext>
            </a:extLst>
          </p:cNvPr>
          <p:cNvSpPr txBox="1"/>
          <p:nvPr/>
        </p:nvSpPr>
        <p:spPr>
          <a:xfrm>
            <a:off x="253620" y="708255"/>
            <a:ext cx="11682642" cy="382156"/>
          </a:xfrm>
          <a:prstGeom prst="rect">
            <a:avLst/>
          </a:prstGeom>
        </p:spPr>
        <p:txBody>
          <a:bodyPr vert="horz" wrap="square" lIns="0" tIns="12700" rIns="0" bIns="0" rtlCol="0">
            <a:spAutoFit/>
          </a:bodyPr>
          <a:lstStyle/>
          <a:p>
            <a:pPr marL="12700" algn="ctr">
              <a:lnSpc>
                <a:spcPct val="100000"/>
              </a:lnSpc>
              <a:spcBef>
                <a:spcPts val="100"/>
              </a:spcBef>
            </a:pPr>
            <a:r>
              <a:rPr lang="nb-NO" sz="2400" dirty="0">
                <a:solidFill>
                  <a:srgbClr val="000000"/>
                </a:solidFill>
                <a:latin typeface="Titillium Web"/>
                <a:cs typeface="TitilliumWeb-Light"/>
              </a:rPr>
              <a:t>Av</a:t>
            </a:r>
            <a:r>
              <a:rPr lang="nb-NO" sz="2400" spc="-15" dirty="0">
                <a:solidFill>
                  <a:srgbClr val="000000"/>
                </a:solidFill>
                <a:latin typeface="Titillium Web"/>
                <a:cs typeface="TitilliumWeb-Light"/>
              </a:rPr>
              <a:t> </a:t>
            </a:r>
            <a:r>
              <a:rPr lang="nb-NO" sz="2400" dirty="0">
                <a:solidFill>
                  <a:srgbClr val="000000"/>
                </a:solidFill>
                <a:latin typeface="Titillium Web"/>
                <a:cs typeface="TitilliumWeb-Light"/>
              </a:rPr>
              <a:t>totalt</a:t>
            </a:r>
            <a:r>
              <a:rPr lang="nb-NO" sz="2400" spc="-10" dirty="0">
                <a:solidFill>
                  <a:srgbClr val="000000"/>
                </a:solidFill>
                <a:latin typeface="Titillium Web"/>
                <a:cs typeface="TitilliumWeb-Light"/>
              </a:rPr>
              <a:t> </a:t>
            </a:r>
            <a:r>
              <a:rPr lang="nb-NO" sz="2400" dirty="0">
                <a:solidFill>
                  <a:srgbClr val="000000"/>
                </a:solidFill>
                <a:latin typeface="Titillium Web"/>
                <a:cs typeface="TitilliumWeb-Light"/>
              </a:rPr>
              <a:t>2</a:t>
            </a:r>
            <a:r>
              <a:rPr lang="nb-NO" sz="2400" spc="-10" dirty="0">
                <a:solidFill>
                  <a:srgbClr val="000000"/>
                </a:solidFill>
                <a:latin typeface="Titillium Web"/>
                <a:cs typeface="TitilliumWeb-Light"/>
              </a:rPr>
              <a:t> 000 personer, svarer...</a:t>
            </a:r>
            <a:endParaRPr lang="nb-NO" sz="2400" dirty="0">
              <a:solidFill>
                <a:srgbClr val="000000"/>
              </a:solidFill>
              <a:latin typeface="Titillium Web"/>
              <a:cs typeface="TitilliumWeb-Light"/>
            </a:endParaRPr>
          </a:p>
        </p:txBody>
      </p:sp>
      <p:sp>
        <p:nvSpPr>
          <p:cNvPr id="37" name="Content Placeholder 36">
            <a:extLst>
              <a:ext uri="{FF2B5EF4-FFF2-40B4-BE49-F238E27FC236}">
                <a16:creationId xmlns:a16="http://schemas.microsoft.com/office/drawing/2014/main" id="{A9D66927-F1CC-DAEF-818B-27682CC15CE2}"/>
              </a:ext>
            </a:extLst>
          </p:cNvPr>
          <p:cNvSpPr txBox="1">
            <a:spLocks/>
          </p:cNvSpPr>
          <p:nvPr/>
        </p:nvSpPr>
        <p:spPr>
          <a:xfrm>
            <a:off x="694698" y="4341904"/>
            <a:ext cx="10799469" cy="1577586"/>
          </a:xfrm>
          <a:prstGeom prst="rect">
            <a:avLst/>
          </a:prstGeom>
        </p:spPr>
        <p:txBody>
          <a:bodyPr vert="horz" wrap="none" lIns="0" tIns="0" rIns="0" bIns="0" numCol="3" spcCol="360000" rtlCol="0">
            <a:noAutofit/>
          </a:bodyPr>
          <a:lstStyle>
            <a:lvl1pPr marL="0" indent="0" algn="l" defTabSz="914355" rtl="0" eaLnBrk="1" latinLnBrk="0" hangingPunct="1">
              <a:lnSpc>
                <a:spcPct val="100000"/>
              </a:lnSpc>
              <a:spcBef>
                <a:spcPts val="0"/>
              </a:spcBef>
              <a:spcAft>
                <a:spcPts val="250"/>
              </a:spcAft>
              <a:buSzPct val="100000"/>
              <a:buFontTx/>
              <a:buNone/>
              <a:defRPr sz="1600" b="0" i="0" kern="1200">
                <a:solidFill>
                  <a:schemeClr val="tx1"/>
                </a:solidFill>
                <a:latin typeface="+mn-lt"/>
                <a:ea typeface="Open Sans Light" panose="020B0306030504020204" pitchFamily="34" charset="0"/>
                <a:cs typeface="Open Sans Light" panose="020B0306030504020204" pitchFamily="34" charset="0"/>
              </a:defRPr>
            </a:lvl1pPr>
            <a:lvl2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448200" indent="-153000" algn="l" defTabSz="914355" rtl="0" eaLnBrk="1" latinLnBrk="0" hangingPunct="1">
              <a:lnSpc>
                <a:spcPct val="100000"/>
              </a:lnSpc>
              <a:spcBef>
                <a:spcPts val="0"/>
              </a:spcBef>
              <a:spcAft>
                <a:spcPts val="250"/>
              </a:spcAft>
              <a:buFont typeface="Titillium Web Light" panose="00000400000000000000" pitchFamily="2"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900" b="1" dirty="0">
                <a:solidFill>
                  <a:srgbClr val="008086"/>
                </a:solidFill>
                <a:latin typeface="Open Sans" panose="020B0606030504020204" pitchFamily="34" charset="0"/>
                <a:ea typeface="Open Sans" panose="020B0606030504020204" pitchFamily="34" charset="0"/>
                <a:cs typeface="Open Sans" panose="020B0606030504020204" pitchFamily="34" charset="0"/>
              </a:rPr>
              <a:t>Tillit og autorisasjon</a:t>
            </a:r>
          </a:p>
          <a:p>
            <a:r>
              <a:rPr lang="nb-NO" sz="900" dirty="0">
                <a:ea typeface="Open Sans Light"/>
                <a:cs typeface="Open Sans Light"/>
              </a:rPr>
              <a:t>Undersøkelsen viser at tilliten til rådgivning fra menneskelig rådgiver er høy, men at tilliten til digitale rådgivningsløsninger er betydelig lavere. </a:t>
            </a:r>
          </a:p>
          <a:p>
            <a:r>
              <a:rPr lang="nb-NO" sz="900" dirty="0">
                <a:ea typeface="Open Sans Light"/>
                <a:cs typeface="Open Sans Light"/>
              </a:rPr>
              <a:t>Digital rådgivning / robotrådgivning innebærer at kunden får konkrete råd og anbefalinger basert på en kartlegging av egen situasjon og behov.   </a:t>
            </a:r>
          </a:p>
          <a:p>
            <a:r>
              <a:rPr lang="nb-NO" sz="900" dirty="0">
                <a:ea typeface="Open Sans Light"/>
                <a:cs typeface="Open Sans Light"/>
              </a:rPr>
              <a:t>77 % oppgir høy tillit til råd fra en menneskelig rådgiver, mens tilliten til digitale rådgivningsløsninger / robotrådgivning er betydelig lavere. </a:t>
            </a:r>
            <a:br>
              <a:rPr lang="nb-NO" sz="900" dirty="0">
                <a:ea typeface="Open Sans Light"/>
                <a:cs typeface="Open Sans Light"/>
              </a:rPr>
            </a:br>
            <a:r>
              <a:rPr lang="nb-NO" sz="900" dirty="0">
                <a:ea typeface="Open Sans Light"/>
                <a:cs typeface="Open Sans Light"/>
              </a:rPr>
              <a:t>21 % oppgir at de har høy tillit til digitale rådgivningsløsninger / robotrådgivning, mens 66 % oppgir lav tillit.    </a:t>
            </a:r>
          </a:p>
          <a:p>
            <a:r>
              <a:rPr lang="nb-NO" sz="900" dirty="0">
                <a:ea typeface="Open Sans Light"/>
                <a:cs typeface="Open Sans Light"/>
              </a:rPr>
              <a:t>Resultatene viser at autorisasjon styrker tilliten. 74 % oppgir at de vil ha høyere tillit til råd fra en autorisert rådgiver enn fra en rådgiver uten autorisasjon. For digitale rådgivningsløsninger svarer 41 % at autorisasjon ville gitt høyere tillit</a:t>
            </a:r>
            <a:r>
              <a:rPr lang="nb-NO" sz="900">
                <a:ea typeface="Open Sans Light"/>
                <a:cs typeface="Open Sans Light"/>
              </a:rPr>
              <a:t>. </a:t>
            </a:r>
            <a:endParaRPr lang="nb-NO" sz="900" dirty="0">
              <a:ea typeface="Open Sans Light"/>
              <a:cs typeface="Open Sans Light"/>
            </a:endParaRPr>
          </a:p>
          <a:p>
            <a:endParaRPr lang="nb-NO" sz="900" dirty="0">
              <a:ea typeface="Open Sans Light"/>
              <a:cs typeface="Open Sans Light"/>
            </a:endParaRPr>
          </a:p>
          <a:p>
            <a:r>
              <a:rPr lang="nb-NO" sz="900" b="1" dirty="0">
                <a:solidFill>
                  <a:srgbClr val="008086"/>
                </a:solidFill>
                <a:latin typeface="Open Sans" panose="020B0606030504020204" pitchFamily="34" charset="0"/>
                <a:ea typeface="Open Sans" panose="020B0606030504020204" pitchFamily="34" charset="0"/>
                <a:cs typeface="Open Sans" panose="020B0606030504020204" pitchFamily="34" charset="0"/>
              </a:rPr>
              <a:t>God skikk og rådgivning</a:t>
            </a:r>
          </a:p>
          <a:p>
            <a:r>
              <a:rPr lang="nb-NO" sz="900" dirty="0">
                <a:ea typeface="Open Sans Light"/>
                <a:cs typeface="Open Sans Light"/>
              </a:rPr>
              <a:t>Resultatene viser at God skikk i stor grad oppleves som ivaretatt i møte med kundene. 89 % sier at opplysningene ble håndtert trygt. Blant de som mottok rådgivning, svarer 90 % at rådgiver hadde</a:t>
            </a:r>
            <a:br>
              <a:rPr lang="nb-NO" sz="900" dirty="0">
                <a:ea typeface="Open Sans Light"/>
                <a:cs typeface="Open Sans Light"/>
              </a:rPr>
            </a:br>
            <a:r>
              <a:rPr lang="nb-NO" sz="900" dirty="0">
                <a:ea typeface="Open Sans Light"/>
                <a:cs typeface="Open Sans Light"/>
              </a:rPr>
              <a:t>relevant og god kunnskap om deres behov.</a:t>
            </a:r>
          </a:p>
          <a:p>
            <a:r>
              <a:rPr lang="nb-NO" sz="900" b="1" dirty="0">
                <a:solidFill>
                  <a:srgbClr val="008086"/>
                </a:solidFill>
                <a:latin typeface="Open Sans" panose="020B0606030504020204" pitchFamily="34" charset="0"/>
                <a:ea typeface="Open Sans" panose="020B0606030504020204" pitchFamily="34" charset="0"/>
                <a:cs typeface="Open Sans" panose="020B0606030504020204" pitchFamily="34" charset="0"/>
              </a:rPr>
              <a:t>Bruk av KI</a:t>
            </a:r>
          </a:p>
          <a:p>
            <a:r>
              <a:rPr lang="nb-NO" sz="900" dirty="0">
                <a:ea typeface="Open Sans Light"/>
                <a:cs typeface="Open Sans Light"/>
              </a:rPr>
              <a:t>For første gang har undersøkelsen kartlagt bruk av KI-assistenter i økonomiske spørsmål. </a:t>
            </a:r>
          </a:p>
          <a:p>
            <a:r>
              <a:rPr lang="nb-NO" sz="900" dirty="0">
                <a:ea typeface="Open Sans Light"/>
                <a:cs typeface="Open Sans Light"/>
              </a:rPr>
              <a:t>Tre av ti oppgir at de har brukt KI til råd, tips eller veiledning. Blant disse sier 30 % at de har gjort endringer i egen privatøkonomi basert på svarene de fikk.  </a:t>
            </a:r>
          </a:p>
          <a:p>
            <a:r>
              <a:rPr lang="nb-NO" sz="900" dirty="0">
                <a:ea typeface="Open Sans Light"/>
                <a:cs typeface="Open Sans Light"/>
              </a:rPr>
              <a:t>Resultatene viser at KI er blitt en del av hvordan mange orienterer seg før de tar økonomiske valg. </a:t>
            </a:r>
            <a:endParaRPr lang="nb-NO" sz="900" b="1" dirty="0">
              <a:solidFill>
                <a:srgbClr val="00808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6" name="shapeFillSecondary">
            <a:extLst>
              <a:ext uri="{FF2B5EF4-FFF2-40B4-BE49-F238E27FC236}">
                <a16:creationId xmlns:a16="http://schemas.microsoft.com/office/drawing/2014/main" id="{3CAAC240-D4F2-A570-D8ED-48C031A41A32}"/>
              </a:ext>
            </a:extLst>
          </p:cNvPr>
          <p:cNvSpPr/>
          <p:nvPr/>
        </p:nvSpPr>
        <p:spPr>
          <a:xfrm>
            <a:off x="253620" y="255621"/>
            <a:ext cx="3894510" cy="125379"/>
          </a:xfrm>
          <a:custGeom>
            <a:avLst/>
            <a:gdLst>
              <a:gd name="connsiteX0" fmla="*/ 0 w 7788513"/>
              <a:gd name="connsiteY0" fmla="*/ 0 h 250758"/>
              <a:gd name="connsiteX1" fmla="*/ 7788513 w 7788513"/>
              <a:gd name="connsiteY1" fmla="*/ 0 h 250758"/>
              <a:gd name="connsiteX2" fmla="*/ 7535941 w 7788513"/>
              <a:gd name="connsiteY2" fmla="*/ 250758 h 250758"/>
              <a:gd name="connsiteX3" fmla="*/ 0 w 7788513"/>
              <a:gd name="connsiteY3" fmla="*/ 250758 h 250758"/>
            </a:gdLst>
            <a:ahLst/>
            <a:cxnLst>
              <a:cxn ang="0">
                <a:pos x="connsiteX0" y="connsiteY0"/>
              </a:cxn>
              <a:cxn ang="0">
                <a:pos x="connsiteX1" y="connsiteY1"/>
              </a:cxn>
              <a:cxn ang="0">
                <a:pos x="connsiteX2" y="connsiteY2"/>
              </a:cxn>
              <a:cxn ang="0">
                <a:pos x="connsiteX3" y="connsiteY3"/>
              </a:cxn>
            </a:cxnLst>
            <a:rect l="l" t="t" r="r" b="b"/>
            <a:pathLst>
              <a:path w="7788513" h="250758">
                <a:moveTo>
                  <a:pt x="0" y="0"/>
                </a:moveTo>
                <a:lnTo>
                  <a:pt x="7788513" y="0"/>
                </a:lnTo>
                <a:lnTo>
                  <a:pt x="7535941" y="250758"/>
                </a:lnTo>
                <a:lnTo>
                  <a:pt x="0" y="250758"/>
                </a:lnTo>
                <a:close/>
              </a:path>
            </a:pathLst>
          </a:cu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dirty="0"/>
          </a:p>
        </p:txBody>
      </p:sp>
      <p:sp>
        <p:nvSpPr>
          <p:cNvPr id="18" name="object 12">
            <a:extLst>
              <a:ext uri="{FF2B5EF4-FFF2-40B4-BE49-F238E27FC236}">
                <a16:creationId xmlns:a16="http://schemas.microsoft.com/office/drawing/2014/main" id="{F1CF8840-3263-248C-E316-FA3AECE4A3B5}"/>
              </a:ext>
            </a:extLst>
          </p:cNvPr>
          <p:cNvSpPr txBox="1"/>
          <p:nvPr/>
        </p:nvSpPr>
        <p:spPr>
          <a:xfrm>
            <a:off x="4355232" y="2857303"/>
            <a:ext cx="1260000" cy="628377"/>
          </a:xfrm>
          <a:prstGeom prst="rect">
            <a:avLst/>
          </a:prstGeom>
        </p:spPr>
        <p:txBody>
          <a:bodyPr vert="horz" wrap="square" lIns="0" tIns="12700" rIns="0" bIns="0" rtlCol="0">
            <a:spAutoFit/>
          </a:bodyPr>
          <a:lstStyle/>
          <a:p>
            <a:pPr marL="12700" marR="5080" algn="ctr">
              <a:lnSpc>
                <a:spcPct val="100000"/>
              </a:lnSpc>
              <a:spcBef>
                <a:spcPts val="100"/>
              </a:spcBef>
            </a:pPr>
            <a:r>
              <a:rPr lang="nb-NO" sz="1000" dirty="0">
                <a:solidFill>
                  <a:srgbClr val="000000"/>
                </a:solidFill>
                <a:latin typeface="Titillium Web"/>
                <a:cs typeface="Titillium Web"/>
              </a:rPr>
              <a:t>...</a:t>
            </a:r>
            <a:r>
              <a:rPr lang="nb-NO" sz="1000" spc="-10" dirty="0">
                <a:solidFill>
                  <a:srgbClr val="000000"/>
                </a:solidFill>
                <a:latin typeface="Titillium Web"/>
                <a:cs typeface="Titillium Web"/>
              </a:rPr>
              <a:t> </a:t>
            </a:r>
            <a:r>
              <a:rPr lang="nb-NO" sz="1000" dirty="0">
                <a:solidFill>
                  <a:srgbClr val="000000"/>
                </a:solidFill>
                <a:latin typeface="Titillium Web"/>
                <a:cs typeface="Titillium Web"/>
              </a:rPr>
              <a:t>at</a:t>
            </a:r>
            <a:r>
              <a:rPr lang="nb-NO" sz="1000" spc="-5" dirty="0">
                <a:solidFill>
                  <a:srgbClr val="000000"/>
                </a:solidFill>
                <a:latin typeface="Titillium Web"/>
                <a:cs typeface="Titillium Web"/>
              </a:rPr>
              <a:t> </a:t>
            </a:r>
            <a:r>
              <a:rPr lang="nb-NO" sz="1000" dirty="0">
                <a:solidFill>
                  <a:srgbClr val="000000"/>
                </a:solidFill>
                <a:latin typeface="Titillium Web"/>
                <a:cs typeface="Titillium Web"/>
              </a:rPr>
              <a:t>de</a:t>
            </a:r>
            <a:r>
              <a:rPr lang="nb-NO" sz="1000" spc="-10" dirty="0">
                <a:solidFill>
                  <a:srgbClr val="000000"/>
                </a:solidFill>
                <a:latin typeface="Titillium Web"/>
                <a:cs typeface="Titillium Web"/>
              </a:rPr>
              <a:t> </a:t>
            </a:r>
            <a:r>
              <a:rPr lang="nb-NO" sz="1000" dirty="0">
                <a:solidFill>
                  <a:srgbClr val="000000"/>
                </a:solidFill>
                <a:latin typeface="Titillium Web"/>
                <a:cs typeface="Titillium Web"/>
              </a:rPr>
              <a:t>er</a:t>
            </a:r>
            <a:r>
              <a:rPr lang="nb-NO" sz="1000" spc="-5" dirty="0">
                <a:solidFill>
                  <a:srgbClr val="000000"/>
                </a:solidFill>
                <a:latin typeface="Titillium Web"/>
                <a:cs typeface="Titillium Web"/>
              </a:rPr>
              <a:t> </a:t>
            </a:r>
            <a:r>
              <a:rPr lang="nb-NO" sz="1000" b="1" dirty="0">
                <a:solidFill>
                  <a:srgbClr val="008086"/>
                </a:solidFill>
                <a:latin typeface="Titillium Web"/>
                <a:cs typeface="Titillium Web"/>
              </a:rPr>
              <a:t>fornøyde,</a:t>
            </a:r>
            <a:r>
              <a:rPr lang="nb-NO" sz="1000" b="1" spc="-10" dirty="0">
                <a:solidFill>
                  <a:srgbClr val="008086"/>
                </a:solidFill>
                <a:latin typeface="Titillium Web"/>
                <a:cs typeface="Titillium Web"/>
              </a:rPr>
              <a:t> </a:t>
            </a:r>
            <a:r>
              <a:rPr lang="nb-NO" sz="1000" b="1" dirty="0">
                <a:solidFill>
                  <a:srgbClr val="008086"/>
                </a:solidFill>
                <a:latin typeface="Titillium Web"/>
                <a:cs typeface="Titillium Web"/>
              </a:rPr>
              <a:t>svært</a:t>
            </a:r>
            <a:r>
              <a:rPr lang="nb-NO" sz="1000" b="1" spc="-5" dirty="0">
                <a:solidFill>
                  <a:srgbClr val="008086"/>
                </a:solidFill>
                <a:latin typeface="Titillium Web"/>
                <a:cs typeface="Titillium Web"/>
              </a:rPr>
              <a:t> </a:t>
            </a:r>
            <a:r>
              <a:rPr lang="nb-NO" sz="1000" b="1" spc="-10" dirty="0">
                <a:solidFill>
                  <a:srgbClr val="008086"/>
                </a:solidFill>
                <a:latin typeface="Titillium Web"/>
                <a:cs typeface="Titillium Web"/>
              </a:rPr>
              <a:t>fornøyde </a:t>
            </a:r>
            <a:r>
              <a:rPr lang="nb-NO" sz="1000" b="1" dirty="0">
                <a:solidFill>
                  <a:srgbClr val="008086"/>
                </a:solidFill>
                <a:latin typeface="Titillium Web"/>
                <a:cs typeface="Titillium Web"/>
              </a:rPr>
              <a:t>eller</a:t>
            </a:r>
            <a:r>
              <a:rPr lang="nb-NO" sz="1000" b="1" spc="-15" dirty="0">
                <a:solidFill>
                  <a:srgbClr val="008086"/>
                </a:solidFill>
                <a:latin typeface="Titillium Web"/>
                <a:cs typeface="Titillium Web"/>
              </a:rPr>
              <a:t> </a:t>
            </a:r>
            <a:r>
              <a:rPr lang="nb-NO" sz="1000" b="1" dirty="0">
                <a:solidFill>
                  <a:srgbClr val="008086"/>
                </a:solidFill>
                <a:latin typeface="Titillium Web"/>
                <a:cs typeface="Titillium Web"/>
              </a:rPr>
              <a:t>usedvanlig</a:t>
            </a:r>
            <a:r>
              <a:rPr lang="nb-NO" sz="1000" b="1" spc="-10" dirty="0">
                <a:solidFill>
                  <a:srgbClr val="008086"/>
                </a:solidFill>
                <a:latin typeface="Titillium Web"/>
                <a:cs typeface="Titillium Web"/>
              </a:rPr>
              <a:t> </a:t>
            </a:r>
            <a:r>
              <a:rPr lang="nb-NO" sz="1000" b="1" dirty="0">
                <a:solidFill>
                  <a:srgbClr val="008086"/>
                </a:solidFill>
                <a:latin typeface="Titillium Web"/>
                <a:cs typeface="Titillium Web"/>
              </a:rPr>
              <a:t>fornøyde</a:t>
            </a:r>
            <a:r>
              <a:rPr lang="nb-NO" sz="1000" b="1" spc="-10" dirty="0">
                <a:solidFill>
                  <a:srgbClr val="008086"/>
                </a:solidFill>
                <a:latin typeface="Titillium Web"/>
                <a:cs typeface="Titillium Web"/>
              </a:rPr>
              <a:t> </a:t>
            </a:r>
            <a:r>
              <a:rPr lang="nb-NO" sz="1000" spc="-25" dirty="0">
                <a:solidFill>
                  <a:srgbClr val="000000"/>
                </a:solidFill>
                <a:latin typeface="Titillium Web"/>
                <a:cs typeface="Titillium Web"/>
              </a:rPr>
              <a:t>med</a:t>
            </a:r>
            <a:r>
              <a:rPr lang="nb-NO" sz="1000" spc="-10" dirty="0">
                <a:solidFill>
                  <a:srgbClr val="000000"/>
                </a:solidFill>
                <a:latin typeface="Titillium Web"/>
                <a:cs typeface="Titillium Web"/>
              </a:rPr>
              <a:t> rådgivningen</a:t>
            </a:r>
            <a:endParaRPr lang="nb-NO" sz="1000" dirty="0">
              <a:solidFill>
                <a:srgbClr val="000000"/>
              </a:solidFill>
              <a:latin typeface="Titillium Web"/>
              <a:cs typeface="Titillium Web"/>
            </a:endParaRPr>
          </a:p>
        </p:txBody>
      </p:sp>
      <p:sp>
        <p:nvSpPr>
          <p:cNvPr id="22" name="object 17">
            <a:extLst>
              <a:ext uri="{FF2B5EF4-FFF2-40B4-BE49-F238E27FC236}">
                <a16:creationId xmlns:a16="http://schemas.microsoft.com/office/drawing/2014/main" id="{80DF900A-E205-2B7A-34D4-CBD85EFDE15D}"/>
              </a:ext>
            </a:extLst>
          </p:cNvPr>
          <p:cNvSpPr txBox="1"/>
          <p:nvPr/>
        </p:nvSpPr>
        <p:spPr>
          <a:xfrm>
            <a:off x="5902679" y="2867867"/>
            <a:ext cx="1260000" cy="487313"/>
          </a:xfrm>
          <a:prstGeom prst="rect">
            <a:avLst/>
          </a:prstGeom>
        </p:spPr>
        <p:txBody>
          <a:bodyPr vert="horz" wrap="square" lIns="0" tIns="12700" rIns="0" bIns="0" rtlCol="0">
            <a:spAutoFit/>
          </a:bodyPr>
          <a:lstStyle/>
          <a:p>
            <a:pPr marL="12700" algn="ctr">
              <a:lnSpc>
                <a:spcPct val="100000"/>
              </a:lnSpc>
              <a:spcBef>
                <a:spcPts val="100"/>
              </a:spcBef>
            </a:pPr>
            <a:r>
              <a:rPr lang="nb-NO" sz="1000" dirty="0">
                <a:solidFill>
                  <a:srgbClr val="000000"/>
                </a:solidFill>
                <a:latin typeface="Titillium Web"/>
                <a:cs typeface="Titillium Web"/>
              </a:rPr>
              <a:t>...</a:t>
            </a:r>
            <a:r>
              <a:rPr lang="nb-NO" sz="1000" spc="-15" dirty="0">
                <a:solidFill>
                  <a:srgbClr val="000000"/>
                </a:solidFill>
                <a:latin typeface="Titillium Web"/>
                <a:cs typeface="Titillium Web"/>
              </a:rPr>
              <a:t> </a:t>
            </a:r>
            <a:r>
              <a:rPr lang="nb-NO" sz="1000" dirty="0">
                <a:solidFill>
                  <a:srgbClr val="000000"/>
                </a:solidFill>
                <a:latin typeface="Titillium Web"/>
                <a:cs typeface="Titillium Web"/>
              </a:rPr>
              <a:t>at</a:t>
            </a:r>
            <a:r>
              <a:rPr lang="nb-NO" sz="1000" spc="-5" dirty="0">
                <a:solidFill>
                  <a:srgbClr val="000000"/>
                </a:solidFill>
                <a:latin typeface="Titillium Web"/>
                <a:cs typeface="Titillium Web"/>
              </a:rPr>
              <a:t> </a:t>
            </a:r>
            <a:r>
              <a:rPr lang="nb-NO" sz="1000" dirty="0">
                <a:solidFill>
                  <a:srgbClr val="000000"/>
                </a:solidFill>
                <a:latin typeface="Titillium Web"/>
                <a:cs typeface="Titillium Web"/>
              </a:rPr>
              <a:t>de opplever</a:t>
            </a:r>
            <a:r>
              <a:rPr lang="nb-NO" sz="1000" spc="-5" dirty="0">
                <a:solidFill>
                  <a:srgbClr val="000000"/>
                </a:solidFill>
                <a:latin typeface="Titillium Web"/>
                <a:cs typeface="Titillium Web"/>
              </a:rPr>
              <a:t> </a:t>
            </a:r>
            <a:r>
              <a:rPr lang="nb-NO" sz="1000" dirty="0">
                <a:solidFill>
                  <a:srgbClr val="000000"/>
                </a:solidFill>
                <a:latin typeface="Titillium Web"/>
                <a:cs typeface="Titillium Web"/>
              </a:rPr>
              <a:t>at</a:t>
            </a:r>
            <a:r>
              <a:rPr lang="nb-NO" sz="1000" spc="-5" dirty="0">
                <a:solidFill>
                  <a:srgbClr val="000000"/>
                </a:solidFill>
                <a:latin typeface="Titillium Web"/>
                <a:cs typeface="Titillium Web"/>
              </a:rPr>
              <a:t> </a:t>
            </a:r>
          </a:p>
          <a:p>
            <a:pPr marL="12700" algn="ctr">
              <a:lnSpc>
                <a:spcPct val="100000"/>
              </a:lnSpc>
              <a:spcBef>
                <a:spcPts val="100"/>
              </a:spcBef>
            </a:pPr>
            <a:r>
              <a:rPr lang="nb-NO" sz="1000" dirty="0">
                <a:solidFill>
                  <a:srgbClr val="000000"/>
                </a:solidFill>
                <a:latin typeface="Titillium Web"/>
                <a:cs typeface="Titillium Web"/>
              </a:rPr>
              <a:t>God </a:t>
            </a:r>
            <a:r>
              <a:rPr lang="nb-NO" sz="1000" spc="-20" dirty="0">
                <a:solidFill>
                  <a:srgbClr val="000000"/>
                </a:solidFill>
                <a:latin typeface="Titillium Web"/>
                <a:cs typeface="Titillium Web"/>
              </a:rPr>
              <a:t>skikk </a:t>
            </a:r>
            <a:r>
              <a:rPr lang="nb-NO" sz="1000" b="1" dirty="0">
                <a:solidFill>
                  <a:srgbClr val="008086"/>
                </a:solidFill>
                <a:latin typeface="Titillium Web"/>
                <a:cs typeface="Titillium Web"/>
              </a:rPr>
              <a:t>i stor grad </a:t>
            </a:r>
            <a:r>
              <a:rPr lang="nb-NO" sz="1000" b="1" spc="-10" dirty="0">
                <a:solidFill>
                  <a:srgbClr val="008086"/>
                </a:solidFill>
                <a:latin typeface="Titillium Web"/>
                <a:cs typeface="Titillium Web"/>
              </a:rPr>
              <a:t>etterleves</a:t>
            </a:r>
            <a:endParaRPr lang="nb-NO" sz="1000" dirty="0">
              <a:solidFill>
                <a:srgbClr val="008086"/>
              </a:solidFill>
              <a:latin typeface="Titillium Web"/>
              <a:cs typeface="Titillium Web"/>
            </a:endParaRPr>
          </a:p>
        </p:txBody>
      </p:sp>
      <p:sp>
        <p:nvSpPr>
          <p:cNvPr id="24" name="object 32">
            <a:extLst>
              <a:ext uri="{FF2B5EF4-FFF2-40B4-BE49-F238E27FC236}">
                <a16:creationId xmlns:a16="http://schemas.microsoft.com/office/drawing/2014/main" id="{A565B630-0416-40B9-64B9-8E42F5896EBE}"/>
              </a:ext>
            </a:extLst>
          </p:cNvPr>
          <p:cNvSpPr txBox="1"/>
          <p:nvPr/>
        </p:nvSpPr>
        <p:spPr>
          <a:xfrm>
            <a:off x="7450126" y="2867867"/>
            <a:ext cx="1260000" cy="320601"/>
          </a:xfrm>
          <a:prstGeom prst="rect">
            <a:avLst/>
          </a:prstGeom>
        </p:spPr>
        <p:txBody>
          <a:bodyPr vert="horz" wrap="square" lIns="0" tIns="12700" rIns="0" bIns="0" rtlCol="0">
            <a:spAutoFit/>
          </a:bodyPr>
          <a:lstStyle/>
          <a:p>
            <a:pPr marL="12700" algn="ctr">
              <a:lnSpc>
                <a:spcPct val="100000"/>
              </a:lnSpc>
              <a:spcBef>
                <a:spcPts val="100"/>
              </a:spcBef>
            </a:pPr>
            <a:r>
              <a:rPr lang="nb-NO" sz="1000" dirty="0">
                <a:solidFill>
                  <a:srgbClr val="000000"/>
                </a:solidFill>
                <a:latin typeface="Titillium Web"/>
                <a:cs typeface="Titillium Web"/>
              </a:rPr>
              <a:t>...</a:t>
            </a:r>
            <a:r>
              <a:rPr lang="nb-NO" sz="1000" spc="-5" dirty="0">
                <a:solidFill>
                  <a:srgbClr val="000000"/>
                </a:solidFill>
                <a:latin typeface="Titillium Web"/>
                <a:cs typeface="Titillium Web"/>
              </a:rPr>
              <a:t> </a:t>
            </a:r>
            <a:r>
              <a:rPr lang="nb-NO" sz="1000" dirty="0">
                <a:solidFill>
                  <a:srgbClr val="000000"/>
                </a:solidFill>
                <a:latin typeface="Titillium Web"/>
                <a:cs typeface="Titillium Web"/>
              </a:rPr>
              <a:t>at de har</a:t>
            </a:r>
            <a:r>
              <a:rPr lang="nb-NO" sz="1000" spc="-5" dirty="0">
                <a:solidFill>
                  <a:srgbClr val="000000"/>
                </a:solidFill>
                <a:latin typeface="Titillium Web"/>
                <a:cs typeface="Titillium Web"/>
              </a:rPr>
              <a:t> </a:t>
            </a:r>
            <a:r>
              <a:rPr lang="nb-NO" sz="1000" b="1" dirty="0">
                <a:solidFill>
                  <a:srgbClr val="008086"/>
                </a:solidFill>
                <a:latin typeface="Titillium Web"/>
                <a:cs typeface="Titillium Web"/>
              </a:rPr>
              <a:t>høy tillit </a:t>
            </a:r>
            <a:br>
              <a:rPr lang="nb-NO" sz="1000" b="1" dirty="0">
                <a:solidFill>
                  <a:srgbClr val="008086"/>
                </a:solidFill>
                <a:latin typeface="Titillium Web"/>
                <a:cs typeface="Titillium Web"/>
              </a:rPr>
            </a:br>
            <a:r>
              <a:rPr lang="nb-NO" sz="1000" b="1" dirty="0">
                <a:solidFill>
                  <a:srgbClr val="008086"/>
                </a:solidFill>
                <a:latin typeface="Titillium Web"/>
                <a:cs typeface="Titillium Web"/>
              </a:rPr>
              <a:t>til </a:t>
            </a:r>
            <a:r>
              <a:rPr lang="nb-NO" sz="1000" b="1" spc="-10" dirty="0">
                <a:solidFill>
                  <a:srgbClr val="008086"/>
                </a:solidFill>
                <a:latin typeface="Titillium Web"/>
                <a:cs typeface="Titillium Web"/>
              </a:rPr>
              <a:t>robotrådgivere</a:t>
            </a:r>
            <a:endParaRPr lang="nb-NO" sz="1000" dirty="0">
              <a:solidFill>
                <a:srgbClr val="008086"/>
              </a:solidFill>
              <a:latin typeface="Titillium Web"/>
              <a:cs typeface="Titillium Web"/>
            </a:endParaRPr>
          </a:p>
        </p:txBody>
      </p:sp>
      <p:sp>
        <p:nvSpPr>
          <p:cNvPr id="25" name="object 37">
            <a:extLst>
              <a:ext uri="{FF2B5EF4-FFF2-40B4-BE49-F238E27FC236}">
                <a16:creationId xmlns:a16="http://schemas.microsoft.com/office/drawing/2014/main" id="{374D3FD5-3C60-842F-3022-8D20AF9BCAF6}"/>
              </a:ext>
            </a:extLst>
          </p:cNvPr>
          <p:cNvSpPr txBox="1"/>
          <p:nvPr/>
        </p:nvSpPr>
        <p:spPr>
          <a:xfrm>
            <a:off x="9002263" y="2850479"/>
            <a:ext cx="1396859" cy="320601"/>
          </a:xfrm>
          <a:prstGeom prst="rect">
            <a:avLst/>
          </a:prstGeom>
        </p:spPr>
        <p:txBody>
          <a:bodyPr vert="horz" wrap="square" lIns="0" tIns="12700" rIns="0" bIns="0" rtlCol="0">
            <a:spAutoFit/>
          </a:bodyPr>
          <a:lstStyle/>
          <a:p>
            <a:pPr marL="12700" marR="5080" algn="ctr">
              <a:lnSpc>
                <a:spcPct val="100000"/>
              </a:lnSpc>
              <a:spcBef>
                <a:spcPts val="100"/>
              </a:spcBef>
            </a:pPr>
            <a:r>
              <a:rPr lang="nb-NO" sz="1000" dirty="0">
                <a:solidFill>
                  <a:srgbClr val="000000"/>
                </a:solidFill>
                <a:latin typeface="Titillium Web"/>
                <a:cs typeface="Titillium Web"/>
              </a:rPr>
              <a:t>... at de har</a:t>
            </a:r>
            <a:r>
              <a:rPr lang="nb-NO" sz="1000" b="1" dirty="0">
                <a:solidFill>
                  <a:srgbClr val="008086"/>
                </a:solidFill>
                <a:latin typeface="Titillium Web" pitchFamily="2" charset="77"/>
                <a:cs typeface="Titillium Web"/>
              </a:rPr>
              <a:t> brukt KI til økonomiske spørsmål</a:t>
            </a:r>
          </a:p>
        </p:txBody>
      </p:sp>
      <p:sp>
        <p:nvSpPr>
          <p:cNvPr id="26" name="object 38">
            <a:extLst>
              <a:ext uri="{FF2B5EF4-FFF2-40B4-BE49-F238E27FC236}">
                <a16:creationId xmlns:a16="http://schemas.microsoft.com/office/drawing/2014/main" id="{0FA605F7-8A49-A698-0DAD-8C8533E4DDDC}"/>
              </a:ext>
            </a:extLst>
          </p:cNvPr>
          <p:cNvSpPr txBox="1"/>
          <p:nvPr/>
        </p:nvSpPr>
        <p:spPr>
          <a:xfrm>
            <a:off x="9108290" y="1954138"/>
            <a:ext cx="416471" cy="351378"/>
          </a:xfrm>
          <a:prstGeom prst="rect">
            <a:avLst/>
          </a:prstGeom>
        </p:spPr>
        <p:txBody>
          <a:bodyPr vert="horz" wrap="square" lIns="0" tIns="12700" rIns="0" bIns="0" rtlCol="0">
            <a:spAutoFit/>
          </a:bodyPr>
          <a:lstStyle/>
          <a:p>
            <a:pPr marL="12700" algn="ctr">
              <a:lnSpc>
                <a:spcPct val="100000"/>
              </a:lnSpc>
              <a:spcBef>
                <a:spcPts val="100"/>
              </a:spcBef>
            </a:pPr>
            <a:r>
              <a:rPr lang="nb-NO" sz="2200" b="1" dirty="0">
                <a:solidFill>
                  <a:srgbClr val="008086"/>
                </a:solidFill>
                <a:latin typeface="Titillium Web"/>
                <a:cs typeface="Titillium Web"/>
              </a:rPr>
              <a:t> </a:t>
            </a:r>
            <a:endParaRPr sz="2200" dirty="0">
              <a:solidFill>
                <a:srgbClr val="008086"/>
              </a:solidFill>
              <a:latin typeface="Titillium Web"/>
              <a:cs typeface="Titillium Web"/>
            </a:endParaRPr>
          </a:p>
        </p:txBody>
      </p:sp>
      <p:sp>
        <p:nvSpPr>
          <p:cNvPr id="27" name="object 12">
            <a:extLst>
              <a:ext uri="{FF2B5EF4-FFF2-40B4-BE49-F238E27FC236}">
                <a16:creationId xmlns:a16="http://schemas.microsoft.com/office/drawing/2014/main" id="{931217B1-4179-E411-9D8F-2713E1FA6B17}"/>
              </a:ext>
            </a:extLst>
          </p:cNvPr>
          <p:cNvSpPr txBox="1"/>
          <p:nvPr/>
        </p:nvSpPr>
        <p:spPr>
          <a:xfrm>
            <a:off x="2888130" y="2913947"/>
            <a:ext cx="1260000" cy="474489"/>
          </a:xfrm>
          <a:prstGeom prst="rect">
            <a:avLst/>
          </a:prstGeom>
        </p:spPr>
        <p:txBody>
          <a:bodyPr vert="horz" wrap="square" lIns="0" tIns="12700" rIns="0" bIns="0" rtlCol="0">
            <a:spAutoFit/>
          </a:bodyPr>
          <a:lstStyle/>
          <a:p>
            <a:pPr marL="12700" marR="5080" algn="ctr">
              <a:lnSpc>
                <a:spcPct val="100000"/>
              </a:lnSpc>
              <a:spcBef>
                <a:spcPts val="100"/>
              </a:spcBef>
            </a:pPr>
            <a:r>
              <a:rPr lang="nb-NO" sz="1000" dirty="0">
                <a:solidFill>
                  <a:srgbClr val="000000"/>
                </a:solidFill>
                <a:latin typeface="Titillium Web"/>
                <a:cs typeface="Titillium Web"/>
              </a:rPr>
              <a:t>...</a:t>
            </a:r>
            <a:r>
              <a:rPr lang="nb-NO" sz="1000" spc="-10" dirty="0">
                <a:solidFill>
                  <a:srgbClr val="000000"/>
                </a:solidFill>
                <a:latin typeface="Titillium Web"/>
                <a:cs typeface="Titillium Web"/>
              </a:rPr>
              <a:t> </a:t>
            </a:r>
            <a:r>
              <a:rPr lang="nb-NO" sz="1000" dirty="0">
                <a:solidFill>
                  <a:srgbClr val="000000"/>
                </a:solidFill>
                <a:latin typeface="Titillium Web"/>
                <a:cs typeface="Titillium Web"/>
              </a:rPr>
              <a:t>at</a:t>
            </a:r>
            <a:r>
              <a:rPr lang="nb-NO" sz="1000" spc="-5" dirty="0">
                <a:solidFill>
                  <a:srgbClr val="000000"/>
                </a:solidFill>
                <a:latin typeface="Titillium Web"/>
                <a:cs typeface="Titillium Web"/>
              </a:rPr>
              <a:t> </a:t>
            </a:r>
            <a:r>
              <a:rPr lang="nb-NO" sz="1000" dirty="0">
                <a:solidFill>
                  <a:srgbClr val="000000"/>
                </a:solidFill>
                <a:latin typeface="Titillium Web"/>
                <a:cs typeface="Titillium Web"/>
              </a:rPr>
              <a:t>de</a:t>
            </a:r>
            <a:r>
              <a:rPr lang="nb-NO" sz="1000" spc="-5" dirty="0">
                <a:solidFill>
                  <a:srgbClr val="000000"/>
                </a:solidFill>
                <a:latin typeface="Titillium Web"/>
                <a:cs typeface="Titillium Web"/>
              </a:rPr>
              <a:t> </a:t>
            </a:r>
            <a:r>
              <a:rPr lang="nb-NO" sz="1000" b="1" dirty="0">
                <a:solidFill>
                  <a:srgbClr val="008086"/>
                </a:solidFill>
                <a:latin typeface="Titillium Web"/>
                <a:cs typeface="Titillium Web"/>
              </a:rPr>
              <a:t>benyttet rådgivning ved kjøp </a:t>
            </a:r>
            <a:br>
              <a:rPr lang="nb-NO" sz="1000" b="1" dirty="0">
                <a:solidFill>
                  <a:srgbClr val="008086"/>
                </a:solidFill>
                <a:latin typeface="Titillium Web"/>
                <a:cs typeface="Titillium Web"/>
              </a:rPr>
            </a:br>
            <a:r>
              <a:rPr lang="nb-NO" sz="1000" b="1" dirty="0">
                <a:solidFill>
                  <a:srgbClr val="008086"/>
                </a:solidFill>
                <a:latin typeface="Titillium Web"/>
                <a:cs typeface="Titillium Web"/>
              </a:rPr>
              <a:t>av produkt </a:t>
            </a:r>
            <a:r>
              <a:rPr lang="nb-NO" sz="1000" dirty="0">
                <a:solidFill>
                  <a:srgbClr val="000000"/>
                </a:solidFill>
                <a:latin typeface="Titillium Web" pitchFamily="2" charset="77"/>
                <a:cs typeface="Titillium Web"/>
              </a:rPr>
              <a:t>i fjor</a:t>
            </a:r>
          </a:p>
        </p:txBody>
      </p:sp>
      <p:sp>
        <p:nvSpPr>
          <p:cNvPr id="44" name="TextBox 43">
            <a:extLst>
              <a:ext uri="{FF2B5EF4-FFF2-40B4-BE49-F238E27FC236}">
                <a16:creationId xmlns:a16="http://schemas.microsoft.com/office/drawing/2014/main" id="{92420555-60A2-E20B-E89B-D6B69D6B605C}"/>
              </a:ext>
            </a:extLst>
          </p:cNvPr>
          <p:cNvSpPr txBox="1"/>
          <p:nvPr/>
        </p:nvSpPr>
        <p:spPr>
          <a:xfrm>
            <a:off x="11062723" y="1976018"/>
            <a:ext cx="65" cy="153888"/>
          </a:xfrm>
          <a:prstGeom prst="rect">
            <a:avLst/>
          </a:prstGeom>
          <a:solidFill>
            <a:srgbClr val="6FBDB9"/>
          </a:solidFill>
        </p:spPr>
        <p:txBody>
          <a:bodyPr wrap="none" lIns="0" tIns="0" rIns="0" bIns="0" rtlCol="0">
            <a:spAutoFit/>
          </a:bodyPr>
          <a:lstStyle/>
          <a:p>
            <a:endParaRPr lang="en-NO" sz="1000" dirty="0">
              <a:solidFill>
                <a:srgbClr val="008086"/>
              </a:solidFill>
            </a:endParaRPr>
          </a:p>
        </p:txBody>
      </p:sp>
      <p:sp>
        <p:nvSpPr>
          <p:cNvPr id="9" name="object 12">
            <a:extLst>
              <a:ext uri="{FF2B5EF4-FFF2-40B4-BE49-F238E27FC236}">
                <a16:creationId xmlns:a16="http://schemas.microsoft.com/office/drawing/2014/main" id="{8A01D5C5-9968-AFF4-0A1D-504D327826E2}"/>
              </a:ext>
            </a:extLst>
          </p:cNvPr>
          <p:cNvSpPr txBox="1"/>
          <p:nvPr/>
        </p:nvSpPr>
        <p:spPr>
          <a:xfrm>
            <a:off x="1421028" y="2951222"/>
            <a:ext cx="1260000" cy="320601"/>
          </a:xfrm>
          <a:prstGeom prst="rect">
            <a:avLst/>
          </a:prstGeom>
        </p:spPr>
        <p:txBody>
          <a:bodyPr vert="horz" wrap="square" lIns="0" tIns="12700" rIns="0" bIns="0" rtlCol="0">
            <a:spAutoFit/>
          </a:bodyPr>
          <a:lstStyle/>
          <a:p>
            <a:pPr marL="12700" marR="5080" algn="ctr">
              <a:lnSpc>
                <a:spcPct val="100000"/>
              </a:lnSpc>
              <a:spcBef>
                <a:spcPts val="100"/>
              </a:spcBef>
            </a:pPr>
            <a:r>
              <a:rPr lang="nb-NO" sz="1000" dirty="0">
                <a:solidFill>
                  <a:srgbClr val="000000"/>
                </a:solidFill>
                <a:latin typeface="Titillium Web"/>
                <a:cs typeface="Titillium Web"/>
              </a:rPr>
              <a:t>...</a:t>
            </a:r>
            <a:r>
              <a:rPr lang="nb-NO" sz="1000" spc="-10" dirty="0">
                <a:solidFill>
                  <a:srgbClr val="000000"/>
                </a:solidFill>
                <a:latin typeface="Titillium Web"/>
                <a:cs typeface="Titillium Web"/>
              </a:rPr>
              <a:t> </a:t>
            </a:r>
            <a:r>
              <a:rPr lang="nb-NO" sz="1000" dirty="0">
                <a:solidFill>
                  <a:srgbClr val="000000"/>
                </a:solidFill>
                <a:latin typeface="Titillium Web"/>
                <a:cs typeface="Titillium Web"/>
              </a:rPr>
              <a:t>at de har </a:t>
            </a:r>
            <a:r>
              <a:rPr lang="nb-NO" sz="1000" b="1" dirty="0">
                <a:solidFill>
                  <a:srgbClr val="008086"/>
                </a:solidFill>
                <a:latin typeface="Titillium Web" pitchFamily="2" charset="77"/>
                <a:cs typeface="Titillium Web"/>
              </a:rPr>
              <a:t>høy tillit</a:t>
            </a:r>
            <a:br>
              <a:rPr lang="nb-NO" sz="1000" b="1" dirty="0">
                <a:solidFill>
                  <a:srgbClr val="008086"/>
                </a:solidFill>
                <a:latin typeface="Titillium Web" pitchFamily="2" charset="77"/>
                <a:cs typeface="Titillium Web"/>
              </a:rPr>
            </a:br>
            <a:r>
              <a:rPr lang="nb-NO" sz="1000" b="1" dirty="0">
                <a:solidFill>
                  <a:srgbClr val="008086"/>
                </a:solidFill>
                <a:latin typeface="Titillium Web" pitchFamily="2" charset="77"/>
                <a:cs typeface="Titillium Web"/>
              </a:rPr>
              <a:t> til rådgivere</a:t>
            </a:r>
          </a:p>
        </p:txBody>
      </p:sp>
      <p:grpSp>
        <p:nvGrpSpPr>
          <p:cNvPr id="4" name="Group 3">
            <a:extLst>
              <a:ext uri="{FF2B5EF4-FFF2-40B4-BE49-F238E27FC236}">
                <a16:creationId xmlns:a16="http://schemas.microsoft.com/office/drawing/2014/main" id="{91C91DD6-CF7A-8BEE-7CF9-CB76D50B3170}"/>
              </a:ext>
            </a:extLst>
          </p:cNvPr>
          <p:cNvGrpSpPr/>
          <p:nvPr/>
        </p:nvGrpSpPr>
        <p:grpSpPr>
          <a:xfrm>
            <a:off x="8097246" y="5728680"/>
            <a:ext cx="1789691" cy="251366"/>
            <a:chOff x="716987" y="5949746"/>
            <a:chExt cx="1789691" cy="251366"/>
          </a:xfrm>
        </p:grpSpPr>
        <p:sp>
          <p:nvSpPr>
            <p:cNvPr id="5" name="Rectangle 4">
              <a:extLst>
                <a:ext uri="{FF2B5EF4-FFF2-40B4-BE49-F238E27FC236}">
                  <a16:creationId xmlns:a16="http://schemas.microsoft.com/office/drawing/2014/main" id="{5CB4E92E-8BC5-314B-D59B-C04DDEC01216}"/>
                </a:ext>
              </a:extLst>
            </p:cNvPr>
            <p:cNvSpPr/>
            <p:nvPr/>
          </p:nvSpPr>
          <p:spPr>
            <a:xfrm>
              <a:off x="846140" y="5949746"/>
              <a:ext cx="1534458" cy="251366"/>
            </a:xfrm>
            <a:prstGeom prst="rect">
              <a:avLst/>
            </a:pr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6" name="Oval 5">
              <a:extLst>
                <a:ext uri="{FF2B5EF4-FFF2-40B4-BE49-F238E27FC236}">
                  <a16:creationId xmlns:a16="http://schemas.microsoft.com/office/drawing/2014/main" id="{2104E8D8-148D-AC14-994E-3784E4F04650}"/>
                </a:ext>
              </a:extLst>
            </p:cNvPr>
            <p:cNvSpPr/>
            <p:nvPr/>
          </p:nvSpPr>
          <p:spPr>
            <a:xfrm>
              <a:off x="716987" y="5949746"/>
              <a:ext cx="251365" cy="251365"/>
            </a:xfrm>
            <a:prstGeom prst="ellipse">
              <a:avLst/>
            </a:pr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sp>
          <p:nvSpPr>
            <p:cNvPr id="11" name="Oval 10">
              <a:extLst>
                <a:ext uri="{FF2B5EF4-FFF2-40B4-BE49-F238E27FC236}">
                  <a16:creationId xmlns:a16="http://schemas.microsoft.com/office/drawing/2014/main" id="{8C80409F-0E3B-D04F-E5A5-54A976AD6E29}"/>
                </a:ext>
              </a:extLst>
            </p:cNvPr>
            <p:cNvSpPr/>
            <p:nvPr/>
          </p:nvSpPr>
          <p:spPr>
            <a:xfrm>
              <a:off x="2255313" y="5949746"/>
              <a:ext cx="251365" cy="251365"/>
            </a:xfrm>
            <a:prstGeom prst="ellipse">
              <a:avLst/>
            </a:prstGeom>
            <a:solidFill>
              <a:srgbClr val="86C8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NO"/>
            </a:p>
          </p:txBody>
        </p:sp>
      </p:grpSp>
      <p:sp>
        <p:nvSpPr>
          <p:cNvPr id="17" name="Rectangle 16">
            <a:hlinkClick r:id="rId2"/>
            <a:extLst>
              <a:ext uri="{FF2B5EF4-FFF2-40B4-BE49-F238E27FC236}">
                <a16:creationId xmlns:a16="http://schemas.microsoft.com/office/drawing/2014/main" id="{3F96028E-D070-1D3A-5388-919E30FF00DE}"/>
              </a:ext>
            </a:extLst>
          </p:cNvPr>
          <p:cNvSpPr/>
          <p:nvPr/>
        </p:nvSpPr>
        <p:spPr>
          <a:xfrm>
            <a:off x="8105684" y="5728679"/>
            <a:ext cx="1781253"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latin typeface="+mj-lt"/>
            </a:endParaRPr>
          </a:p>
        </p:txBody>
      </p:sp>
      <p:sp>
        <p:nvSpPr>
          <p:cNvPr id="29" name="object 7">
            <a:hlinkClick r:id="rId3"/>
            <a:extLst>
              <a:ext uri="{FF2B5EF4-FFF2-40B4-BE49-F238E27FC236}">
                <a16:creationId xmlns:a16="http://schemas.microsoft.com/office/drawing/2014/main" id="{513E1F91-4959-A34C-DA70-96766885102F}"/>
              </a:ext>
            </a:extLst>
          </p:cNvPr>
          <p:cNvSpPr txBox="1"/>
          <p:nvPr/>
        </p:nvSpPr>
        <p:spPr>
          <a:xfrm>
            <a:off x="8097245" y="5732900"/>
            <a:ext cx="1789692" cy="186590"/>
          </a:xfrm>
          <a:prstGeom prst="rect">
            <a:avLst/>
          </a:prstGeom>
          <a:noFill/>
        </p:spPr>
        <p:txBody>
          <a:bodyPr vert="horz" wrap="square" lIns="0" tIns="47625" rIns="0" bIns="0" rtlCol="0">
            <a:spAutoFit/>
          </a:bodyPr>
          <a:lstStyle/>
          <a:p>
            <a:pPr algn="ctr">
              <a:lnSpc>
                <a:spcPct val="100000"/>
              </a:lnSpc>
              <a:spcBef>
                <a:spcPts val="375"/>
              </a:spcBef>
            </a:pPr>
            <a:r>
              <a:rPr lang="nb-NO" sz="9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Forbruker- og finanstrender</a:t>
            </a:r>
            <a:endParaRPr lang="nb-NO" sz="9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3" name="Bilde 12">
            <a:extLst>
              <a:ext uri="{FF2B5EF4-FFF2-40B4-BE49-F238E27FC236}">
                <a16:creationId xmlns:a16="http://schemas.microsoft.com/office/drawing/2014/main" id="{391CBF49-B8A4-00C1-FA1C-09A50A26ED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933" y="1131582"/>
            <a:ext cx="9569491" cy="1734175"/>
          </a:xfrm>
          <a:prstGeom prst="rect">
            <a:avLst/>
          </a:prstGeom>
        </p:spPr>
      </p:pic>
    </p:spTree>
    <p:extLst>
      <p:ext uri="{BB962C8B-B14F-4D97-AF65-F5344CB8AC3E}">
        <p14:creationId xmlns:p14="http://schemas.microsoft.com/office/powerpoint/2010/main" val="18456772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9A56D-F6DB-1867-D9B7-E123ED101568}"/>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AFFBB91-37F8-63C8-A8AF-45D30C59544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p:blipFill>
        <p:spPr>
          <a:xfrm>
            <a:off x="1885807" y="5901"/>
            <a:ext cx="10306193" cy="6846198"/>
          </a:xfrm>
        </p:spPr>
      </p:pic>
      <p:sp>
        <p:nvSpPr>
          <p:cNvPr id="5" name="TextBox 4">
            <a:extLst>
              <a:ext uri="{FF2B5EF4-FFF2-40B4-BE49-F238E27FC236}">
                <a16:creationId xmlns:a16="http://schemas.microsoft.com/office/drawing/2014/main" id="{FC589D9F-AE86-990D-E4E0-7DCE34889521}"/>
              </a:ext>
            </a:extLst>
          </p:cNvPr>
          <p:cNvSpPr txBox="1"/>
          <p:nvPr/>
        </p:nvSpPr>
        <p:spPr>
          <a:xfrm>
            <a:off x="1334815" y="4930565"/>
            <a:ext cx="4183838" cy="492443"/>
          </a:xfrm>
          <a:prstGeom prst="rect">
            <a:avLst/>
          </a:prstGeom>
          <a:noFill/>
        </p:spPr>
        <p:txBody>
          <a:bodyPr wrap="none" lIns="0" tIns="0" rIns="0" bIns="0" rtlCol="0">
            <a:spAutoFit/>
          </a:bodyPr>
          <a:lstStyle/>
          <a:p>
            <a:r>
              <a:rPr lang="nb-NO" sz="3200" dirty="0">
                <a:solidFill>
                  <a:srgbClr val="251D57"/>
                </a:solidFill>
                <a:latin typeface="+mj-lt"/>
              </a:rPr>
              <a:t>Årsregnskap og balanse</a:t>
            </a:r>
          </a:p>
        </p:txBody>
      </p:sp>
      <p:sp>
        <p:nvSpPr>
          <p:cNvPr id="6" name="Oval 5">
            <a:extLst>
              <a:ext uri="{FF2B5EF4-FFF2-40B4-BE49-F238E27FC236}">
                <a16:creationId xmlns:a16="http://schemas.microsoft.com/office/drawing/2014/main" id="{8064529C-833E-8E5D-F810-F6BD077DD907}"/>
              </a:ext>
            </a:extLst>
          </p:cNvPr>
          <p:cNvSpPr/>
          <p:nvPr/>
        </p:nvSpPr>
        <p:spPr>
          <a:xfrm>
            <a:off x="583034" y="4876800"/>
            <a:ext cx="567558" cy="567558"/>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2000" b="1" dirty="0">
                <a:solidFill>
                  <a:schemeClr val="bg1"/>
                </a:solidFill>
                <a:latin typeface="Titillium Web" pitchFamily="2" charset="77"/>
              </a:rPr>
              <a:t>6</a:t>
            </a:r>
          </a:p>
        </p:txBody>
      </p:sp>
      <p:sp>
        <p:nvSpPr>
          <p:cNvPr id="10" name="Rectangle 9">
            <a:extLst>
              <a:ext uri="{FF2B5EF4-FFF2-40B4-BE49-F238E27FC236}">
                <a16:creationId xmlns:a16="http://schemas.microsoft.com/office/drawing/2014/main" id="{D8DFF5B1-85C9-61A4-3955-05CB2DCBB5FC}"/>
              </a:ext>
            </a:extLst>
          </p:cNvPr>
          <p:cNvSpPr/>
          <p:nvPr/>
        </p:nvSpPr>
        <p:spPr>
          <a:xfrm rot="18897754">
            <a:off x="6957202" y="2860446"/>
            <a:ext cx="163403" cy="4752668"/>
          </a:xfrm>
          <a:custGeom>
            <a:avLst/>
            <a:gdLst>
              <a:gd name="connsiteX0" fmla="*/ 0 w 157655"/>
              <a:gd name="connsiteY0" fmla="*/ 0 h 4792717"/>
              <a:gd name="connsiteX1" fmla="*/ 157655 w 157655"/>
              <a:gd name="connsiteY1" fmla="*/ 0 h 4792717"/>
              <a:gd name="connsiteX2" fmla="*/ 157655 w 157655"/>
              <a:gd name="connsiteY2" fmla="*/ 4792717 h 4792717"/>
              <a:gd name="connsiteX3" fmla="*/ 0 w 157655"/>
              <a:gd name="connsiteY3" fmla="*/ 4792717 h 4792717"/>
              <a:gd name="connsiteX4" fmla="*/ 0 w 157655"/>
              <a:gd name="connsiteY4" fmla="*/ 0 h 4792717"/>
              <a:gd name="connsiteX0" fmla="*/ 0 w 157655"/>
              <a:gd name="connsiteY0" fmla="*/ 0 h 4792717"/>
              <a:gd name="connsiteX1" fmla="*/ 157655 w 157655"/>
              <a:gd name="connsiteY1" fmla="*/ 0 h 4792717"/>
              <a:gd name="connsiteX2" fmla="*/ 157655 w 157655"/>
              <a:gd name="connsiteY2" fmla="*/ 4792717 h 4792717"/>
              <a:gd name="connsiteX3" fmla="*/ 131 w 157655"/>
              <a:gd name="connsiteY3" fmla="*/ 4592449 h 4792717"/>
              <a:gd name="connsiteX4" fmla="*/ 0 w 157655"/>
              <a:gd name="connsiteY4" fmla="*/ 0 h 4792717"/>
              <a:gd name="connsiteX0" fmla="*/ 0 w 163403"/>
              <a:gd name="connsiteY0" fmla="*/ 0 h 4752668"/>
              <a:gd name="connsiteX1" fmla="*/ 157655 w 163403"/>
              <a:gd name="connsiteY1" fmla="*/ 0 h 4752668"/>
              <a:gd name="connsiteX2" fmla="*/ 163403 w 163403"/>
              <a:gd name="connsiteY2" fmla="*/ 4752668 h 4752668"/>
              <a:gd name="connsiteX3" fmla="*/ 131 w 163403"/>
              <a:gd name="connsiteY3" fmla="*/ 4592449 h 4752668"/>
              <a:gd name="connsiteX4" fmla="*/ 0 w 163403"/>
              <a:gd name="connsiteY4" fmla="*/ 0 h 4752668"/>
              <a:gd name="connsiteX0" fmla="*/ 0 w 163403"/>
              <a:gd name="connsiteY0" fmla="*/ 0 h 4752668"/>
              <a:gd name="connsiteX1" fmla="*/ 159793 w 163403"/>
              <a:gd name="connsiteY1" fmla="*/ 163891 h 4752668"/>
              <a:gd name="connsiteX2" fmla="*/ 163403 w 163403"/>
              <a:gd name="connsiteY2" fmla="*/ 4752668 h 4752668"/>
              <a:gd name="connsiteX3" fmla="*/ 131 w 163403"/>
              <a:gd name="connsiteY3" fmla="*/ 4592449 h 4752668"/>
              <a:gd name="connsiteX4" fmla="*/ 0 w 163403"/>
              <a:gd name="connsiteY4" fmla="*/ 0 h 475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03" h="4752668">
                <a:moveTo>
                  <a:pt x="0" y="0"/>
                </a:moveTo>
                <a:lnTo>
                  <a:pt x="159793" y="163891"/>
                </a:lnTo>
                <a:cubicBezTo>
                  <a:pt x="160996" y="1693483"/>
                  <a:pt x="162200" y="3223076"/>
                  <a:pt x="163403" y="4752668"/>
                </a:cubicBezTo>
                <a:lnTo>
                  <a:pt x="131" y="4592449"/>
                </a:lnTo>
                <a:cubicBezTo>
                  <a:pt x="87" y="3061633"/>
                  <a:pt x="44" y="1530816"/>
                  <a:pt x="0" y="0"/>
                </a:cubicBezTo>
                <a:close/>
              </a:path>
            </a:pathLst>
          </a:cu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Tree>
    <p:extLst>
      <p:ext uri="{BB962C8B-B14F-4D97-AF65-F5344CB8AC3E}">
        <p14:creationId xmlns:p14="http://schemas.microsoft.com/office/powerpoint/2010/main" val="4006283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00841EF-A687-92F9-F827-22D918E6BE1E}"/>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8EC5922E-97C6-E75D-054F-4C3D277F5F9B}"/>
              </a:ext>
            </a:extLst>
          </p:cNvPr>
          <p:cNvSpPr>
            <a:spLocks noGrp="1"/>
          </p:cNvSpPr>
          <p:nvPr>
            <p:ph type="sldNum" sz="quarter" idx="12"/>
          </p:nvPr>
        </p:nvSpPr>
        <p:spPr/>
        <p:txBody>
          <a:bodyPr/>
          <a:lstStyle/>
          <a:p>
            <a:fld id="{1FACAE68-2C15-43EA-AAC8-8A98AD9E38DC}" type="slidenum">
              <a:rPr lang="nb-NO" smtClean="0"/>
              <a:t>38</a:t>
            </a:fld>
            <a:endParaRPr lang="nb-NO" dirty="0"/>
          </a:p>
        </p:txBody>
      </p:sp>
      <p:sp>
        <p:nvSpPr>
          <p:cNvPr id="6" name="object 2">
            <a:extLst>
              <a:ext uri="{FF2B5EF4-FFF2-40B4-BE49-F238E27FC236}">
                <a16:creationId xmlns:a16="http://schemas.microsoft.com/office/drawing/2014/main" id="{330DB0A6-3EF0-F284-D1D0-BF87854D2202}"/>
              </a:ext>
            </a:extLst>
          </p:cNvPr>
          <p:cNvSpPr txBox="1">
            <a:spLocks noGrp="1"/>
          </p:cNvSpPr>
          <p:nvPr>
            <p:ph type="title"/>
          </p:nvPr>
        </p:nvSpPr>
        <p:spPr>
          <a:xfrm>
            <a:off x="712025" y="666210"/>
            <a:ext cx="2557145" cy="320601"/>
          </a:xfrm>
          <a:prstGeom prst="rect">
            <a:avLst/>
          </a:prstGeom>
        </p:spPr>
        <p:txBody>
          <a:bodyPr vert="horz" wrap="square" lIns="0" tIns="12700" rIns="0" bIns="0" rtlCol="0">
            <a:spAutoFit/>
          </a:bodyPr>
          <a:lstStyle/>
          <a:p>
            <a:pPr marL="12700">
              <a:lnSpc>
                <a:spcPct val="100000"/>
              </a:lnSpc>
              <a:spcBef>
                <a:spcPts val="100"/>
              </a:spcBef>
            </a:pPr>
            <a:r>
              <a:rPr lang="nb-NO" sz="2000" spc="-10" dirty="0">
                <a:solidFill>
                  <a:srgbClr val="251D57"/>
                </a:solidFill>
              </a:rPr>
              <a:t>Resultatregnskap</a:t>
            </a:r>
            <a:endParaRPr lang="nb-NO" sz="2000" dirty="0">
              <a:solidFill>
                <a:srgbClr val="251D57"/>
              </a:solidFill>
            </a:endParaRPr>
          </a:p>
        </p:txBody>
      </p:sp>
      <p:sp>
        <p:nvSpPr>
          <p:cNvPr id="11" name="object 7">
            <a:extLst>
              <a:ext uri="{FF2B5EF4-FFF2-40B4-BE49-F238E27FC236}">
                <a16:creationId xmlns:a16="http://schemas.microsoft.com/office/drawing/2014/main" id="{0AC4AE48-439D-A512-5A33-50916D88980F}"/>
              </a:ext>
            </a:extLst>
          </p:cNvPr>
          <p:cNvSpPr txBox="1"/>
          <p:nvPr/>
        </p:nvSpPr>
        <p:spPr>
          <a:xfrm>
            <a:off x="712025" y="991825"/>
            <a:ext cx="4031616" cy="166712"/>
          </a:xfrm>
          <a:prstGeom prst="rect">
            <a:avLst/>
          </a:prstGeom>
        </p:spPr>
        <p:txBody>
          <a:bodyPr vert="horz" wrap="square" lIns="0" tIns="12700" rIns="0" bIns="0" rtlCol="0" anchor="t">
            <a:spAutoFit/>
          </a:bodyPr>
          <a:lstStyle/>
          <a:p>
            <a:pPr marL="12700">
              <a:lnSpc>
                <a:spcPct val="100000"/>
              </a:lnSpc>
              <a:spcBef>
                <a:spcPts val="100"/>
              </a:spcBef>
            </a:pPr>
            <a:r>
              <a:rPr lang="nb-NO" sz="1000" dirty="0">
                <a:solidFill>
                  <a:srgbClr val="251D57"/>
                </a:solidFill>
                <a:latin typeface="Open Sans"/>
                <a:ea typeface="Open Sans"/>
                <a:cs typeface="Open Sans"/>
              </a:rPr>
              <a:t>for perioden 1. januar til 31. desember 2025</a:t>
            </a:r>
            <a:endParaRPr lang="nb-NO" sz="1000" dirty="0">
              <a:solidFill>
                <a:srgbClr val="251D57"/>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4" name="Table 3">
            <a:extLst>
              <a:ext uri="{FF2B5EF4-FFF2-40B4-BE49-F238E27FC236}">
                <a16:creationId xmlns:a16="http://schemas.microsoft.com/office/drawing/2014/main" id="{B49AE7C3-BBD0-D9DD-F735-DDAD854D171B}"/>
              </a:ext>
            </a:extLst>
          </p:cNvPr>
          <p:cNvGraphicFramePr>
            <a:graphicFrameLocks noGrp="1"/>
          </p:cNvGraphicFramePr>
          <p:nvPr>
            <p:extLst>
              <p:ext uri="{D42A27DB-BD31-4B8C-83A1-F6EECF244321}">
                <p14:modId xmlns:p14="http://schemas.microsoft.com/office/powerpoint/2010/main" val="3554918965"/>
              </p:ext>
            </p:extLst>
          </p:nvPr>
        </p:nvGraphicFramePr>
        <p:xfrm>
          <a:off x="712025" y="1364061"/>
          <a:ext cx="5379383" cy="4501800"/>
        </p:xfrm>
        <a:graphic>
          <a:graphicData uri="http://schemas.openxmlformats.org/drawingml/2006/table">
            <a:tbl>
              <a:tblPr firstRow="1" bandRow="1">
                <a:tableStyleId>{5C22544A-7EE6-4342-B048-85BDC9FD1C3A}</a:tableStyleId>
              </a:tblPr>
              <a:tblGrid>
                <a:gridCol w="3028885">
                  <a:extLst>
                    <a:ext uri="{9D8B030D-6E8A-4147-A177-3AD203B41FA5}">
                      <a16:colId xmlns:a16="http://schemas.microsoft.com/office/drawing/2014/main" val="2595339265"/>
                    </a:ext>
                  </a:extLst>
                </a:gridCol>
                <a:gridCol w="1175249">
                  <a:extLst>
                    <a:ext uri="{9D8B030D-6E8A-4147-A177-3AD203B41FA5}">
                      <a16:colId xmlns:a16="http://schemas.microsoft.com/office/drawing/2014/main" val="2052551237"/>
                    </a:ext>
                  </a:extLst>
                </a:gridCol>
                <a:gridCol w="1175249">
                  <a:extLst>
                    <a:ext uri="{9D8B030D-6E8A-4147-A177-3AD203B41FA5}">
                      <a16:colId xmlns:a16="http://schemas.microsoft.com/office/drawing/2014/main" val="191507702"/>
                    </a:ext>
                  </a:extLst>
                </a:gridCol>
              </a:tblGrid>
              <a:tr h="248233">
                <a:tc>
                  <a:txBody>
                    <a:bodyPr/>
                    <a:lstStyle/>
                    <a:p>
                      <a:endParaRPr lang="nb-NO" sz="1200" noProof="0" dirty="0">
                        <a:latin typeface="+mj-lt"/>
                      </a:endParaRPr>
                    </a:p>
                  </a:txBody>
                  <a:tcPr/>
                </a:tc>
                <a:tc>
                  <a:txBody>
                    <a:bodyPr/>
                    <a:lstStyle/>
                    <a:p>
                      <a:pPr algn="ctr"/>
                      <a:r>
                        <a:rPr lang="nb-NO" sz="1200" noProof="0" dirty="0">
                          <a:latin typeface="+mj-lt"/>
                        </a:rPr>
                        <a:t>2025</a:t>
                      </a:r>
                    </a:p>
                  </a:txBody>
                  <a:tcPr>
                    <a:solidFill>
                      <a:srgbClr val="251D57"/>
                    </a:solidFill>
                  </a:tcPr>
                </a:tc>
                <a:tc>
                  <a:txBody>
                    <a:bodyPr/>
                    <a:lstStyle/>
                    <a:p>
                      <a:pPr algn="ctr"/>
                      <a:r>
                        <a:rPr lang="nb-NO" sz="1200" noProof="0" dirty="0">
                          <a:latin typeface="+mj-lt"/>
                        </a:rPr>
                        <a:t>2024</a:t>
                      </a:r>
                    </a:p>
                  </a:txBody>
                  <a:tcPr/>
                </a:tc>
                <a:extLst>
                  <a:ext uri="{0D108BD9-81ED-4DB2-BD59-A6C34878D82A}">
                    <a16:rowId xmlns:a16="http://schemas.microsoft.com/office/drawing/2014/main" val="519598675"/>
                  </a:ext>
                </a:extLst>
              </a:tr>
              <a:tr h="211374">
                <a:tc>
                  <a:txBody>
                    <a:bodyPr/>
                    <a:lstStyle/>
                    <a:p>
                      <a:pPr rtl="0" fontAlgn="b"/>
                      <a:r>
                        <a:rPr lang="nb-NO" sz="900" b="1" i="0" noProof="0" dirty="0">
                          <a:solidFill>
                            <a:srgbClr val="69549F"/>
                          </a:solidFill>
                          <a:effectLst/>
                          <a:latin typeface="Open Sans" panose="020B0606030504020204" pitchFamily="34" charset="0"/>
                          <a:ea typeface="Open Sans" panose="020B0606030504020204" pitchFamily="34" charset="0"/>
                          <a:cs typeface="Open Sans" panose="020B0606030504020204" pitchFamily="34" charset="0"/>
                        </a:rPr>
                        <a:t>Driftsinntekter</a:t>
                      </a:r>
                    </a:p>
                  </a:txBody>
                  <a:tcPr marL="28575" marR="28575" marT="19050" marB="19050" anchor="b"/>
                </a:tc>
                <a:tc>
                  <a:txBody>
                    <a:bodyPr/>
                    <a:lstStyle/>
                    <a:p>
                      <a:pPr marL="0" algn="r" defTabSz="914355" rtl="0" eaLnBrk="1" fontAlgn="b" latinLnBrk="0" hangingPunct="1"/>
                      <a:endParaRPr lang="nb-NO" sz="900" b="1"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marL="0" algn="r" defTabSz="914355" rtl="0" eaLnBrk="1" fontAlgn="b" latinLnBrk="0" hangingPunct="1"/>
                      <a:endParaRPr lang="nb-NO" sz="900" b="1"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tc>
                <a:extLst>
                  <a:ext uri="{0D108BD9-81ED-4DB2-BD59-A6C34878D82A}">
                    <a16:rowId xmlns:a16="http://schemas.microsoft.com/office/drawing/2014/main" val="2261042452"/>
                  </a:ext>
                </a:extLst>
              </a:tr>
              <a:tr h="211374">
                <a:tc>
                  <a:txBody>
                    <a:bodyPr/>
                    <a:lstStyle/>
                    <a:p>
                      <a:pPr rtl="0" fontAlgn="b"/>
                      <a:r>
                        <a:rPr lang="nb-NO" sz="900" b="0" i="0" noProof="0" dirty="0">
                          <a:effectLst/>
                          <a:latin typeface="Open Sans" panose="020B0606030504020204" pitchFamily="34" charset="0"/>
                          <a:ea typeface="Open Sans" panose="020B0606030504020204" pitchFamily="34" charset="0"/>
                          <a:cs typeface="Open Sans" panose="020B0606030504020204" pitchFamily="34" charset="0"/>
                        </a:rPr>
                        <a:t>Salgsinntekt</a:t>
                      </a:r>
                    </a:p>
                  </a:txBody>
                  <a:tcPr marL="28575" marR="28575" marT="19050" marB="19050" anchor="b"/>
                </a:tc>
                <a:tc>
                  <a:txBody>
                    <a:bodyPr/>
                    <a:lstStyle/>
                    <a:p>
                      <a:pPr lvl="0" algn="r">
                        <a:buNone/>
                      </a:pPr>
                      <a:r>
                        <a:rPr lang="nb-NO" sz="900" b="0" i="0" u="none" strike="noStrike" baseline="0" noProof="0" dirty="0">
                          <a:solidFill>
                            <a:srgbClr val="000000"/>
                          </a:solidFill>
                          <a:effectLst/>
                          <a:latin typeface="Open Sans"/>
                          <a:ea typeface="Open Sans"/>
                          <a:cs typeface="Open Sans"/>
                        </a:rPr>
                        <a:t>41 726 670</a:t>
                      </a:r>
                      <a:endParaRPr lang="nb-NO" dirty="0"/>
                    </a:p>
                  </a:txBody>
                  <a:tcPr marL="28575" marR="28575" marT="19050" marB="19050" anchor="b">
                    <a:solidFill>
                      <a:srgbClr val="BDBCD1"/>
                    </a:solidFill>
                  </a:tcPr>
                </a:tc>
                <a:tc>
                  <a:txBody>
                    <a:bodyPr/>
                    <a:lstStyle/>
                    <a:p>
                      <a:pPr lvl="0" algn="r" rtl="0">
                        <a:buNone/>
                      </a:pPr>
                      <a:r>
                        <a:rPr lang="nb-NO" sz="900" b="0" i="0" noProof="0" dirty="0">
                          <a:effectLst/>
                          <a:latin typeface="Open Sans"/>
                          <a:ea typeface="Open Sans"/>
                          <a:cs typeface="Open Sans"/>
                        </a:rPr>
                        <a:t>40 427 971</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1681109396"/>
                  </a:ext>
                </a:extLst>
              </a:tr>
              <a:tr h="211374">
                <a:tc>
                  <a:txBody>
                    <a:bodyPr/>
                    <a:lstStyle/>
                    <a:p>
                      <a:pPr rtl="0" fontAlgn="b"/>
                      <a:r>
                        <a:rPr lang="nb-NO" sz="900" b="0" i="0" noProof="0" dirty="0">
                          <a:effectLst/>
                          <a:latin typeface="Open Sans" panose="020B0606030504020204" pitchFamily="34" charset="0"/>
                          <a:ea typeface="Open Sans" panose="020B0606030504020204" pitchFamily="34" charset="0"/>
                          <a:cs typeface="Open Sans" panose="020B0606030504020204" pitchFamily="34" charset="0"/>
                        </a:rPr>
                        <a:t>Annen driftsinntekt </a:t>
                      </a:r>
                    </a:p>
                  </a:txBody>
                  <a:tcPr marL="28575" marR="28575" marT="19050" marB="19050" anchor="b"/>
                </a:tc>
                <a:tc>
                  <a:txBody>
                    <a:bodyPr/>
                    <a:lstStyle/>
                    <a:p>
                      <a:pPr marL="0" lvl="0" algn="r">
                        <a:buNone/>
                      </a:pPr>
                      <a:r>
                        <a:rPr lang="nb-NO" sz="900" b="0" i="0" u="none" strike="noStrike" baseline="0" noProof="0" dirty="0">
                          <a:solidFill>
                            <a:srgbClr val="000000"/>
                          </a:solidFill>
                          <a:effectLst/>
                          <a:latin typeface="Open Sans"/>
                          <a:ea typeface="Open Sans"/>
                          <a:cs typeface="Open Sans"/>
                        </a:rPr>
                        <a:t>391 581 </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marL="0" lvl="0" algn="r" rtl="0">
                        <a:buNone/>
                      </a:pPr>
                      <a:r>
                        <a:rPr lang="nb-NO" sz="900" b="0" i="0" noProof="0" dirty="0">
                          <a:effectLst/>
                          <a:latin typeface="Open Sans"/>
                          <a:ea typeface="Open Sans"/>
                          <a:cs typeface="Open Sans"/>
                        </a:rPr>
                        <a:t>442 820</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1860410502"/>
                  </a:ext>
                </a:extLst>
              </a:tr>
              <a:tr h="211374">
                <a:tc>
                  <a:txBody>
                    <a:bodyPr/>
                    <a:lstStyle/>
                    <a:p>
                      <a:pPr rtl="0" fontAlgn="b"/>
                      <a:r>
                        <a:rPr lang="nb-NO" sz="900" b="0" i="1" noProof="0" dirty="0">
                          <a:effectLst/>
                          <a:latin typeface="Open Sans" panose="020B0606030504020204" pitchFamily="34" charset="0"/>
                          <a:ea typeface="Open Sans" panose="020B0606030504020204" pitchFamily="34" charset="0"/>
                          <a:cs typeface="Open Sans" panose="020B0606030504020204" pitchFamily="34" charset="0"/>
                        </a:rPr>
                        <a:t>Sum driftsinntekter </a:t>
                      </a:r>
                    </a:p>
                  </a:txBody>
                  <a:tcPr marL="28575" marR="28575" marT="19050" marB="19050" anchor="b"/>
                </a:tc>
                <a:tc>
                  <a:txBody>
                    <a:bodyPr/>
                    <a:lstStyle/>
                    <a:p>
                      <a:pPr lvl="0" algn="r">
                        <a:buNone/>
                      </a:pPr>
                      <a:r>
                        <a:rPr lang="nb-NO" sz="900" b="0" i="1" u="none" strike="noStrike" baseline="0" noProof="0" dirty="0">
                          <a:solidFill>
                            <a:srgbClr val="000000"/>
                          </a:solidFill>
                          <a:effectLst/>
                          <a:latin typeface="Open Sans"/>
                          <a:ea typeface="Open Sans"/>
                          <a:cs typeface="Open Sans"/>
                        </a:rPr>
                        <a:t>42 118 251</a:t>
                      </a:r>
                      <a:endParaRPr lang="nb-NO" dirty="0"/>
                    </a:p>
                  </a:txBody>
                  <a:tcPr marL="28575" marR="28575" marT="19050" marB="19050" anchor="b">
                    <a:solidFill>
                      <a:srgbClr val="BDBCD1"/>
                    </a:solidFill>
                  </a:tcPr>
                </a:tc>
                <a:tc>
                  <a:txBody>
                    <a:bodyPr/>
                    <a:lstStyle/>
                    <a:p>
                      <a:pPr lvl="0" algn="r" rtl="0">
                        <a:buNone/>
                      </a:pPr>
                      <a:r>
                        <a:rPr lang="nb-NO" sz="900" b="0" i="1" noProof="0" dirty="0">
                          <a:effectLst/>
                          <a:latin typeface="Open Sans"/>
                          <a:ea typeface="Open Sans"/>
                          <a:cs typeface="Open Sans"/>
                        </a:rPr>
                        <a:t>40 870 791</a:t>
                      </a:r>
                      <a:endParaRPr lang="nb-NO" sz="9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4042458790"/>
                  </a:ext>
                </a:extLst>
              </a:tr>
              <a:tr h="211374">
                <a:tc>
                  <a:txBody>
                    <a:bodyPr/>
                    <a:lstStyle/>
                    <a:p>
                      <a:pPr rtl="0" fontAlgn="b"/>
                      <a:r>
                        <a:rPr lang="nb-NO" sz="900" b="1" i="0" noProof="0" dirty="0">
                          <a:solidFill>
                            <a:srgbClr val="69549F"/>
                          </a:solidFill>
                          <a:effectLst/>
                          <a:latin typeface="Open Sans" panose="020B0606030504020204" pitchFamily="34" charset="0"/>
                          <a:ea typeface="Open Sans" panose="020B0606030504020204" pitchFamily="34" charset="0"/>
                          <a:cs typeface="Open Sans" panose="020B0606030504020204" pitchFamily="34" charset="0"/>
                        </a:rPr>
                        <a:t>Driftskostnader</a:t>
                      </a:r>
                    </a:p>
                  </a:txBody>
                  <a:tcPr marL="28575" marR="28575" marT="19050" marB="19050" anchor="b"/>
                </a:tc>
                <a:tc>
                  <a:txBody>
                    <a:bodyPr/>
                    <a:lstStyle/>
                    <a:p>
                      <a:pPr algn="r" rtl="0" fontAlgn="b"/>
                      <a:endParaRPr lang="nb-NO" sz="900" b="1"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defTabSz="914355" rtl="0">
                        <a:buNone/>
                      </a:pPr>
                      <a:endParaRPr lang="nb-NO" sz="900" b="1" i="0" noProof="0" dirty="0">
                        <a:effectLst/>
                        <a:latin typeface="Open Sans"/>
                        <a:ea typeface="Open Sans"/>
                        <a:cs typeface="Open Sans"/>
                      </a:endParaRPr>
                    </a:p>
                  </a:txBody>
                  <a:tcPr marL="28575" marR="28575" marT="19050" marB="19050" anchor="b">
                    <a:solidFill>
                      <a:srgbClr val="BDBCD1"/>
                    </a:solidFill>
                  </a:tcPr>
                </a:tc>
                <a:extLst>
                  <a:ext uri="{0D108BD9-81ED-4DB2-BD59-A6C34878D82A}">
                    <a16:rowId xmlns:a16="http://schemas.microsoft.com/office/drawing/2014/main" val="1064992187"/>
                  </a:ext>
                </a:extLst>
              </a:tr>
              <a:tr h="211374">
                <a:tc>
                  <a:txBody>
                    <a:bodyPr/>
                    <a:lstStyle/>
                    <a:p>
                      <a:pPr rtl="0" fontAlgn="b"/>
                      <a:r>
                        <a:rPr lang="nb-NO" sz="900" b="0" i="0" noProof="0" dirty="0">
                          <a:effectLst/>
                          <a:latin typeface="Open Sans" panose="020B0606030504020204" pitchFamily="34" charset="0"/>
                          <a:ea typeface="Open Sans" panose="020B0606030504020204" pitchFamily="34" charset="0"/>
                          <a:cs typeface="Open Sans" panose="020B0606030504020204" pitchFamily="34" charset="0"/>
                        </a:rPr>
                        <a:t>Lønnskostnad</a:t>
                      </a:r>
                    </a:p>
                  </a:txBody>
                  <a:tcPr marL="28575" marR="28575" marT="19050" marB="19050" anchor="b"/>
                </a:tc>
                <a:tc>
                  <a:txBody>
                    <a:bodyPr/>
                    <a:lstStyle/>
                    <a:p>
                      <a:pPr lvl="0" algn="r">
                        <a:buNone/>
                      </a:pPr>
                      <a:r>
                        <a:rPr lang="nb-NO" sz="900" b="0" i="0" u="none" strike="noStrike" baseline="0" noProof="0" dirty="0">
                          <a:solidFill>
                            <a:srgbClr val="000000"/>
                          </a:solidFill>
                          <a:effectLst/>
                          <a:latin typeface="Open Sans"/>
                          <a:ea typeface="Open Sans"/>
                          <a:cs typeface="Open Sans"/>
                        </a:rPr>
                        <a:t>20 999 698</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900" b="0" i="0" noProof="0" dirty="0">
                          <a:effectLst/>
                          <a:latin typeface="Open Sans"/>
                          <a:ea typeface="Open Sans"/>
                          <a:cs typeface="Open Sans"/>
                        </a:rPr>
                        <a:t>17 972 138</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4124329880"/>
                  </a:ext>
                </a:extLst>
              </a:tr>
              <a:tr h="211374">
                <a:tc>
                  <a:txBody>
                    <a:bodyPr/>
                    <a:lstStyle/>
                    <a:p>
                      <a:pPr rtl="0" fontAlgn="b"/>
                      <a:r>
                        <a:rPr lang="nb-NO" sz="900" b="0" i="0" noProof="0" dirty="0">
                          <a:effectLst/>
                          <a:latin typeface="Open Sans" panose="020B0606030504020204" pitchFamily="34" charset="0"/>
                          <a:ea typeface="Open Sans" panose="020B0606030504020204" pitchFamily="34" charset="0"/>
                          <a:cs typeface="Open Sans" panose="020B0606030504020204" pitchFamily="34" charset="0"/>
                        </a:rPr>
                        <a:t>Avskrivning på varige driftsmidler</a:t>
                      </a:r>
                    </a:p>
                  </a:txBody>
                  <a:tcPr marL="28575" marR="28575" marT="19050" marB="19050" anchor="b"/>
                </a:tc>
                <a:tc>
                  <a:txBody>
                    <a:bodyPr/>
                    <a:lstStyle/>
                    <a:p>
                      <a:pPr lvl="0" algn="r">
                        <a:buNone/>
                      </a:pPr>
                      <a:r>
                        <a:rPr lang="nb-NO" sz="900" b="0" i="0" u="none" strike="noStrike" baseline="0" noProof="0" dirty="0">
                          <a:solidFill>
                            <a:srgbClr val="000000"/>
                          </a:solidFill>
                          <a:effectLst/>
                          <a:latin typeface="Open Sans"/>
                          <a:ea typeface="Open Sans"/>
                          <a:cs typeface="Open Sans"/>
                        </a:rPr>
                        <a:t>86 341</a:t>
                      </a:r>
                      <a:endParaRPr lang="nb-NO" dirty="0"/>
                    </a:p>
                  </a:txBody>
                  <a:tcPr marL="28575" marR="28575" marT="19050" marB="19050" anchor="b">
                    <a:solidFill>
                      <a:srgbClr val="BDBCD1"/>
                    </a:solidFill>
                  </a:tcPr>
                </a:tc>
                <a:tc>
                  <a:txBody>
                    <a:bodyPr/>
                    <a:lstStyle/>
                    <a:p>
                      <a:pPr lvl="0" algn="r" rtl="0">
                        <a:buNone/>
                      </a:pPr>
                      <a:r>
                        <a:rPr lang="nb-NO" sz="900" b="0" i="0" noProof="0" dirty="0">
                          <a:effectLst/>
                          <a:latin typeface="Open Sans"/>
                          <a:ea typeface="Open Sans"/>
                          <a:cs typeface="Open Sans"/>
                        </a:rPr>
                        <a:t>90 293</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3837117625"/>
                  </a:ext>
                </a:extLst>
              </a:tr>
              <a:tr h="211374">
                <a:tc>
                  <a:txBody>
                    <a:bodyPr/>
                    <a:lstStyle/>
                    <a:p>
                      <a:pPr rtl="0" fontAlgn="b"/>
                      <a:r>
                        <a:rPr lang="nb-NO" sz="900" b="0" i="0" noProof="0" dirty="0">
                          <a:effectLst/>
                          <a:latin typeface="Open Sans" panose="020B0606030504020204" pitchFamily="34" charset="0"/>
                          <a:ea typeface="Open Sans" panose="020B0606030504020204" pitchFamily="34" charset="0"/>
                          <a:cs typeface="Open Sans" panose="020B0606030504020204" pitchFamily="34" charset="0"/>
                        </a:rPr>
                        <a:t>Annen driftskostnad</a:t>
                      </a:r>
                    </a:p>
                  </a:txBody>
                  <a:tcPr marL="28575" marR="28575" marT="19050" marB="19050" anchor="b"/>
                </a:tc>
                <a:tc>
                  <a:txBody>
                    <a:bodyPr/>
                    <a:lstStyle/>
                    <a:p>
                      <a:pPr lvl="0" algn="r">
                        <a:buNone/>
                      </a:pPr>
                      <a:r>
                        <a:rPr lang="nb-NO" sz="900" b="0" i="0" u="none" strike="noStrike" baseline="0" noProof="0" dirty="0">
                          <a:solidFill>
                            <a:srgbClr val="000000"/>
                          </a:solidFill>
                          <a:effectLst/>
                          <a:latin typeface="Open Sans"/>
                          <a:ea typeface="Open Sans"/>
                          <a:cs typeface="Open Sans"/>
                        </a:rPr>
                        <a:t>18 349 821</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900" b="0" i="0" noProof="0" dirty="0">
                          <a:effectLst/>
                          <a:latin typeface="Open Sans"/>
                          <a:ea typeface="Open Sans"/>
                          <a:cs typeface="Open Sans"/>
                        </a:rPr>
                        <a:t>17 985 663</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3714616541"/>
                  </a:ext>
                </a:extLst>
              </a:tr>
              <a:tr h="211374">
                <a:tc>
                  <a:txBody>
                    <a:bodyPr/>
                    <a:lstStyle/>
                    <a:p>
                      <a:pPr rtl="0" fontAlgn="b"/>
                      <a:r>
                        <a:rPr lang="nb-NO" sz="900" b="0" i="1" noProof="0" dirty="0">
                          <a:effectLst/>
                          <a:latin typeface="Open Sans" panose="020B0606030504020204" pitchFamily="34" charset="0"/>
                          <a:ea typeface="Open Sans" panose="020B0606030504020204" pitchFamily="34" charset="0"/>
                          <a:cs typeface="Open Sans" panose="020B0606030504020204" pitchFamily="34" charset="0"/>
                        </a:rPr>
                        <a:t>Sum driftskostnader</a:t>
                      </a:r>
                    </a:p>
                  </a:txBody>
                  <a:tcPr marL="28575" marR="28575" marT="19050" marB="19050" anchor="b"/>
                </a:tc>
                <a:tc>
                  <a:txBody>
                    <a:bodyPr/>
                    <a:lstStyle/>
                    <a:p>
                      <a:pPr lvl="0" algn="r">
                        <a:buNone/>
                      </a:pPr>
                      <a:r>
                        <a:rPr lang="nb-NO" sz="900" b="0" i="1" u="none" strike="noStrike" baseline="0" noProof="0" dirty="0">
                          <a:solidFill>
                            <a:srgbClr val="000000"/>
                          </a:solidFill>
                          <a:effectLst/>
                          <a:latin typeface="Open Sans"/>
                          <a:ea typeface="Open Sans"/>
                          <a:cs typeface="Open Sans"/>
                        </a:rPr>
                        <a:t>39 435 860</a:t>
                      </a:r>
                      <a:endParaRPr lang="nb-NO" sz="9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900" b="0" i="1" noProof="0" dirty="0">
                          <a:effectLst/>
                          <a:latin typeface="Open Sans"/>
                          <a:ea typeface="Open Sans"/>
                          <a:cs typeface="Open Sans"/>
                        </a:rPr>
                        <a:t>36 048 094</a:t>
                      </a:r>
                      <a:endParaRPr lang="nb-NO" sz="9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4132414097"/>
                  </a:ext>
                </a:extLst>
              </a:tr>
              <a:tr h="211374">
                <a:tc>
                  <a:txBody>
                    <a:bodyPr/>
                    <a:lstStyle/>
                    <a:p>
                      <a:pPr rtl="0" fontAlgn="b"/>
                      <a:r>
                        <a:rPr lang="nb-NO" sz="9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Driftsresultat </a:t>
                      </a:r>
                    </a:p>
                  </a:txBody>
                  <a:tcPr marL="28575" marR="28575" marT="19050" marB="19050" anchor="b">
                    <a:solidFill>
                      <a:srgbClr val="69549F">
                        <a:alpha val="70000"/>
                      </a:srgbClr>
                    </a:solidFill>
                  </a:tcPr>
                </a:tc>
                <a:tc>
                  <a:txBody>
                    <a:bodyPr/>
                    <a:lstStyle/>
                    <a:p>
                      <a:pPr lvl="0" algn="r">
                        <a:buNone/>
                      </a:pPr>
                      <a:r>
                        <a:rPr lang="nb-NO" sz="900" b="1" i="0" u="none" strike="noStrike" baseline="0" noProof="0" dirty="0">
                          <a:solidFill>
                            <a:srgbClr val="FFFFFF"/>
                          </a:solidFill>
                          <a:effectLst/>
                          <a:latin typeface="Open Sans"/>
                          <a:ea typeface="Open Sans"/>
                          <a:cs typeface="Open Sans"/>
                        </a:rPr>
                        <a:t>2 682 391</a:t>
                      </a:r>
                      <a:endParaRPr lang="nb-NO" sz="9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tc>
                  <a:txBody>
                    <a:bodyPr/>
                    <a:lstStyle/>
                    <a:p>
                      <a:pPr lvl="0" algn="r" rtl="0">
                        <a:buNone/>
                      </a:pPr>
                      <a:r>
                        <a:rPr lang="nb-NO" sz="900" b="1" i="0" noProof="0" dirty="0">
                          <a:solidFill>
                            <a:schemeClr val="bg1"/>
                          </a:solidFill>
                          <a:effectLst/>
                          <a:latin typeface="Open Sans"/>
                          <a:ea typeface="Open Sans"/>
                          <a:cs typeface="Open Sans"/>
                        </a:rPr>
                        <a:t>4 822 697</a:t>
                      </a:r>
                      <a:endParaRPr lang="nb-NO" sz="9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extLst>
                  <a:ext uri="{0D108BD9-81ED-4DB2-BD59-A6C34878D82A}">
                    <a16:rowId xmlns:a16="http://schemas.microsoft.com/office/drawing/2014/main" val="3238431846"/>
                  </a:ext>
                </a:extLst>
              </a:tr>
              <a:tr h="211374">
                <a:tc>
                  <a:txBody>
                    <a:bodyPr/>
                    <a:lstStyle/>
                    <a:p>
                      <a:pPr rtl="0" fontAlgn="b"/>
                      <a:r>
                        <a:rPr lang="nb-NO" sz="900" b="1" i="0" noProof="0" dirty="0">
                          <a:solidFill>
                            <a:srgbClr val="69549F"/>
                          </a:solidFill>
                          <a:effectLst/>
                          <a:latin typeface="Open Sans" panose="020B0606030504020204" pitchFamily="34" charset="0"/>
                          <a:ea typeface="Open Sans" panose="020B0606030504020204" pitchFamily="34" charset="0"/>
                          <a:cs typeface="Open Sans" panose="020B0606030504020204" pitchFamily="34" charset="0"/>
                        </a:rPr>
                        <a:t>Finansinntekter og finanskostnader</a:t>
                      </a:r>
                    </a:p>
                  </a:txBody>
                  <a:tcPr marL="28575" marR="28575" marT="19050" marB="19050" anchor="b"/>
                </a:tc>
                <a:tc>
                  <a:txBody>
                    <a:bodyPr/>
                    <a:lstStyle/>
                    <a:p>
                      <a:pPr algn="r" rtl="0" fontAlgn="b"/>
                      <a:endParaRPr lang="nb-NO" sz="900" b="1"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defTabSz="914355" rtl="0">
                        <a:buNone/>
                      </a:pPr>
                      <a:endParaRPr lang="nb-NO" sz="900" b="1" i="0" noProof="0" dirty="0">
                        <a:effectLst/>
                        <a:latin typeface="Open Sans"/>
                        <a:ea typeface="Open Sans"/>
                        <a:cs typeface="Open Sans"/>
                      </a:endParaRPr>
                    </a:p>
                  </a:txBody>
                  <a:tcPr marL="28575" marR="28575" marT="19050" marB="19050" anchor="b">
                    <a:solidFill>
                      <a:srgbClr val="BDBCD1"/>
                    </a:solidFill>
                  </a:tcPr>
                </a:tc>
                <a:extLst>
                  <a:ext uri="{0D108BD9-81ED-4DB2-BD59-A6C34878D82A}">
                    <a16:rowId xmlns:a16="http://schemas.microsoft.com/office/drawing/2014/main" val="3299424154"/>
                  </a:ext>
                </a:extLst>
              </a:tr>
              <a:tr h="211374">
                <a:tc>
                  <a:txBody>
                    <a:bodyPr/>
                    <a:lstStyle/>
                    <a:p>
                      <a:pPr rtl="0" fontAlgn="b"/>
                      <a:r>
                        <a:rPr lang="nb-NO" sz="900" b="0" i="0" noProof="0" dirty="0">
                          <a:effectLst/>
                          <a:latin typeface="Open Sans" panose="020B0606030504020204" pitchFamily="34" charset="0"/>
                          <a:ea typeface="Open Sans" panose="020B0606030504020204" pitchFamily="34" charset="0"/>
                          <a:cs typeface="Open Sans" panose="020B0606030504020204" pitchFamily="34" charset="0"/>
                        </a:rPr>
                        <a:t>Annen renteinntekt </a:t>
                      </a:r>
                    </a:p>
                  </a:txBody>
                  <a:tcPr marL="28575" marR="28575" marT="19050" marB="19050" anchor="b"/>
                </a:tc>
                <a:tc>
                  <a:txBody>
                    <a:bodyPr/>
                    <a:lstStyle/>
                    <a:p>
                      <a:pPr lvl="0" algn="r">
                        <a:buNone/>
                      </a:pPr>
                      <a:r>
                        <a:rPr lang="nb-NO" sz="900" b="0" i="0" u="none" strike="noStrike" baseline="0" noProof="0" dirty="0">
                          <a:solidFill>
                            <a:srgbClr val="000000"/>
                          </a:solidFill>
                          <a:effectLst/>
                          <a:latin typeface="Open Sans"/>
                          <a:ea typeface="Open Sans"/>
                          <a:cs typeface="Open Sans"/>
                        </a:rPr>
                        <a:t>1 029 782</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900" b="0" i="0" noProof="0" dirty="0">
                          <a:effectLst/>
                          <a:latin typeface="Open Sans"/>
                          <a:ea typeface="Open Sans"/>
                          <a:cs typeface="Open Sans"/>
                        </a:rPr>
                        <a:t>1 030 648</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1961072370"/>
                  </a:ext>
                </a:extLst>
              </a:tr>
              <a:tr h="211374">
                <a:tc>
                  <a:txBody>
                    <a:bodyPr/>
                    <a:lstStyle/>
                    <a:p>
                      <a:pPr rtl="0" fontAlgn="b"/>
                      <a:r>
                        <a:rPr lang="nb-NO" sz="900" b="0" i="0" noProof="0" dirty="0">
                          <a:effectLst/>
                          <a:latin typeface="Open Sans" panose="020B0606030504020204" pitchFamily="34" charset="0"/>
                          <a:ea typeface="Open Sans" panose="020B0606030504020204" pitchFamily="34" charset="0"/>
                          <a:cs typeface="Open Sans" panose="020B0606030504020204" pitchFamily="34" charset="0"/>
                        </a:rPr>
                        <a:t>Annen rentekostnad </a:t>
                      </a:r>
                    </a:p>
                  </a:txBody>
                  <a:tcPr marL="28575" marR="28575" marT="19050" marB="19050" anchor="b"/>
                </a:tc>
                <a:tc>
                  <a:txBody>
                    <a:bodyPr/>
                    <a:lstStyle/>
                    <a:p>
                      <a:pPr lvl="0" algn="r">
                        <a:buNone/>
                      </a:pPr>
                      <a:r>
                        <a:rPr lang="nb-NO" sz="900" b="0" i="0" u="none" strike="noStrike" baseline="0" noProof="0" dirty="0">
                          <a:solidFill>
                            <a:srgbClr val="000000"/>
                          </a:solidFill>
                          <a:effectLst/>
                          <a:latin typeface="Open Sans"/>
                          <a:ea typeface="Open Sans"/>
                          <a:cs typeface="Open Sans"/>
                        </a:rPr>
                        <a:t>439</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900" b="0" i="0" noProof="0" dirty="0">
                          <a:effectLst/>
                          <a:latin typeface="Open Sans"/>
                          <a:ea typeface="Open Sans"/>
                          <a:cs typeface="Open Sans"/>
                        </a:rPr>
                        <a:t>2 945</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228598116"/>
                  </a:ext>
                </a:extLst>
              </a:tr>
              <a:tr h="211374">
                <a:tc>
                  <a:txBody>
                    <a:bodyPr/>
                    <a:lstStyle/>
                    <a:p>
                      <a:pPr rtl="0" fontAlgn="b"/>
                      <a:r>
                        <a:rPr lang="nb-NO" sz="900" b="0" i="1" noProof="0" dirty="0">
                          <a:effectLst/>
                          <a:latin typeface="Open Sans" panose="020B0606030504020204" pitchFamily="34" charset="0"/>
                          <a:ea typeface="Open Sans" panose="020B0606030504020204" pitchFamily="34" charset="0"/>
                          <a:cs typeface="Open Sans" panose="020B0606030504020204" pitchFamily="34" charset="0"/>
                        </a:rPr>
                        <a:t>Resultat av finansposter </a:t>
                      </a:r>
                    </a:p>
                  </a:txBody>
                  <a:tcPr marL="28575" marR="28575" marT="19050" marB="19050" anchor="b"/>
                </a:tc>
                <a:tc>
                  <a:txBody>
                    <a:bodyPr/>
                    <a:lstStyle/>
                    <a:p>
                      <a:pPr lvl="0" algn="r">
                        <a:buNone/>
                      </a:pPr>
                      <a:r>
                        <a:rPr lang="nb-NO" sz="900" b="0" i="1" u="none" strike="noStrike" baseline="0" noProof="0" dirty="0">
                          <a:solidFill>
                            <a:srgbClr val="000000"/>
                          </a:solidFill>
                          <a:effectLst/>
                          <a:latin typeface="Open Sans"/>
                          <a:ea typeface="Open Sans"/>
                          <a:cs typeface="Open Sans"/>
                        </a:rPr>
                        <a:t>1 029 344</a:t>
                      </a:r>
                      <a:endParaRPr lang="nb-NO" sz="9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900" b="0" i="1" noProof="0" dirty="0">
                          <a:effectLst/>
                          <a:latin typeface="Open Sans"/>
                          <a:ea typeface="Open Sans"/>
                          <a:cs typeface="Open Sans"/>
                        </a:rPr>
                        <a:t>1 027 703</a:t>
                      </a:r>
                      <a:endParaRPr lang="nb-NO" sz="9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1015689756"/>
                  </a:ext>
                </a:extLst>
              </a:tr>
              <a:tr h="211374">
                <a:tc>
                  <a:txBody>
                    <a:bodyPr/>
                    <a:lstStyle/>
                    <a:p>
                      <a:pPr rtl="0" fontAlgn="b"/>
                      <a:r>
                        <a:rPr lang="nb-NO" sz="900" b="1" i="0" noProof="0" dirty="0">
                          <a:effectLst/>
                          <a:latin typeface="Open Sans" panose="020B0606030504020204" pitchFamily="34" charset="0"/>
                          <a:ea typeface="Open Sans" panose="020B0606030504020204" pitchFamily="34" charset="0"/>
                          <a:cs typeface="Open Sans" panose="020B0606030504020204" pitchFamily="34" charset="0"/>
                        </a:rPr>
                        <a:t>Resultat før skattekostnad </a:t>
                      </a:r>
                    </a:p>
                  </a:txBody>
                  <a:tcPr marL="28575" marR="28575" marT="19050" marB="19050" anchor="b"/>
                </a:tc>
                <a:tc>
                  <a:txBody>
                    <a:bodyPr/>
                    <a:lstStyle/>
                    <a:p>
                      <a:pPr lvl="0" algn="r">
                        <a:buNone/>
                      </a:pPr>
                      <a:r>
                        <a:rPr lang="nb-NO" sz="900" b="1" i="0" u="none" strike="noStrike" baseline="0" noProof="0" dirty="0">
                          <a:solidFill>
                            <a:srgbClr val="000000"/>
                          </a:solidFill>
                          <a:effectLst/>
                          <a:latin typeface="Open Sans"/>
                          <a:ea typeface="Open Sans"/>
                          <a:cs typeface="Open Sans"/>
                        </a:rPr>
                        <a:t>3 711 734</a:t>
                      </a:r>
                      <a:endParaRPr lang="nb-NO" sz="900" b="1"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900" b="1" i="0" noProof="0" dirty="0">
                          <a:effectLst/>
                          <a:latin typeface="Open Sans"/>
                          <a:ea typeface="Open Sans"/>
                          <a:cs typeface="Open Sans"/>
                        </a:rPr>
                        <a:t>5 850 400</a:t>
                      </a:r>
                      <a:endParaRPr lang="nb-NO" sz="900" b="1"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3055765515"/>
                  </a:ext>
                </a:extLst>
              </a:tr>
              <a:tr h="211374">
                <a:tc>
                  <a:txBody>
                    <a:bodyPr/>
                    <a:lstStyle/>
                    <a:p>
                      <a:pPr rtl="0" fontAlgn="b"/>
                      <a:r>
                        <a:rPr lang="nb-NO" sz="9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Årsresultat </a:t>
                      </a:r>
                    </a:p>
                  </a:txBody>
                  <a:tcPr marL="28575" marR="28575" marT="19050" marB="19050" anchor="b">
                    <a:solidFill>
                      <a:srgbClr val="69549F">
                        <a:alpha val="70000"/>
                      </a:srgbClr>
                    </a:solidFill>
                  </a:tcPr>
                </a:tc>
                <a:tc>
                  <a:txBody>
                    <a:bodyPr/>
                    <a:lstStyle/>
                    <a:p>
                      <a:pPr lvl="0" algn="r">
                        <a:buNone/>
                      </a:pPr>
                      <a:r>
                        <a:rPr lang="nb-NO" sz="900" b="1" i="0" u="none" strike="noStrike" baseline="0" noProof="0" dirty="0">
                          <a:solidFill>
                            <a:srgbClr val="FFFFFF"/>
                          </a:solidFill>
                          <a:effectLst/>
                          <a:latin typeface="Open Sans"/>
                          <a:ea typeface="Open Sans"/>
                          <a:cs typeface="Open Sans"/>
                        </a:rPr>
                        <a:t>3 711 734</a:t>
                      </a:r>
                      <a:endParaRPr lang="nb-NO" sz="9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tc>
                  <a:txBody>
                    <a:bodyPr/>
                    <a:lstStyle/>
                    <a:p>
                      <a:pPr lvl="0" algn="r" rtl="0">
                        <a:buNone/>
                      </a:pPr>
                      <a:r>
                        <a:rPr lang="nb-NO" sz="900" b="1" i="0" noProof="0" dirty="0">
                          <a:solidFill>
                            <a:schemeClr val="bg1"/>
                          </a:solidFill>
                          <a:effectLst/>
                          <a:latin typeface="Open Sans"/>
                          <a:ea typeface="Open Sans"/>
                          <a:cs typeface="Open Sans"/>
                        </a:rPr>
                        <a:t>5 850 400</a:t>
                      </a:r>
                      <a:endParaRPr lang="nb-NO" sz="9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extLst>
                  <a:ext uri="{0D108BD9-81ED-4DB2-BD59-A6C34878D82A}">
                    <a16:rowId xmlns:a16="http://schemas.microsoft.com/office/drawing/2014/main" val="162312441"/>
                  </a:ext>
                </a:extLst>
              </a:tr>
              <a:tr h="211374">
                <a:tc>
                  <a:txBody>
                    <a:bodyPr/>
                    <a:lstStyle/>
                    <a:p>
                      <a:pPr rtl="0" fontAlgn="b"/>
                      <a:r>
                        <a:rPr lang="nb-NO" sz="900" b="1" i="0" noProof="0" dirty="0">
                          <a:solidFill>
                            <a:srgbClr val="69549F"/>
                          </a:solidFill>
                          <a:effectLst/>
                          <a:latin typeface="Open Sans" panose="020B0606030504020204" pitchFamily="34" charset="0"/>
                          <a:ea typeface="Open Sans" panose="020B0606030504020204" pitchFamily="34" charset="0"/>
                          <a:cs typeface="Open Sans" panose="020B0606030504020204" pitchFamily="34" charset="0"/>
                        </a:rPr>
                        <a:t>Overføringer</a:t>
                      </a:r>
                    </a:p>
                  </a:txBody>
                  <a:tcPr marL="28575" marR="28575" marT="19050" marB="19050" anchor="b"/>
                </a:tc>
                <a:tc>
                  <a:txBody>
                    <a:bodyPr/>
                    <a:lstStyle/>
                    <a:p>
                      <a:pPr algn="r" rtl="0" fontAlgn="b"/>
                      <a:endParaRPr lang="nb-NO" sz="900" b="1"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defTabSz="914355" rtl="0">
                        <a:buNone/>
                      </a:pPr>
                      <a:endParaRPr lang="nb-NO" sz="900" b="1" i="0" noProof="0" dirty="0">
                        <a:effectLst/>
                        <a:latin typeface="Open Sans"/>
                        <a:ea typeface="Open Sans"/>
                        <a:cs typeface="Open Sans"/>
                      </a:endParaRPr>
                    </a:p>
                  </a:txBody>
                  <a:tcPr marL="28575" marR="28575" marT="19050" marB="19050" anchor="b">
                    <a:solidFill>
                      <a:srgbClr val="BDBCD1"/>
                    </a:solidFill>
                  </a:tcPr>
                </a:tc>
                <a:extLst>
                  <a:ext uri="{0D108BD9-81ED-4DB2-BD59-A6C34878D82A}">
                    <a16:rowId xmlns:a16="http://schemas.microsoft.com/office/drawing/2014/main" val="2127960124"/>
                  </a:ext>
                </a:extLst>
              </a:tr>
              <a:tr h="211374">
                <a:tc>
                  <a:txBody>
                    <a:bodyPr/>
                    <a:lstStyle/>
                    <a:p>
                      <a:pPr rtl="0" fontAlgn="b"/>
                      <a:r>
                        <a:rPr lang="nb-NO" sz="900" b="0" i="0" noProof="0" dirty="0">
                          <a:effectLst/>
                          <a:latin typeface="Open Sans" panose="020B0606030504020204" pitchFamily="34" charset="0"/>
                          <a:ea typeface="Open Sans" panose="020B0606030504020204" pitchFamily="34" charset="0"/>
                          <a:cs typeface="Open Sans" panose="020B0606030504020204" pitchFamily="34" charset="0"/>
                        </a:rPr>
                        <a:t>Overført annen egenkapital </a:t>
                      </a:r>
                    </a:p>
                  </a:txBody>
                  <a:tcPr marL="28575" marR="28575" marT="19050" marB="19050" anchor="b"/>
                </a:tc>
                <a:tc>
                  <a:txBody>
                    <a:bodyPr/>
                    <a:lstStyle/>
                    <a:p>
                      <a:pPr lvl="0" algn="r">
                        <a:buNone/>
                      </a:pPr>
                      <a:r>
                        <a:rPr lang="nb-NO" sz="900" b="0" i="0" u="none" strike="noStrike" baseline="0" noProof="0" dirty="0">
                          <a:solidFill>
                            <a:srgbClr val="000000"/>
                          </a:solidFill>
                          <a:effectLst/>
                          <a:latin typeface="Open Sans"/>
                          <a:ea typeface="Open Sans"/>
                          <a:cs typeface="Open Sans"/>
                        </a:rPr>
                        <a:t>3 711 734</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900" b="0" i="0" noProof="0" dirty="0">
                          <a:effectLst/>
                          <a:latin typeface="Open Sans"/>
                          <a:ea typeface="Open Sans"/>
                          <a:cs typeface="Open Sans"/>
                        </a:rPr>
                        <a:t>5 850 400</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2183609440"/>
                  </a:ext>
                </a:extLst>
              </a:tr>
              <a:tr h="211374">
                <a:tc>
                  <a:txBody>
                    <a:bodyPr/>
                    <a:lstStyle/>
                    <a:p>
                      <a:pPr rtl="0" fontAlgn="b"/>
                      <a:r>
                        <a:rPr lang="nb-NO" sz="900" b="0" i="0" noProof="0" dirty="0">
                          <a:effectLst/>
                          <a:latin typeface="Open Sans" panose="020B0606030504020204" pitchFamily="34" charset="0"/>
                          <a:ea typeface="Open Sans" panose="020B0606030504020204" pitchFamily="34" charset="0"/>
                          <a:cs typeface="Open Sans" panose="020B0606030504020204" pitchFamily="34" charset="0"/>
                        </a:rPr>
                        <a:t>Overført til udekket underskudd</a:t>
                      </a:r>
                    </a:p>
                  </a:txBody>
                  <a:tcPr marL="28575" marR="28575" marT="19050" marB="19050" anchor="b"/>
                </a:tc>
                <a:tc>
                  <a:txBody>
                    <a:bodyPr/>
                    <a:lstStyle/>
                    <a:p>
                      <a:pPr algn="r" rtl="0" fontAlgn="b"/>
                      <a:r>
                        <a:rPr lang="nb-NO" sz="900" b="0" i="0" noProof="0" dirty="0">
                          <a:effectLst/>
                          <a:latin typeface="Open Sans" panose="020B0606030504020204" pitchFamily="34" charset="0"/>
                          <a:ea typeface="Open Sans" panose="020B0606030504020204" pitchFamily="34" charset="0"/>
                          <a:cs typeface="Open Sans" panose="020B0606030504020204" pitchFamily="34" charset="0"/>
                        </a:rPr>
                        <a:t>0</a:t>
                      </a:r>
                    </a:p>
                  </a:txBody>
                  <a:tcPr marL="28575" marR="28575" marT="19050" marB="19050" anchor="b">
                    <a:solidFill>
                      <a:srgbClr val="BDBCD1"/>
                    </a:solidFill>
                  </a:tcPr>
                </a:tc>
                <a:tc>
                  <a:txBody>
                    <a:bodyPr/>
                    <a:lstStyle/>
                    <a:p>
                      <a:pPr lvl="0" algn="r" rtl="0">
                        <a:buNone/>
                      </a:pPr>
                      <a:r>
                        <a:rPr lang="nb-NO" sz="900" b="0" i="0" noProof="0" dirty="0">
                          <a:effectLst/>
                          <a:latin typeface="Open Sans"/>
                          <a:ea typeface="Open Sans"/>
                          <a:cs typeface="Open Sans"/>
                        </a:rPr>
                        <a:t>0</a:t>
                      </a:r>
                    </a:p>
                  </a:txBody>
                  <a:tcPr marL="28575" marR="28575" marT="19050" marB="19050" anchor="b">
                    <a:solidFill>
                      <a:srgbClr val="BDBCD1"/>
                    </a:solidFill>
                  </a:tcPr>
                </a:tc>
                <a:extLst>
                  <a:ext uri="{0D108BD9-81ED-4DB2-BD59-A6C34878D82A}">
                    <a16:rowId xmlns:a16="http://schemas.microsoft.com/office/drawing/2014/main" val="205387163"/>
                  </a:ext>
                </a:extLst>
              </a:tr>
              <a:tr h="211374">
                <a:tc>
                  <a:txBody>
                    <a:bodyPr/>
                    <a:lstStyle/>
                    <a:p>
                      <a:pPr rtl="0" fontAlgn="b"/>
                      <a:r>
                        <a:rPr lang="nb-NO" sz="900" b="0" i="1" noProof="0" dirty="0">
                          <a:effectLst/>
                          <a:latin typeface="Open Sans" panose="020B0606030504020204" pitchFamily="34" charset="0"/>
                          <a:ea typeface="Open Sans" panose="020B0606030504020204" pitchFamily="34" charset="0"/>
                          <a:cs typeface="Open Sans" panose="020B0606030504020204" pitchFamily="34" charset="0"/>
                        </a:rPr>
                        <a:t>Sum overføringer </a:t>
                      </a:r>
                    </a:p>
                  </a:txBody>
                  <a:tcPr marL="28575" marR="28575" marT="19050" marB="19050" anchor="b"/>
                </a:tc>
                <a:tc>
                  <a:txBody>
                    <a:bodyPr/>
                    <a:lstStyle/>
                    <a:p>
                      <a:pPr lvl="0" algn="r">
                        <a:buNone/>
                      </a:pPr>
                      <a:r>
                        <a:rPr lang="nb-NO" sz="900" b="0" i="0" u="none" strike="noStrike" baseline="0" noProof="0" dirty="0">
                          <a:solidFill>
                            <a:srgbClr val="000000"/>
                          </a:solidFill>
                          <a:effectLst/>
                          <a:latin typeface="Open Sans"/>
                          <a:ea typeface="Open Sans"/>
                          <a:cs typeface="Open Sans"/>
                        </a:rPr>
                        <a:t>3 711 734</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900" b="0" i="0" noProof="0" dirty="0">
                          <a:effectLst/>
                          <a:latin typeface="Open Sans"/>
                          <a:ea typeface="Open Sans"/>
                          <a:cs typeface="Open Sans"/>
                        </a:rPr>
                        <a:t>5 850 400</a:t>
                      </a:r>
                      <a:endParaRPr lang="nb-NO" sz="9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3517336619"/>
                  </a:ext>
                </a:extLst>
              </a:tr>
            </a:tbl>
          </a:graphicData>
        </a:graphic>
      </p:graphicFrame>
    </p:spTree>
    <p:extLst>
      <p:ext uri="{BB962C8B-B14F-4D97-AF65-F5344CB8AC3E}">
        <p14:creationId xmlns:p14="http://schemas.microsoft.com/office/powerpoint/2010/main" val="23421739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0889ACB-D785-819E-E607-F150A58B5057}"/>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A128BAF5-A8D6-306F-1C25-D69C8E2B141C}"/>
              </a:ext>
            </a:extLst>
          </p:cNvPr>
          <p:cNvSpPr>
            <a:spLocks noGrp="1"/>
          </p:cNvSpPr>
          <p:nvPr>
            <p:ph type="sldNum" sz="quarter" idx="12"/>
          </p:nvPr>
        </p:nvSpPr>
        <p:spPr/>
        <p:txBody>
          <a:bodyPr/>
          <a:lstStyle/>
          <a:p>
            <a:fld id="{1FACAE68-2C15-43EA-AAC8-8A98AD9E38DC}" type="slidenum">
              <a:rPr lang="nb-NO" smtClean="0"/>
              <a:t>39</a:t>
            </a:fld>
            <a:endParaRPr lang="nb-NO" dirty="0"/>
          </a:p>
        </p:txBody>
      </p:sp>
      <p:sp>
        <p:nvSpPr>
          <p:cNvPr id="6" name="object 9">
            <a:extLst>
              <a:ext uri="{FF2B5EF4-FFF2-40B4-BE49-F238E27FC236}">
                <a16:creationId xmlns:a16="http://schemas.microsoft.com/office/drawing/2014/main" id="{5270029E-C7B4-503B-FD60-F2BEE2555087}"/>
              </a:ext>
            </a:extLst>
          </p:cNvPr>
          <p:cNvSpPr txBox="1"/>
          <p:nvPr/>
        </p:nvSpPr>
        <p:spPr>
          <a:xfrm>
            <a:off x="6482854" y="5409488"/>
            <a:ext cx="4905892" cy="559126"/>
          </a:xfrm>
          <a:prstGeom prst="rect">
            <a:avLst/>
          </a:prstGeom>
        </p:spPr>
        <p:txBody>
          <a:bodyPr vert="horz" wrap="square" lIns="0" tIns="27939" rIns="0" bIns="0" rtlCol="0" anchor="t">
            <a:spAutoFit/>
          </a:bodyPr>
          <a:lstStyle/>
          <a:p>
            <a:pPr marL="12700">
              <a:lnSpc>
                <a:spcPct val="100000"/>
              </a:lnSpc>
              <a:spcBef>
                <a:spcPts val="219"/>
              </a:spcBef>
            </a:pPr>
            <a:r>
              <a:rPr lang="nb-NO" sz="800" b="1"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Regnskapet</a:t>
            </a:r>
            <a:r>
              <a:rPr lang="nb-NO" sz="800" b="1" spc="-25"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b-NO" sz="800" b="1"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er</a:t>
            </a:r>
            <a:r>
              <a:rPr lang="nb-NO" sz="800" b="1" spc="-15"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b-NO" sz="800" b="1"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signert</a:t>
            </a:r>
            <a:r>
              <a:rPr lang="nb-NO" sz="800" b="1" spc="-15"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b-NO" sz="800" b="1"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og</a:t>
            </a:r>
            <a:r>
              <a:rPr lang="nb-NO" sz="800" b="1" spc="-15"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b-NO" sz="800" b="1"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godkjent</a:t>
            </a:r>
            <a:r>
              <a:rPr lang="nb-NO" sz="800" b="1" spc="-15"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lang="nb-NO" sz="800" b="1" spc="-25"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av:</a:t>
            </a:r>
            <a:endParaRPr lang="nb-NO" sz="800" b="1"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endParaRPr>
          </a:p>
          <a:p>
            <a:pPr marL="12700">
              <a:lnSpc>
                <a:spcPct val="100000"/>
              </a:lnSpc>
              <a:spcBef>
                <a:spcPts val="120"/>
              </a:spcBef>
            </a:pPr>
            <a:r>
              <a:rPr lang="nb-NO" sz="800" dirty="0">
                <a:latin typeface="Open Sans"/>
                <a:cs typeface="Open Sans"/>
              </a:rPr>
              <a:t>Gry</a:t>
            </a:r>
            <a:r>
              <a:rPr lang="nb-NO" sz="800" spc="-10" dirty="0">
                <a:latin typeface="Open Sans"/>
                <a:cs typeface="Open Sans"/>
              </a:rPr>
              <a:t> </a:t>
            </a:r>
            <a:r>
              <a:rPr lang="nb-NO" sz="800" dirty="0">
                <a:latin typeface="Open Sans"/>
                <a:cs typeface="Open Sans"/>
              </a:rPr>
              <a:t>Nergård,</a:t>
            </a:r>
            <a:r>
              <a:rPr lang="nb-NO" sz="800" spc="-5" dirty="0">
                <a:latin typeface="Open Sans"/>
                <a:cs typeface="Open Sans"/>
              </a:rPr>
              <a:t> </a:t>
            </a:r>
            <a:r>
              <a:rPr lang="nb-NO" sz="800" i="1" spc="-10" dirty="0">
                <a:latin typeface="Open Sans"/>
                <a:cs typeface="Open Sans"/>
              </a:rPr>
              <a:t>styreleder – </a:t>
            </a:r>
            <a:r>
              <a:rPr lang="nb-NO" sz="800" dirty="0">
                <a:latin typeface="Open Sans"/>
                <a:cs typeface="Open Sans"/>
              </a:rPr>
              <a:t>Hans</a:t>
            </a:r>
            <a:r>
              <a:rPr lang="nb-NO" sz="800" spc="-30" dirty="0">
                <a:latin typeface="Open Sans"/>
                <a:cs typeface="Open Sans"/>
              </a:rPr>
              <a:t> </a:t>
            </a:r>
            <a:r>
              <a:rPr lang="nb-NO" sz="800" dirty="0">
                <a:latin typeface="Open Sans"/>
                <a:cs typeface="Open Sans"/>
              </a:rPr>
              <a:t>Christian</a:t>
            </a:r>
            <a:r>
              <a:rPr lang="nb-NO" sz="800" spc="-30" dirty="0">
                <a:latin typeface="Open Sans"/>
                <a:cs typeface="Open Sans"/>
              </a:rPr>
              <a:t> </a:t>
            </a:r>
            <a:r>
              <a:rPr lang="nb-NO" sz="800" dirty="0">
                <a:latin typeface="Open Sans"/>
                <a:cs typeface="Open Sans"/>
              </a:rPr>
              <a:t>Henriksen,</a:t>
            </a:r>
            <a:r>
              <a:rPr lang="nb-NO" sz="800" spc="-30" dirty="0">
                <a:latin typeface="Open Sans"/>
                <a:cs typeface="Open Sans"/>
              </a:rPr>
              <a:t> </a:t>
            </a:r>
            <a:r>
              <a:rPr lang="nb-NO" sz="800" i="1" spc="-10" dirty="0">
                <a:latin typeface="Open Sans"/>
                <a:cs typeface="Open Sans"/>
              </a:rPr>
              <a:t>styremedlem – </a:t>
            </a:r>
            <a:r>
              <a:rPr lang="nb-NO" sz="800" dirty="0">
                <a:latin typeface="Open Sans"/>
                <a:cs typeface="Open Sans"/>
              </a:rPr>
              <a:t>Dag</a:t>
            </a:r>
            <a:r>
              <a:rPr lang="nb-NO" sz="800" spc="-5" dirty="0">
                <a:latin typeface="Open Sans"/>
                <a:cs typeface="Open Sans"/>
              </a:rPr>
              <a:t> </a:t>
            </a:r>
            <a:r>
              <a:rPr lang="nb-NO" sz="800" dirty="0">
                <a:latin typeface="Open Sans"/>
                <a:cs typeface="Open Sans"/>
              </a:rPr>
              <a:t>Jørgen</a:t>
            </a:r>
            <a:r>
              <a:rPr lang="nb-NO" sz="800" spc="-10" dirty="0">
                <a:latin typeface="Open Sans"/>
                <a:cs typeface="Open Sans"/>
              </a:rPr>
              <a:t> </a:t>
            </a:r>
            <a:r>
              <a:rPr lang="nb-NO" sz="800" dirty="0">
                <a:latin typeface="Open Sans"/>
                <a:cs typeface="Open Sans"/>
              </a:rPr>
              <a:t>Hveem,</a:t>
            </a:r>
            <a:r>
              <a:rPr lang="nb-NO" sz="800" spc="-5" dirty="0">
                <a:latin typeface="Open Sans"/>
                <a:cs typeface="Open Sans"/>
              </a:rPr>
              <a:t> </a:t>
            </a:r>
            <a:r>
              <a:rPr lang="nb-NO" sz="800" i="1" spc="-10" dirty="0">
                <a:latin typeface="Open Sans"/>
                <a:cs typeface="Open Sans"/>
              </a:rPr>
              <a:t>styremedlem </a:t>
            </a:r>
          </a:p>
          <a:p>
            <a:pPr marL="12700">
              <a:lnSpc>
                <a:spcPct val="100000"/>
              </a:lnSpc>
              <a:spcBef>
                <a:spcPts val="120"/>
              </a:spcBef>
            </a:pPr>
            <a:r>
              <a:rPr lang="nb-NO" sz="800" dirty="0">
                <a:latin typeface="Open Sans"/>
                <a:cs typeface="Open Sans"/>
              </a:rPr>
              <a:t>Turid Aspenes,</a:t>
            </a:r>
            <a:r>
              <a:rPr lang="nb-NO" sz="800" spc="-10" dirty="0">
                <a:latin typeface="Open Sans"/>
                <a:cs typeface="Open Sans"/>
              </a:rPr>
              <a:t> </a:t>
            </a:r>
            <a:r>
              <a:rPr lang="nb-NO" sz="800" i="1" spc="-10" dirty="0">
                <a:latin typeface="Open Sans"/>
                <a:cs typeface="Open Sans"/>
              </a:rPr>
              <a:t>styremedlem – </a:t>
            </a:r>
            <a:r>
              <a:rPr lang="nb-NO" sz="800" dirty="0">
                <a:latin typeface="Open Sans"/>
                <a:cs typeface="Open Sans"/>
              </a:rPr>
              <a:t>Marcus Mauseth Trønsdal,</a:t>
            </a:r>
            <a:r>
              <a:rPr lang="nb-NO" sz="800" spc="-15" dirty="0">
                <a:latin typeface="Open Sans"/>
                <a:cs typeface="Open Sans"/>
              </a:rPr>
              <a:t> </a:t>
            </a:r>
            <a:r>
              <a:rPr lang="nb-NO" sz="800" i="1" spc="-10" dirty="0">
                <a:latin typeface="Open Sans"/>
                <a:cs typeface="Open Sans"/>
              </a:rPr>
              <a:t>styremedlem – </a:t>
            </a:r>
            <a:r>
              <a:rPr lang="nb-NO" sz="800" dirty="0">
                <a:latin typeface="Open Sans"/>
                <a:cs typeface="Open Sans"/>
              </a:rPr>
              <a:t>Marte Shetelig,</a:t>
            </a:r>
            <a:r>
              <a:rPr lang="nb-NO" sz="800" spc="-25" dirty="0">
                <a:latin typeface="Open Sans"/>
                <a:cs typeface="Open Sans"/>
              </a:rPr>
              <a:t> </a:t>
            </a:r>
            <a:r>
              <a:rPr lang="nb-NO" sz="800" i="1" spc="-10" dirty="0">
                <a:latin typeface="Open Sans"/>
                <a:cs typeface="Open Sans"/>
              </a:rPr>
              <a:t>styremedlem </a:t>
            </a:r>
          </a:p>
          <a:p>
            <a:pPr marL="12700">
              <a:spcBef>
                <a:spcPts val="120"/>
              </a:spcBef>
            </a:pPr>
            <a:r>
              <a:rPr lang="nb-NO" sz="800" dirty="0">
                <a:latin typeface="Open Sans"/>
                <a:cs typeface="Open Sans"/>
              </a:rPr>
              <a:t>Erik Poppe,</a:t>
            </a:r>
            <a:r>
              <a:rPr lang="nb-NO" sz="800" spc="-25" dirty="0">
                <a:latin typeface="Open Sans"/>
                <a:cs typeface="Open Sans"/>
              </a:rPr>
              <a:t> </a:t>
            </a:r>
            <a:r>
              <a:rPr lang="nb-NO" sz="800" i="1" spc="-10" dirty="0">
                <a:latin typeface="Open Sans"/>
                <a:cs typeface="Open Sans"/>
              </a:rPr>
              <a:t>styremedlem – </a:t>
            </a:r>
            <a:r>
              <a:rPr lang="nb-NO" sz="800" dirty="0">
                <a:latin typeface="Open Sans"/>
                <a:cs typeface="Open Sans"/>
              </a:rPr>
              <a:t>Erik Jensen,</a:t>
            </a:r>
            <a:r>
              <a:rPr lang="nb-NO" sz="800" spc="-10" dirty="0">
                <a:latin typeface="Open Sans"/>
                <a:cs typeface="Open Sans"/>
              </a:rPr>
              <a:t> </a:t>
            </a:r>
            <a:r>
              <a:rPr lang="nb-NO" sz="800" i="1" dirty="0">
                <a:latin typeface="Open Sans"/>
                <a:cs typeface="Open Sans"/>
              </a:rPr>
              <a:t>adm.dir.</a:t>
            </a:r>
            <a:endParaRPr lang="nb-NO" sz="800" dirty="0">
              <a:latin typeface="Open Sans"/>
              <a:cs typeface="Open Sans"/>
            </a:endParaRPr>
          </a:p>
        </p:txBody>
      </p:sp>
      <p:sp>
        <p:nvSpPr>
          <p:cNvPr id="7" name="object 2">
            <a:extLst>
              <a:ext uri="{FF2B5EF4-FFF2-40B4-BE49-F238E27FC236}">
                <a16:creationId xmlns:a16="http://schemas.microsoft.com/office/drawing/2014/main" id="{A5CAB561-D75B-4CA1-6F84-B716B260053B}"/>
              </a:ext>
            </a:extLst>
          </p:cNvPr>
          <p:cNvSpPr txBox="1">
            <a:spLocks/>
          </p:cNvSpPr>
          <p:nvPr/>
        </p:nvSpPr>
        <p:spPr>
          <a:xfrm>
            <a:off x="6476503" y="661196"/>
            <a:ext cx="2557145" cy="320601"/>
          </a:xfrm>
          <a:prstGeom prst="rect">
            <a:avLst/>
          </a:prstGeom>
        </p:spPr>
        <p:txBody>
          <a:bodyPr vert="horz" wrap="square" lIns="0" tIns="12700" rIns="0" bIns="0" rtlCol="0" anchor="b" anchorCtr="0">
            <a:spAutoFit/>
          </a:bodyPr>
          <a:lstStyle>
            <a:lvl1pPr algn="l" defTabSz="914355" rtl="0" eaLnBrk="1" latinLnBrk="0" hangingPunct="1">
              <a:lnSpc>
                <a:spcPct val="90000"/>
              </a:lnSpc>
              <a:spcBef>
                <a:spcPct val="0"/>
              </a:spcBef>
              <a:buNone/>
              <a:defRPr sz="2800" kern="1200">
                <a:solidFill>
                  <a:schemeClr val="accent2"/>
                </a:solidFill>
                <a:latin typeface="+mj-lt"/>
                <a:ea typeface="+mj-ea"/>
                <a:cs typeface="+mj-cs"/>
              </a:defRPr>
            </a:lvl1pPr>
          </a:lstStyle>
          <a:p>
            <a:pPr marL="12700">
              <a:lnSpc>
                <a:spcPct val="100000"/>
              </a:lnSpc>
              <a:spcBef>
                <a:spcPts val="100"/>
              </a:spcBef>
            </a:pPr>
            <a:r>
              <a:rPr lang="nb-NO" sz="2000" spc="-10" dirty="0">
                <a:solidFill>
                  <a:srgbClr val="251D57"/>
                </a:solidFill>
              </a:rPr>
              <a:t>Balanse</a:t>
            </a:r>
            <a:endParaRPr lang="nb-NO" sz="2000" dirty="0">
              <a:solidFill>
                <a:srgbClr val="251D57"/>
              </a:solidFill>
            </a:endParaRPr>
          </a:p>
        </p:txBody>
      </p:sp>
      <p:sp>
        <p:nvSpPr>
          <p:cNvPr id="8" name="object 7">
            <a:extLst>
              <a:ext uri="{FF2B5EF4-FFF2-40B4-BE49-F238E27FC236}">
                <a16:creationId xmlns:a16="http://schemas.microsoft.com/office/drawing/2014/main" id="{2E97515A-5645-0221-8CAC-BA20D591D71E}"/>
              </a:ext>
            </a:extLst>
          </p:cNvPr>
          <p:cNvSpPr txBox="1"/>
          <p:nvPr/>
        </p:nvSpPr>
        <p:spPr>
          <a:xfrm>
            <a:off x="6476503" y="1000898"/>
            <a:ext cx="2671445" cy="166712"/>
          </a:xfrm>
          <a:prstGeom prst="rect">
            <a:avLst/>
          </a:prstGeom>
        </p:spPr>
        <p:txBody>
          <a:bodyPr vert="horz" wrap="square" lIns="0" tIns="12700" rIns="0" bIns="0" rtlCol="0" anchor="t">
            <a:spAutoFit/>
          </a:bodyPr>
          <a:lstStyle/>
          <a:p>
            <a:pPr marL="12700">
              <a:lnSpc>
                <a:spcPct val="100000"/>
              </a:lnSpc>
              <a:spcBef>
                <a:spcPts val="695"/>
              </a:spcBef>
            </a:pPr>
            <a:r>
              <a:rPr lang="nb-NO" sz="1000" dirty="0">
                <a:solidFill>
                  <a:srgbClr val="251D57"/>
                </a:solidFill>
                <a:latin typeface="Open Sans"/>
                <a:ea typeface="Open Sans"/>
                <a:cs typeface="Open Sans"/>
              </a:rPr>
              <a:t>Pr. 31. desember 2025</a:t>
            </a:r>
            <a:endParaRPr lang="nb-NO" sz="1000" dirty="0">
              <a:solidFill>
                <a:srgbClr val="251D57"/>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9" name="Table 8">
            <a:extLst>
              <a:ext uri="{FF2B5EF4-FFF2-40B4-BE49-F238E27FC236}">
                <a16:creationId xmlns:a16="http://schemas.microsoft.com/office/drawing/2014/main" id="{4D8EEF79-CC12-BF7C-B917-C6742DEC9D63}"/>
              </a:ext>
            </a:extLst>
          </p:cNvPr>
          <p:cNvGraphicFramePr>
            <a:graphicFrameLocks noGrp="1"/>
          </p:cNvGraphicFramePr>
          <p:nvPr>
            <p:extLst>
              <p:ext uri="{D42A27DB-BD31-4B8C-83A1-F6EECF244321}">
                <p14:modId xmlns:p14="http://schemas.microsoft.com/office/powerpoint/2010/main" val="1622948922"/>
              </p:ext>
            </p:extLst>
          </p:nvPr>
        </p:nvGraphicFramePr>
        <p:xfrm>
          <a:off x="6476503" y="1364061"/>
          <a:ext cx="4313144" cy="3749132"/>
        </p:xfrm>
        <a:graphic>
          <a:graphicData uri="http://schemas.openxmlformats.org/drawingml/2006/table">
            <a:tbl>
              <a:tblPr firstRow="1" bandRow="1">
                <a:tableStyleId>{5C22544A-7EE6-4342-B048-85BDC9FD1C3A}</a:tableStyleId>
              </a:tblPr>
              <a:tblGrid>
                <a:gridCol w="2115879">
                  <a:extLst>
                    <a:ext uri="{9D8B030D-6E8A-4147-A177-3AD203B41FA5}">
                      <a16:colId xmlns:a16="http://schemas.microsoft.com/office/drawing/2014/main" val="2595339265"/>
                    </a:ext>
                  </a:extLst>
                </a:gridCol>
                <a:gridCol w="858809">
                  <a:extLst>
                    <a:ext uri="{9D8B030D-6E8A-4147-A177-3AD203B41FA5}">
                      <a16:colId xmlns:a16="http://schemas.microsoft.com/office/drawing/2014/main" val="2052551237"/>
                    </a:ext>
                  </a:extLst>
                </a:gridCol>
                <a:gridCol w="1338456">
                  <a:extLst>
                    <a:ext uri="{9D8B030D-6E8A-4147-A177-3AD203B41FA5}">
                      <a16:colId xmlns:a16="http://schemas.microsoft.com/office/drawing/2014/main" val="191507702"/>
                    </a:ext>
                  </a:extLst>
                </a:gridCol>
              </a:tblGrid>
              <a:tr h="254592">
                <a:tc>
                  <a:txBody>
                    <a:bodyPr/>
                    <a:lstStyle/>
                    <a:p>
                      <a:r>
                        <a:rPr lang="nb-NO" sz="1200" noProof="0" dirty="0">
                          <a:latin typeface="+mj-lt"/>
                        </a:rPr>
                        <a:t>Egenkapital og gjeld</a:t>
                      </a:r>
                    </a:p>
                  </a:txBody>
                  <a:tcPr/>
                </a:tc>
                <a:tc>
                  <a:txBody>
                    <a:bodyPr/>
                    <a:lstStyle/>
                    <a:p>
                      <a:pPr algn="ctr"/>
                      <a:r>
                        <a:rPr lang="nb-NO" sz="1200" noProof="0" dirty="0">
                          <a:latin typeface="+mj-lt"/>
                        </a:rPr>
                        <a:t>2025</a:t>
                      </a:r>
                    </a:p>
                  </a:txBody>
                  <a:tcPr>
                    <a:solidFill>
                      <a:srgbClr val="251D57"/>
                    </a:solidFill>
                  </a:tcPr>
                </a:tc>
                <a:tc>
                  <a:txBody>
                    <a:bodyPr/>
                    <a:lstStyle/>
                    <a:p>
                      <a:pPr algn="ctr"/>
                      <a:r>
                        <a:rPr lang="nb-NO" sz="1200" noProof="0" dirty="0">
                          <a:latin typeface="+mj-lt"/>
                        </a:rPr>
                        <a:t>2024</a:t>
                      </a:r>
                    </a:p>
                  </a:txBody>
                  <a:tcPr/>
                </a:tc>
                <a:extLst>
                  <a:ext uri="{0D108BD9-81ED-4DB2-BD59-A6C34878D82A}">
                    <a16:rowId xmlns:a16="http://schemas.microsoft.com/office/drawing/2014/main" val="519598675"/>
                  </a:ext>
                </a:extLst>
              </a:tr>
              <a:tr h="240339">
                <a:tc>
                  <a:txBody>
                    <a:bodyPr/>
                    <a:lstStyle/>
                    <a:p>
                      <a:pPr rtl="0" fontAlgn="b"/>
                      <a:r>
                        <a:rPr lang="nb-NO" sz="1000" b="1" i="0" noProof="0" dirty="0">
                          <a:solidFill>
                            <a:srgbClr val="008086"/>
                          </a:solidFill>
                          <a:effectLst/>
                          <a:latin typeface="Open Sans" panose="020B0606030504020204" pitchFamily="34" charset="0"/>
                          <a:ea typeface="Open Sans" panose="020B0606030504020204" pitchFamily="34" charset="0"/>
                          <a:cs typeface="Open Sans" panose="020B0606030504020204" pitchFamily="34" charset="0"/>
                        </a:rPr>
                        <a:t>Egenkapital</a:t>
                      </a:r>
                    </a:p>
                  </a:txBody>
                  <a:tcPr marL="28575" marR="28575" marT="19050" marB="19050" anchor="b"/>
                </a:tc>
                <a:tc>
                  <a:txBody>
                    <a:bodyPr/>
                    <a:lstStyle/>
                    <a:p>
                      <a:pPr algn="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algn="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tc>
                <a:extLst>
                  <a:ext uri="{0D108BD9-81ED-4DB2-BD59-A6C34878D82A}">
                    <a16:rowId xmlns:a16="http://schemas.microsoft.com/office/drawing/2014/main" val="2261042452"/>
                  </a:ext>
                </a:extLst>
              </a:tr>
              <a:tr h="240339">
                <a:tc>
                  <a:txBody>
                    <a:bodyPr/>
                    <a:lstStyle/>
                    <a:p>
                      <a:pPr rtl="0" fontAlgn="b"/>
                      <a:r>
                        <a:rPr lang="nb-NO" sz="1000" b="1" i="0" noProof="0" dirty="0">
                          <a:solidFill>
                            <a:srgbClr val="69549F"/>
                          </a:solidFill>
                          <a:effectLst/>
                          <a:latin typeface="Open Sans" panose="020B0606030504020204" pitchFamily="34" charset="0"/>
                          <a:ea typeface="Open Sans" panose="020B0606030504020204" pitchFamily="34" charset="0"/>
                          <a:cs typeface="Open Sans" panose="020B0606030504020204" pitchFamily="34" charset="0"/>
                        </a:rPr>
                        <a:t>Innskutt egenkapital</a:t>
                      </a:r>
                    </a:p>
                  </a:txBody>
                  <a:tcPr marL="28575" marR="28575" marT="19050" marB="19050" anchor="b"/>
                </a:tc>
                <a:tc>
                  <a:txBody>
                    <a:bodyPr/>
                    <a:lstStyle/>
                    <a:p>
                      <a:pPr algn="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algn="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tc>
                <a:extLst>
                  <a:ext uri="{0D108BD9-81ED-4DB2-BD59-A6C34878D82A}">
                    <a16:rowId xmlns:a16="http://schemas.microsoft.com/office/drawing/2014/main" val="1681109396"/>
                  </a:ext>
                </a:extLst>
              </a:tr>
              <a:tr h="240339">
                <a:tc>
                  <a:txBody>
                    <a:bodyPr/>
                    <a:lstStyle/>
                    <a:p>
                      <a:pPr rtl="0" fontAlgn="b"/>
                      <a:r>
                        <a:rPr lang="nb-NO" sz="1000" b="1" i="0" noProof="0" dirty="0">
                          <a:solidFill>
                            <a:srgbClr val="69549F"/>
                          </a:solidFill>
                          <a:effectLst/>
                          <a:latin typeface="Open Sans" panose="020B0606030504020204" pitchFamily="34" charset="0"/>
                          <a:ea typeface="Open Sans" panose="020B0606030504020204" pitchFamily="34" charset="0"/>
                          <a:cs typeface="Open Sans" panose="020B0606030504020204" pitchFamily="34" charset="0"/>
                        </a:rPr>
                        <a:t>Opptjent egenkapital</a:t>
                      </a:r>
                    </a:p>
                  </a:txBody>
                  <a:tcPr marL="28575" marR="28575" marT="19050" marB="19050" anchor="b"/>
                </a:tc>
                <a:tc>
                  <a:txBody>
                    <a:bodyPr/>
                    <a:lstStyle/>
                    <a:p>
                      <a:pPr algn="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algn="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tc>
                <a:extLst>
                  <a:ext uri="{0D108BD9-81ED-4DB2-BD59-A6C34878D82A}">
                    <a16:rowId xmlns:a16="http://schemas.microsoft.com/office/drawing/2014/main" val="1860410502"/>
                  </a:ext>
                </a:extLst>
              </a:tr>
              <a:tr h="257342">
                <a:tc>
                  <a:txBody>
                    <a:bodyPr/>
                    <a:lstStyle/>
                    <a:p>
                      <a:pPr rtl="0" fontAlgn="b"/>
                      <a:r>
                        <a:rPr lang="nb-NO" sz="1000" b="0" i="0" noProof="0" dirty="0">
                          <a:effectLst/>
                          <a:latin typeface="Open Sans" panose="020B0606030504020204" pitchFamily="34" charset="0"/>
                          <a:ea typeface="Open Sans" panose="020B0606030504020204" pitchFamily="34" charset="0"/>
                          <a:cs typeface="Open Sans" panose="020B0606030504020204" pitchFamily="34" charset="0"/>
                        </a:rPr>
                        <a:t>Annen egenkapital </a:t>
                      </a:r>
                    </a:p>
                  </a:txBody>
                  <a:tcPr marL="28575" marR="28575" marT="19050" marB="19050" anchor="b"/>
                </a:tc>
                <a:tc>
                  <a:txBody>
                    <a:bodyPr/>
                    <a:lstStyle/>
                    <a:p>
                      <a:pPr lvl="0" algn="r">
                        <a:buNone/>
                      </a:pPr>
                      <a:r>
                        <a:rPr lang="nb-NO" sz="1000" b="0" i="0" u="none" strike="noStrike" baseline="0" noProof="0" dirty="0">
                          <a:solidFill>
                            <a:srgbClr val="000000"/>
                          </a:solidFill>
                          <a:effectLst/>
                          <a:latin typeface="Open Sans"/>
                          <a:ea typeface="Open Sans"/>
                          <a:cs typeface="Open Sans"/>
                        </a:rPr>
                        <a:t>24 481 014 </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1000" b="0" i="0" noProof="0" dirty="0">
                          <a:effectLst/>
                          <a:latin typeface="Open Sans"/>
                          <a:ea typeface="Open Sans"/>
                          <a:cs typeface="Open Sans"/>
                        </a:rPr>
                        <a:t>20 769 280</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4042458790"/>
                  </a:ext>
                </a:extLst>
              </a:tr>
              <a:tr h="262647">
                <a:tc>
                  <a:txBody>
                    <a:bodyPr/>
                    <a:lstStyle/>
                    <a:p>
                      <a:pPr rtl="0" fontAlgn="b"/>
                      <a:r>
                        <a:rPr lang="nb-NO" sz="1000" b="0" i="1" noProof="0" dirty="0">
                          <a:effectLst/>
                          <a:latin typeface="Open Sans" panose="020B0606030504020204" pitchFamily="34" charset="0"/>
                          <a:ea typeface="Open Sans" panose="020B0606030504020204" pitchFamily="34" charset="0"/>
                          <a:cs typeface="Open Sans" panose="020B0606030504020204" pitchFamily="34" charset="0"/>
                        </a:rPr>
                        <a:t>Sum opptjent egenkapital </a:t>
                      </a:r>
                    </a:p>
                  </a:txBody>
                  <a:tcPr marL="28575" marR="28575" marT="19050" marB="19050" anchor="b"/>
                </a:tc>
                <a:tc>
                  <a:txBody>
                    <a:bodyPr/>
                    <a:lstStyle/>
                    <a:p>
                      <a:pPr marL="0" lvl="0" algn="r">
                        <a:buNone/>
                      </a:pPr>
                      <a:r>
                        <a:rPr lang="nb-NO" sz="1000" b="0" i="1" u="none" strike="noStrike" baseline="0" noProof="0" dirty="0">
                          <a:solidFill>
                            <a:srgbClr val="000000"/>
                          </a:solidFill>
                          <a:effectLst/>
                          <a:latin typeface="Open Sans"/>
                          <a:ea typeface="Open Sans"/>
                          <a:cs typeface="Open Sans"/>
                        </a:rPr>
                        <a:t>24 481 014 </a:t>
                      </a:r>
                      <a:endParaRPr lang="nb-NO" sz="10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marL="0" lvl="0" algn="r" rtl="0">
                        <a:buNone/>
                      </a:pPr>
                      <a:r>
                        <a:rPr lang="nb-NO" sz="1000" b="0" i="1" noProof="0" dirty="0">
                          <a:effectLst/>
                          <a:latin typeface="Open Sans"/>
                          <a:ea typeface="Open Sans"/>
                          <a:cs typeface="Open Sans"/>
                        </a:rPr>
                        <a:t>20 769 280</a:t>
                      </a:r>
                      <a:endParaRPr lang="nb-NO" sz="10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1064992187"/>
                  </a:ext>
                </a:extLst>
              </a:tr>
              <a:tr h="240339">
                <a:tc>
                  <a:txBody>
                    <a:bodyPr/>
                    <a:lstStyle/>
                    <a:p>
                      <a:pPr rtl="0" fontAlgn="b"/>
                      <a:r>
                        <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Sum egenkapital </a:t>
                      </a:r>
                    </a:p>
                  </a:txBody>
                  <a:tcPr marL="28575" marR="28575" marT="19050" marB="19050" anchor="b">
                    <a:solidFill>
                      <a:srgbClr val="69549F">
                        <a:alpha val="70000"/>
                      </a:srgbClr>
                    </a:solidFill>
                  </a:tcPr>
                </a:tc>
                <a:tc>
                  <a:txBody>
                    <a:bodyPr/>
                    <a:lstStyle/>
                    <a:p>
                      <a:pPr marL="0" lvl="0" algn="r">
                        <a:buNone/>
                      </a:pPr>
                      <a:r>
                        <a:rPr lang="nb-NO" sz="1000" b="1" i="0" u="none" strike="noStrike" baseline="0" noProof="0" dirty="0">
                          <a:solidFill>
                            <a:srgbClr val="FFFFFF"/>
                          </a:solidFill>
                          <a:effectLst/>
                          <a:latin typeface="Open Sans"/>
                          <a:ea typeface="Open Sans"/>
                          <a:cs typeface="Open Sans"/>
                        </a:rPr>
                        <a:t>24 481 014 </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tc>
                  <a:txBody>
                    <a:bodyPr/>
                    <a:lstStyle/>
                    <a:p>
                      <a:pPr marL="0" lvl="0" algn="r" rtl="0">
                        <a:buNone/>
                      </a:pPr>
                      <a:r>
                        <a:rPr lang="nb-NO" sz="1000" b="1" i="0" noProof="0" dirty="0">
                          <a:solidFill>
                            <a:schemeClr val="bg1"/>
                          </a:solidFill>
                          <a:effectLst/>
                          <a:latin typeface="Open Sans"/>
                          <a:ea typeface="Open Sans"/>
                          <a:cs typeface="Open Sans"/>
                        </a:rPr>
                        <a:t>20 769 280</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extLst>
                  <a:ext uri="{0D108BD9-81ED-4DB2-BD59-A6C34878D82A}">
                    <a16:rowId xmlns:a16="http://schemas.microsoft.com/office/drawing/2014/main" val="4124329880"/>
                  </a:ext>
                </a:extLst>
              </a:tr>
              <a:tr h="240339">
                <a:tc>
                  <a:txBody>
                    <a:bodyPr/>
                    <a:lstStyle/>
                    <a:p>
                      <a:pPr rtl="0" fontAlgn="b"/>
                      <a:r>
                        <a:rPr lang="nb-NO" sz="1000" b="1" i="0" noProof="0" dirty="0">
                          <a:solidFill>
                            <a:srgbClr val="008086"/>
                          </a:solidFill>
                          <a:effectLst/>
                          <a:latin typeface="Open Sans" panose="020B0606030504020204" pitchFamily="34" charset="0"/>
                          <a:ea typeface="Open Sans" panose="020B0606030504020204" pitchFamily="34" charset="0"/>
                          <a:cs typeface="Open Sans" panose="020B0606030504020204" pitchFamily="34" charset="0"/>
                        </a:rPr>
                        <a:t>Gjeld</a:t>
                      </a:r>
                    </a:p>
                  </a:txBody>
                  <a:tcPr marL="28575" marR="28575" marT="19050" marB="19050" anchor="b"/>
                </a:tc>
                <a:tc>
                  <a:txBody>
                    <a:bodyPr/>
                    <a:lstStyle/>
                    <a:p>
                      <a:pPr algn="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endParaRPr lang="nb-NO" sz="1000" b="0" i="0" noProof="0" dirty="0">
                        <a:effectLst/>
                        <a:latin typeface="Open Sans"/>
                        <a:ea typeface="Open Sans"/>
                        <a:cs typeface="Open Sans"/>
                      </a:endParaRPr>
                    </a:p>
                  </a:txBody>
                  <a:tcPr marL="28575" marR="28575" marT="19050" marB="19050" anchor="b">
                    <a:solidFill>
                      <a:srgbClr val="BDBCD1"/>
                    </a:solidFill>
                  </a:tcPr>
                </a:tc>
                <a:extLst>
                  <a:ext uri="{0D108BD9-81ED-4DB2-BD59-A6C34878D82A}">
                    <a16:rowId xmlns:a16="http://schemas.microsoft.com/office/drawing/2014/main" val="3837117625"/>
                  </a:ext>
                </a:extLst>
              </a:tr>
              <a:tr h="240339">
                <a:tc>
                  <a:txBody>
                    <a:bodyPr/>
                    <a:lstStyle/>
                    <a:p>
                      <a:pPr rtl="0" fontAlgn="b"/>
                      <a:r>
                        <a:rPr lang="nb-NO" sz="1000" b="1" i="0" noProof="0" dirty="0">
                          <a:solidFill>
                            <a:srgbClr val="69549F"/>
                          </a:solidFill>
                          <a:effectLst/>
                          <a:latin typeface="Open Sans" panose="020B0606030504020204" pitchFamily="34" charset="0"/>
                          <a:ea typeface="Open Sans" panose="020B0606030504020204" pitchFamily="34" charset="0"/>
                          <a:cs typeface="Open Sans" panose="020B0606030504020204" pitchFamily="34" charset="0"/>
                        </a:rPr>
                        <a:t>Kortsiktig gjeld</a:t>
                      </a:r>
                    </a:p>
                  </a:txBody>
                  <a:tcPr marL="28575" marR="28575" marT="19050" marB="19050" anchor="b"/>
                </a:tc>
                <a:tc>
                  <a:txBody>
                    <a:bodyPr/>
                    <a:lstStyle/>
                    <a:p>
                      <a:pPr algn="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endParaRPr lang="nb-NO" sz="1000" b="0" i="0" noProof="0" dirty="0">
                        <a:effectLst/>
                        <a:latin typeface="Open Sans"/>
                        <a:ea typeface="Open Sans"/>
                        <a:cs typeface="Open Sans"/>
                      </a:endParaRPr>
                    </a:p>
                  </a:txBody>
                  <a:tcPr marL="28575" marR="28575" marT="19050" marB="19050" anchor="b">
                    <a:solidFill>
                      <a:srgbClr val="BDBCD1"/>
                    </a:solidFill>
                  </a:tcPr>
                </a:tc>
                <a:extLst>
                  <a:ext uri="{0D108BD9-81ED-4DB2-BD59-A6C34878D82A}">
                    <a16:rowId xmlns:a16="http://schemas.microsoft.com/office/drawing/2014/main" val="3714616541"/>
                  </a:ext>
                </a:extLst>
              </a:tr>
              <a:tr h="240339">
                <a:tc>
                  <a:txBody>
                    <a:bodyPr/>
                    <a:lstStyle/>
                    <a:p>
                      <a:pPr rtl="0" fontAlgn="b"/>
                      <a:r>
                        <a:rPr lang="nb-NO" sz="1000" b="0" i="0" noProof="0" dirty="0">
                          <a:effectLst/>
                          <a:latin typeface="Open Sans" panose="020B0606030504020204" pitchFamily="34" charset="0"/>
                          <a:ea typeface="Open Sans" panose="020B0606030504020204" pitchFamily="34" charset="0"/>
                          <a:cs typeface="Open Sans" panose="020B0606030504020204" pitchFamily="34" charset="0"/>
                        </a:rPr>
                        <a:t>Leverandørgjeld </a:t>
                      </a:r>
                    </a:p>
                  </a:txBody>
                  <a:tcPr marL="28575" marR="28575" marT="19050" marB="19050" anchor="b"/>
                </a:tc>
                <a:tc>
                  <a:txBody>
                    <a:bodyPr/>
                    <a:lstStyle/>
                    <a:p>
                      <a:pPr marL="0" lvl="0" algn="r">
                        <a:buNone/>
                      </a:pPr>
                      <a:r>
                        <a:rPr lang="nb-NO" sz="1000" b="0" i="0" u="none" strike="noStrike" baseline="0" noProof="0" dirty="0">
                          <a:solidFill>
                            <a:srgbClr val="000000"/>
                          </a:solidFill>
                          <a:effectLst/>
                          <a:latin typeface="Open Sans"/>
                          <a:ea typeface="Open Sans"/>
                          <a:cs typeface="Open Sans"/>
                        </a:rPr>
                        <a:t>2 076 808</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marL="0" lvl="0" algn="r" rtl="0">
                        <a:buNone/>
                      </a:pPr>
                      <a:r>
                        <a:rPr lang="nb-NO" sz="1000" b="0" i="0" noProof="0" dirty="0">
                          <a:effectLst/>
                          <a:latin typeface="Open Sans"/>
                          <a:ea typeface="Open Sans"/>
                          <a:cs typeface="Open Sans"/>
                        </a:rPr>
                        <a:t>1 688 831</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4132414097"/>
                  </a:ext>
                </a:extLst>
              </a:tr>
              <a:tr h="240339">
                <a:tc>
                  <a:txBody>
                    <a:bodyPr/>
                    <a:lstStyle/>
                    <a:p>
                      <a:pPr rtl="0" fontAlgn="b"/>
                      <a:r>
                        <a:rPr lang="nb-NO" sz="1000" b="0" i="0" noProof="0" dirty="0">
                          <a:effectLst/>
                          <a:latin typeface="Open Sans" panose="020B0606030504020204" pitchFamily="34" charset="0"/>
                          <a:ea typeface="Open Sans" panose="020B0606030504020204" pitchFamily="34" charset="0"/>
                          <a:cs typeface="Open Sans" panose="020B0606030504020204" pitchFamily="34" charset="0"/>
                        </a:rPr>
                        <a:t>Skyldig offentlige avgifter </a:t>
                      </a:r>
                    </a:p>
                  </a:txBody>
                  <a:tcPr marL="28575" marR="28575" marT="19050" marB="19050" anchor="b"/>
                </a:tc>
                <a:tc>
                  <a:txBody>
                    <a:bodyPr/>
                    <a:lstStyle/>
                    <a:p>
                      <a:pPr lvl="0" algn="r">
                        <a:buNone/>
                      </a:pPr>
                      <a:r>
                        <a:rPr lang="nb-NO" sz="1000" b="0" i="0" u="none" strike="noStrike" baseline="0" noProof="0" dirty="0">
                          <a:solidFill>
                            <a:srgbClr val="000000"/>
                          </a:solidFill>
                          <a:effectLst/>
                          <a:latin typeface="Open Sans"/>
                          <a:ea typeface="Open Sans"/>
                          <a:cs typeface="Open Sans"/>
                        </a:rPr>
                        <a:t>1 093 735</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1000" b="0" i="0" noProof="0" dirty="0">
                          <a:effectLst/>
                          <a:latin typeface="Open Sans"/>
                          <a:ea typeface="Open Sans"/>
                          <a:cs typeface="Open Sans"/>
                        </a:rPr>
                        <a:t>1 068 584</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3238431846"/>
                  </a:ext>
                </a:extLst>
              </a:tr>
              <a:tr h="240339">
                <a:tc>
                  <a:txBody>
                    <a:bodyPr/>
                    <a:lstStyle/>
                    <a:p>
                      <a:pPr rtl="0" fontAlgn="b"/>
                      <a:r>
                        <a:rPr lang="nb-NO" sz="1000" b="0" i="0" noProof="0" dirty="0">
                          <a:effectLst/>
                          <a:latin typeface="Open Sans" panose="020B0606030504020204" pitchFamily="34" charset="0"/>
                          <a:ea typeface="Open Sans" panose="020B0606030504020204" pitchFamily="34" charset="0"/>
                          <a:cs typeface="Open Sans" panose="020B0606030504020204" pitchFamily="34" charset="0"/>
                        </a:rPr>
                        <a:t>Annen kortsiktig gjeld</a:t>
                      </a:r>
                    </a:p>
                  </a:txBody>
                  <a:tcPr marL="28575" marR="28575" marT="19050" marB="19050" anchor="b"/>
                </a:tc>
                <a:tc>
                  <a:txBody>
                    <a:bodyPr/>
                    <a:lstStyle/>
                    <a:p>
                      <a:pPr lvl="0" algn="r">
                        <a:buNone/>
                      </a:pPr>
                      <a:r>
                        <a:rPr lang="nb-NO" sz="1000" b="0" i="0" u="none" strike="noStrike" baseline="0" noProof="0" dirty="0">
                          <a:solidFill>
                            <a:srgbClr val="000000"/>
                          </a:solidFill>
                          <a:effectLst/>
                          <a:latin typeface="Open Sans"/>
                          <a:ea typeface="Open Sans"/>
                          <a:cs typeface="Open Sans"/>
                        </a:rPr>
                        <a:t>2 169 278</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1000" b="0" i="0" noProof="0" dirty="0">
                          <a:effectLst/>
                          <a:latin typeface="Open Sans"/>
                          <a:ea typeface="Open Sans"/>
                          <a:cs typeface="Open Sans"/>
                        </a:rPr>
                        <a:t>1 682 235</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3299424154"/>
                  </a:ext>
                </a:extLst>
              </a:tr>
              <a:tr h="240339">
                <a:tc>
                  <a:txBody>
                    <a:bodyPr/>
                    <a:lstStyle/>
                    <a:p>
                      <a:pPr rtl="0" fontAlgn="b"/>
                      <a:r>
                        <a:rPr lang="nb-NO" sz="1000" b="0" i="1" noProof="0" dirty="0">
                          <a:effectLst/>
                          <a:latin typeface="Open Sans" panose="020B0606030504020204" pitchFamily="34" charset="0"/>
                          <a:ea typeface="Open Sans" panose="020B0606030504020204" pitchFamily="34" charset="0"/>
                          <a:cs typeface="Open Sans" panose="020B0606030504020204" pitchFamily="34" charset="0"/>
                        </a:rPr>
                        <a:t>Sum kortsiktig gjeld </a:t>
                      </a:r>
                    </a:p>
                  </a:txBody>
                  <a:tcPr marL="28575" marR="28575" marT="19050" marB="19050" anchor="b"/>
                </a:tc>
                <a:tc>
                  <a:txBody>
                    <a:bodyPr/>
                    <a:lstStyle/>
                    <a:p>
                      <a:pPr lvl="0" algn="r">
                        <a:buNone/>
                      </a:pPr>
                      <a:r>
                        <a:rPr lang="nb-NO" sz="1000" b="0" i="1" u="none" strike="noStrike" baseline="0" noProof="0" dirty="0">
                          <a:solidFill>
                            <a:srgbClr val="000000"/>
                          </a:solidFill>
                          <a:effectLst/>
                          <a:latin typeface="Open Sans"/>
                          <a:ea typeface="Open Sans"/>
                          <a:cs typeface="Open Sans"/>
                        </a:rPr>
                        <a:t>5 339 821</a:t>
                      </a:r>
                      <a:endParaRPr lang="nb-NO" sz="10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1000" b="0" i="1" noProof="0" dirty="0">
                          <a:effectLst/>
                          <a:latin typeface="Open Sans"/>
                          <a:ea typeface="Open Sans"/>
                          <a:cs typeface="Open Sans"/>
                        </a:rPr>
                        <a:t>4 439 650</a:t>
                      </a:r>
                      <a:endParaRPr lang="nb-NO" sz="10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1961072370"/>
                  </a:ext>
                </a:extLst>
              </a:tr>
              <a:tr h="311094">
                <a:tc>
                  <a:txBody>
                    <a:bodyPr/>
                    <a:lstStyle/>
                    <a:p>
                      <a:pPr rtl="0" fontAlgn="b"/>
                      <a:r>
                        <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Sum gjeld</a:t>
                      </a:r>
                    </a:p>
                  </a:txBody>
                  <a:tcPr marL="28575" marR="28575" marT="19050" marB="19050" anchor="b">
                    <a:solidFill>
                      <a:srgbClr val="69549F">
                        <a:alpha val="70000"/>
                      </a:srgbClr>
                    </a:solidFill>
                  </a:tcPr>
                </a:tc>
                <a:tc>
                  <a:txBody>
                    <a:bodyPr/>
                    <a:lstStyle/>
                    <a:p>
                      <a:pPr lvl="0" algn="r">
                        <a:buNone/>
                      </a:pPr>
                      <a:r>
                        <a:rPr lang="nb-NO" sz="1000" b="1" i="0" u="none" strike="noStrike" baseline="0" noProof="0" dirty="0">
                          <a:solidFill>
                            <a:srgbClr val="FFFFFF"/>
                          </a:solidFill>
                          <a:effectLst/>
                          <a:latin typeface="Open Sans"/>
                          <a:ea typeface="Open Sans"/>
                          <a:cs typeface="Open Sans"/>
                        </a:rPr>
                        <a:t>5 339 821</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tc>
                  <a:txBody>
                    <a:bodyPr/>
                    <a:lstStyle/>
                    <a:p>
                      <a:pPr lvl="0" algn="r" rtl="0">
                        <a:buNone/>
                      </a:pPr>
                      <a:r>
                        <a:rPr lang="nb-NO" sz="1000" b="1" i="0" noProof="0" dirty="0">
                          <a:solidFill>
                            <a:schemeClr val="bg1"/>
                          </a:solidFill>
                          <a:effectLst/>
                          <a:latin typeface="Open Sans"/>
                          <a:ea typeface="Open Sans"/>
                          <a:cs typeface="Open Sans"/>
                        </a:rPr>
                        <a:t>4 439 650</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extLst>
                  <a:ext uri="{0D108BD9-81ED-4DB2-BD59-A6C34878D82A}">
                    <a16:rowId xmlns:a16="http://schemas.microsoft.com/office/drawing/2014/main" val="228598116"/>
                  </a:ext>
                </a:extLst>
              </a:tr>
              <a:tr h="240339">
                <a:tc>
                  <a:txBody>
                    <a:bodyPr/>
                    <a:lstStyle/>
                    <a:p>
                      <a:pPr rtl="0" fontAlgn="b"/>
                      <a:r>
                        <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Sum egenkapital og gjeld </a:t>
                      </a:r>
                    </a:p>
                  </a:txBody>
                  <a:tcPr marL="28575" marR="28575" marT="19050" marB="19050" anchor="b">
                    <a:solidFill>
                      <a:srgbClr val="251D57">
                        <a:alpha val="70000"/>
                      </a:srgbClr>
                    </a:solidFill>
                  </a:tcPr>
                </a:tc>
                <a:tc>
                  <a:txBody>
                    <a:bodyPr/>
                    <a:lstStyle/>
                    <a:p>
                      <a:pPr lvl="0" algn="r">
                        <a:buNone/>
                      </a:pPr>
                      <a:r>
                        <a:rPr lang="nb-NO" sz="1000" b="1" i="0" u="none" strike="noStrike" baseline="0" noProof="0" dirty="0">
                          <a:solidFill>
                            <a:srgbClr val="FFFFFF"/>
                          </a:solidFill>
                          <a:effectLst/>
                          <a:latin typeface="Open Sans"/>
                          <a:ea typeface="Open Sans"/>
                          <a:cs typeface="Open Sans"/>
                        </a:rPr>
                        <a:t>29 820 835</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251D57">
                        <a:alpha val="70000"/>
                      </a:srgbClr>
                    </a:solidFill>
                  </a:tcPr>
                </a:tc>
                <a:tc>
                  <a:txBody>
                    <a:bodyPr/>
                    <a:lstStyle/>
                    <a:p>
                      <a:pPr lvl="0" algn="r" rtl="0">
                        <a:buNone/>
                      </a:pPr>
                      <a:r>
                        <a:rPr lang="nb-NO" sz="1000" b="1" i="0" noProof="0" dirty="0">
                          <a:solidFill>
                            <a:schemeClr val="bg1"/>
                          </a:solidFill>
                          <a:effectLst/>
                          <a:latin typeface="Open Sans"/>
                          <a:ea typeface="Open Sans"/>
                          <a:cs typeface="Open Sans"/>
                        </a:rPr>
                        <a:t>25 208 930</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251D57">
                        <a:alpha val="70000"/>
                      </a:srgbClr>
                    </a:solidFill>
                  </a:tcPr>
                </a:tc>
                <a:extLst>
                  <a:ext uri="{0D108BD9-81ED-4DB2-BD59-A6C34878D82A}">
                    <a16:rowId xmlns:a16="http://schemas.microsoft.com/office/drawing/2014/main" val="1015689756"/>
                  </a:ext>
                </a:extLst>
              </a:tr>
            </a:tbl>
          </a:graphicData>
        </a:graphic>
      </p:graphicFrame>
      <p:sp>
        <p:nvSpPr>
          <p:cNvPr id="17" name="object 2">
            <a:extLst>
              <a:ext uri="{FF2B5EF4-FFF2-40B4-BE49-F238E27FC236}">
                <a16:creationId xmlns:a16="http://schemas.microsoft.com/office/drawing/2014/main" id="{D5B8B279-D796-66A6-FFC5-6B09249D3DD7}"/>
              </a:ext>
            </a:extLst>
          </p:cNvPr>
          <p:cNvSpPr txBox="1">
            <a:spLocks/>
          </p:cNvSpPr>
          <p:nvPr/>
        </p:nvSpPr>
        <p:spPr>
          <a:xfrm>
            <a:off x="707299" y="661196"/>
            <a:ext cx="2557145" cy="320601"/>
          </a:xfrm>
          <a:prstGeom prst="rect">
            <a:avLst/>
          </a:prstGeom>
        </p:spPr>
        <p:txBody>
          <a:bodyPr vert="horz" wrap="square" lIns="0" tIns="12700" rIns="0" bIns="0" rtlCol="0" anchor="b" anchorCtr="0">
            <a:spAutoFit/>
          </a:bodyPr>
          <a:lstStyle>
            <a:lvl1pPr algn="l" defTabSz="914355" rtl="0" eaLnBrk="1" latinLnBrk="0" hangingPunct="1">
              <a:lnSpc>
                <a:spcPct val="90000"/>
              </a:lnSpc>
              <a:spcBef>
                <a:spcPct val="0"/>
              </a:spcBef>
              <a:buNone/>
              <a:defRPr sz="2800" kern="1200">
                <a:solidFill>
                  <a:schemeClr val="accent2"/>
                </a:solidFill>
                <a:latin typeface="+mj-lt"/>
                <a:ea typeface="+mj-ea"/>
                <a:cs typeface="+mj-cs"/>
              </a:defRPr>
            </a:lvl1pPr>
          </a:lstStyle>
          <a:p>
            <a:pPr marL="12700">
              <a:lnSpc>
                <a:spcPct val="100000"/>
              </a:lnSpc>
              <a:spcBef>
                <a:spcPts val="100"/>
              </a:spcBef>
            </a:pPr>
            <a:r>
              <a:rPr lang="nb-NO" sz="2000" spc="-10" dirty="0">
                <a:solidFill>
                  <a:srgbClr val="251D57"/>
                </a:solidFill>
              </a:rPr>
              <a:t>Balanse</a:t>
            </a:r>
            <a:endParaRPr lang="nb-NO" sz="2000" dirty="0">
              <a:solidFill>
                <a:srgbClr val="251D57"/>
              </a:solidFill>
            </a:endParaRPr>
          </a:p>
        </p:txBody>
      </p:sp>
      <p:sp>
        <p:nvSpPr>
          <p:cNvPr id="18" name="object 7">
            <a:extLst>
              <a:ext uri="{FF2B5EF4-FFF2-40B4-BE49-F238E27FC236}">
                <a16:creationId xmlns:a16="http://schemas.microsoft.com/office/drawing/2014/main" id="{1ACEB6DA-1562-88E9-9E23-E79ACE40D433}"/>
              </a:ext>
            </a:extLst>
          </p:cNvPr>
          <p:cNvSpPr txBox="1"/>
          <p:nvPr/>
        </p:nvSpPr>
        <p:spPr>
          <a:xfrm>
            <a:off x="707299" y="1000898"/>
            <a:ext cx="2671445" cy="166712"/>
          </a:xfrm>
          <a:prstGeom prst="rect">
            <a:avLst/>
          </a:prstGeom>
        </p:spPr>
        <p:txBody>
          <a:bodyPr vert="horz" wrap="square" lIns="0" tIns="12700" rIns="0" bIns="0" rtlCol="0" anchor="t">
            <a:spAutoFit/>
          </a:bodyPr>
          <a:lstStyle/>
          <a:p>
            <a:pPr marL="12700">
              <a:lnSpc>
                <a:spcPct val="100000"/>
              </a:lnSpc>
              <a:spcBef>
                <a:spcPts val="695"/>
              </a:spcBef>
            </a:pPr>
            <a:r>
              <a:rPr lang="nb-NO" sz="1000" dirty="0">
                <a:solidFill>
                  <a:srgbClr val="251D57"/>
                </a:solidFill>
                <a:latin typeface="Open Sans"/>
                <a:ea typeface="Open Sans"/>
                <a:cs typeface="Open Sans"/>
              </a:rPr>
              <a:t>Pr. 31. desember 2025</a:t>
            </a:r>
            <a:endParaRPr lang="nb-NO" sz="1000" dirty="0">
              <a:solidFill>
                <a:srgbClr val="251D57"/>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9" name="Table 18">
            <a:extLst>
              <a:ext uri="{FF2B5EF4-FFF2-40B4-BE49-F238E27FC236}">
                <a16:creationId xmlns:a16="http://schemas.microsoft.com/office/drawing/2014/main" id="{6404732D-8BA3-074D-18AB-A0A709E992F1}"/>
              </a:ext>
            </a:extLst>
          </p:cNvPr>
          <p:cNvGraphicFramePr>
            <a:graphicFrameLocks noGrp="1"/>
          </p:cNvGraphicFramePr>
          <p:nvPr>
            <p:extLst>
              <p:ext uri="{D42A27DB-BD31-4B8C-83A1-F6EECF244321}">
                <p14:modId xmlns:p14="http://schemas.microsoft.com/office/powerpoint/2010/main" val="3967209816"/>
              </p:ext>
            </p:extLst>
          </p:nvPr>
        </p:nvGraphicFramePr>
        <p:xfrm>
          <a:off x="707299" y="1364062"/>
          <a:ext cx="4313144" cy="4097483"/>
        </p:xfrm>
        <a:graphic>
          <a:graphicData uri="http://schemas.openxmlformats.org/drawingml/2006/table">
            <a:tbl>
              <a:tblPr firstRow="1" bandRow="1">
                <a:tableStyleId>{5C22544A-7EE6-4342-B048-85BDC9FD1C3A}</a:tableStyleId>
              </a:tblPr>
              <a:tblGrid>
                <a:gridCol w="2115879">
                  <a:extLst>
                    <a:ext uri="{9D8B030D-6E8A-4147-A177-3AD203B41FA5}">
                      <a16:colId xmlns:a16="http://schemas.microsoft.com/office/drawing/2014/main" val="2595339265"/>
                    </a:ext>
                  </a:extLst>
                </a:gridCol>
                <a:gridCol w="858809">
                  <a:extLst>
                    <a:ext uri="{9D8B030D-6E8A-4147-A177-3AD203B41FA5}">
                      <a16:colId xmlns:a16="http://schemas.microsoft.com/office/drawing/2014/main" val="2052551237"/>
                    </a:ext>
                  </a:extLst>
                </a:gridCol>
                <a:gridCol w="1338456">
                  <a:extLst>
                    <a:ext uri="{9D8B030D-6E8A-4147-A177-3AD203B41FA5}">
                      <a16:colId xmlns:a16="http://schemas.microsoft.com/office/drawing/2014/main" val="191507702"/>
                    </a:ext>
                  </a:extLst>
                </a:gridCol>
              </a:tblGrid>
              <a:tr h="290016">
                <a:tc>
                  <a:txBody>
                    <a:bodyPr/>
                    <a:lstStyle/>
                    <a:p>
                      <a:r>
                        <a:rPr lang="nb-NO" sz="1200" noProof="0" dirty="0">
                          <a:latin typeface="+mj-lt"/>
                        </a:rPr>
                        <a:t>Eiendeler</a:t>
                      </a:r>
                    </a:p>
                  </a:txBody>
                  <a:tcPr/>
                </a:tc>
                <a:tc>
                  <a:txBody>
                    <a:bodyPr/>
                    <a:lstStyle/>
                    <a:p>
                      <a:pPr algn="ctr"/>
                      <a:r>
                        <a:rPr lang="nb-NO" sz="1200" noProof="0" dirty="0">
                          <a:latin typeface="+mj-lt"/>
                        </a:rPr>
                        <a:t>2025</a:t>
                      </a:r>
                    </a:p>
                  </a:txBody>
                  <a:tcPr>
                    <a:solidFill>
                      <a:srgbClr val="251D57"/>
                    </a:solidFill>
                  </a:tcPr>
                </a:tc>
                <a:tc>
                  <a:txBody>
                    <a:bodyPr/>
                    <a:lstStyle/>
                    <a:p>
                      <a:pPr algn="ctr"/>
                      <a:r>
                        <a:rPr lang="nb-NO" sz="1200" noProof="0" dirty="0">
                          <a:latin typeface="+mj-lt"/>
                        </a:rPr>
                        <a:t>2024</a:t>
                      </a:r>
                    </a:p>
                  </a:txBody>
                  <a:tcPr/>
                </a:tc>
                <a:extLst>
                  <a:ext uri="{0D108BD9-81ED-4DB2-BD59-A6C34878D82A}">
                    <a16:rowId xmlns:a16="http://schemas.microsoft.com/office/drawing/2014/main" val="519598675"/>
                  </a:ext>
                </a:extLst>
              </a:tr>
              <a:tr h="231859">
                <a:tc>
                  <a:txBody>
                    <a:bodyPr/>
                    <a:lstStyle/>
                    <a:p>
                      <a:pPr rtl="0" fontAlgn="b"/>
                      <a:r>
                        <a:rPr lang="nb-NO" sz="1000" b="1" i="0" noProof="0" dirty="0">
                          <a:solidFill>
                            <a:srgbClr val="008086"/>
                          </a:solidFill>
                          <a:effectLst/>
                          <a:latin typeface="Open Sans" panose="020B0606030504020204" pitchFamily="34" charset="0"/>
                          <a:ea typeface="Open Sans" panose="020B0606030504020204" pitchFamily="34" charset="0"/>
                          <a:cs typeface="Open Sans" panose="020B0606030504020204" pitchFamily="34" charset="0"/>
                        </a:rPr>
                        <a:t>Anleggsmidler</a:t>
                      </a:r>
                    </a:p>
                  </a:txBody>
                  <a:tcPr marL="28575" marR="28575" marT="19050" marB="19050" anchor="b"/>
                </a:tc>
                <a:tc>
                  <a:txBody>
                    <a:bodyPr/>
                    <a:lstStyle/>
                    <a:p>
                      <a:pP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tc>
                <a:extLst>
                  <a:ext uri="{0D108BD9-81ED-4DB2-BD59-A6C34878D82A}">
                    <a16:rowId xmlns:a16="http://schemas.microsoft.com/office/drawing/2014/main" val="2261042452"/>
                  </a:ext>
                </a:extLst>
              </a:tr>
              <a:tr h="231859">
                <a:tc>
                  <a:txBody>
                    <a:bodyPr/>
                    <a:lstStyle/>
                    <a:p>
                      <a:pPr rtl="0" fontAlgn="b"/>
                      <a:r>
                        <a:rPr lang="nb-NO" sz="1000" b="1" i="0" noProof="0" dirty="0">
                          <a:solidFill>
                            <a:srgbClr val="69549F"/>
                          </a:solidFill>
                          <a:effectLst/>
                          <a:latin typeface="Open Sans" panose="020B0606030504020204" pitchFamily="34" charset="0"/>
                          <a:ea typeface="Open Sans" panose="020B0606030504020204" pitchFamily="34" charset="0"/>
                          <a:cs typeface="Open Sans" panose="020B0606030504020204" pitchFamily="34" charset="0"/>
                        </a:rPr>
                        <a:t>Immaterielle eiendeler</a:t>
                      </a:r>
                    </a:p>
                  </a:txBody>
                  <a:tcPr marL="28575" marR="28575" marT="19050" marB="19050" anchor="b"/>
                </a:tc>
                <a:tc>
                  <a:txBody>
                    <a:bodyPr/>
                    <a:lstStyle/>
                    <a:p>
                      <a:pP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tc>
                <a:extLst>
                  <a:ext uri="{0D108BD9-81ED-4DB2-BD59-A6C34878D82A}">
                    <a16:rowId xmlns:a16="http://schemas.microsoft.com/office/drawing/2014/main" val="1681109396"/>
                  </a:ext>
                </a:extLst>
              </a:tr>
              <a:tr h="231859">
                <a:tc>
                  <a:txBody>
                    <a:bodyPr/>
                    <a:lstStyle/>
                    <a:p>
                      <a:pPr rtl="0" fontAlgn="b"/>
                      <a:r>
                        <a:rPr lang="nb-NO" sz="1000" b="1" i="0" noProof="0" dirty="0">
                          <a:solidFill>
                            <a:srgbClr val="69549F"/>
                          </a:solidFill>
                          <a:effectLst/>
                          <a:latin typeface="Open Sans" panose="020B0606030504020204" pitchFamily="34" charset="0"/>
                          <a:ea typeface="Open Sans" panose="020B0606030504020204" pitchFamily="34" charset="0"/>
                          <a:cs typeface="Open Sans" panose="020B0606030504020204" pitchFamily="34" charset="0"/>
                        </a:rPr>
                        <a:t>Varige driftsmidler</a:t>
                      </a:r>
                    </a:p>
                  </a:txBody>
                  <a:tcPr marL="28575" marR="28575" marT="19050" marB="19050" anchor="b"/>
                </a:tc>
                <a:tc>
                  <a:txBody>
                    <a:bodyPr/>
                    <a:lstStyle/>
                    <a:p>
                      <a:pP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tc>
                <a:extLst>
                  <a:ext uri="{0D108BD9-81ED-4DB2-BD59-A6C34878D82A}">
                    <a16:rowId xmlns:a16="http://schemas.microsoft.com/office/drawing/2014/main" val="1860410502"/>
                  </a:ext>
                </a:extLst>
              </a:tr>
              <a:tr h="362521">
                <a:tc>
                  <a:txBody>
                    <a:bodyPr/>
                    <a:lstStyle/>
                    <a:p>
                      <a:pPr rtl="0" fontAlgn="b"/>
                      <a:r>
                        <a:rPr lang="nb-NO" sz="1000" b="0" i="0" noProof="0" dirty="0">
                          <a:effectLst/>
                          <a:latin typeface="Open Sans" panose="020B0606030504020204" pitchFamily="34" charset="0"/>
                          <a:ea typeface="Open Sans" panose="020B0606030504020204" pitchFamily="34" charset="0"/>
                          <a:cs typeface="Open Sans" panose="020B0606030504020204" pitchFamily="34" charset="0"/>
                        </a:rPr>
                        <a:t>Tomter, bygninger og annen </a:t>
                      </a:r>
                      <a:br>
                        <a:rPr lang="nb-NO" sz="1000" b="0" i="0" noProof="0" dirty="0">
                          <a:effectLst/>
                          <a:latin typeface="Open Sans" panose="020B0606030504020204" pitchFamily="34" charset="0"/>
                          <a:ea typeface="Open Sans" panose="020B0606030504020204" pitchFamily="34" charset="0"/>
                          <a:cs typeface="Open Sans" panose="020B0606030504020204" pitchFamily="34" charset="0"/>
                        </a:rPr>
                      </a:br>
                      <a:r>
                        <a:rPr lang="nb-NO" sz="1000" b="0" i="0" noProof="0" dirty="0">
                          <a:effectLst/>
                          <a:latin typeface="Open Sans" panose="020B0606030504020204" pitchFamily="34" charset="0"/>
                          <a:ea typeface="Open Sans" panose="020B0606030504020204" pitchFamily="34" charset="0"/>
                          <a:cs typeface="Open Sans" panose="020B0606030504020204" pitchFamily="34" charset="0"/>
                        </a:rPr>
                        <a:t>fast eiendom</a:t>
                      </a:r>
                    </a:p>
                  </a:txBody>
                  <a:tcPr marL="28575" marR="28575" marT="19050" marB="19050" anchor="b"/>
                </a:tc>
                <a:tc>
                  <a:txBody>
                    <a:bodyPr/>
                    <a:lstStyle/>
                    <a:p>
                      <a:pPr lvl="0" algn="r">
                        <a:buNone/>
                      </a:pPr>
                      <a:r>
                        <a:rPr lang="nb-NO" sz="1000" b="0" i="0" u="none" strike="noStrike" baseline="0" noProof="0" dirty="0">
                          <a:solidFill>
                            <a:srgbClr val="000000"/>
                          </a:solidFill>
                          <a:effectLst/>
                          <a:latin typeface="Open Sans"/>
                          <a:ea typeface="Open Sans"/>
                          <a:cs typeface="Open Sans"/>
                        </a:rPr>
                        <a:t>205 969</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1000" b="0" i="0" noProof="0" dirty="0">
                          <a:effectLst/>
                          <a:latin typeface="Open Sans"/>
                          <a:ea typeface="Open Sans"/>
                          <a:cs typeface="Open Sans"/>
                        </a:rPr>
                        <a:t>257 703</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4042458790"/>
                  </a:ext>
                </a:extLst>
              </a:tr>
              <a:tr h="362521">
                <a:tc>
                  <a:txBody>
                    <a:bodyPr/>
                    <a:lstStyle/>
                    <a:p>
                      <a:pPr rtl="0" fontAlgn="b"/>
                      <a:r>
                        <a:rPr lang="nb-NO" sz="1000" b="0" i="0" noProof="0" dirty="0">
                          <a:effectLst/>
                          <a:latin typeface="Open Sans" panose="020B0606030504020204" pitchFamily="34" charset="0"/>
                          <a:ea typeface="Open Sans" panose="020B0606030504020204" pitchFamily="34" charset="0"/>
                          <a:cs typeface="Open Sans" panose="020B0606030504020204" pitchFamily="34" charset="0"/>
                        </a:rPr>
                        <a:t>Driftsløsøre, inventar, kontormaskiner og lignende</a:t>
                      </a:r>
                    </a:p>
                  </a:txBody>
                  <a:tcPr marL="28575" marR="28575" marT="19050" marB="19050" anchor="b"/>
                </a:tc>
                <a:tc>
                  <a:txBody>
                    <a:bodyPr/>
                    <a:lstStyle/>
                    <a:p>
                      <a:pPr lvl="0" algn="r">
                        <a:buNone/>
                      </a:pPr>
                      <a:r>
                        <a:rPr lang="nb-NO" sz="1000" b="0" i="0" u="none" strike="noStrike" baseline="0" noProof="0" dirty="0">
                          <a:solidFill>
                            <a:srgbClr val="000000"/>
                          </a:solidFill>
                          <a:effectLst/>
                          <a:latin typeface="Open Sans"/>
                          <a:ea typeface="Open Sans"/>
                          <a:cs typeface="Open Sans"/>
                        </a:rPr>
                        <a:t>55 750 </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1000" b="0" i="0" noProof="0" dirty="0">
                          <a:effectLst/>
                          <a:latin typeface="Open Sans"/>
                          <a:ea typeface="Open Sans"/>
                          <a:cs typeface="Open Sans"/>
                        </a:rPr>
                        <a:t>90 357</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1064992187"/>
                  </a:ext>
                </a:extLst>
              </a:tr>
              <a:tr h="231859">
                <a:tc>
                  <a:txBody>
                    <a:bodyPr/>
                    <a:lstStyle/>
                    <a:p>
                      <a:pPr rtl="0" fontAlgn="b"/>
                      <a:r>
                        <a:rPr lang="nb-NO" sz="1000" b="0" i="1" noProof="0" dirty="0">
                          <a:effectLst/>
                          <a:latin typeface="Open Sans" panose="020B0606030504020204" pitchFamily="34" charset="0"/>
                          <a:ea typeface="Open Sans" panose="020B0606030504020204" pitchFamily="34" charset="0"/>
                          <a:cs typeface="Open Sans" panose="020B0606030504020204" pitchFamily="34" charset="0"/>
                        </a:rPr>
                        <a:t>Sum varige driftsmidler </a:t>
                      </a:r>
                    </a:p>
                  </a:txBody>
                  <a:tcPr marL="28575" marR="28575" marT="19050" marB="19050" anchor="b"/>
                </a:tc>
                <a:tc>
                  <a:txBody>
                    <a:bodyPr/>
                    <a:lstStyle/>
                    <a:p>
                      <a:pPr lvl="0" algn="r">
                        <a:buNone/>
                      </a:pPr>
                      <a:r>
                        <a:rPr lang="nb-NO" sz="1000" b="0" i="1" u="none" strike="noStrike" baseline="0" noProof="0" dirty="0">
                          <a:solidFill>
                            <a:srgbClr val="000000"/>
                          </a:solidFill>
                          <a:effectLst/>
                          <a:latin typeface="Open Sans"/>
                          <a:ea typeface="Open Sans"/>
                          <a:cs typeface="Open Sans"/>
                        </a:rPr>
                        <a:t>261 719</a:t>
                      </a:r>
                      <a:endParaRPr lang="nb-NO" sz="10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1000" b="0" i="1" noProof="0" dirty="0">
                          <a:effectLst/>
                          <a:latin typeface="Open Sans"/>
                          <a:ea typeface="Open Sans"/>
                          <a:cs typeface="Open Sans"/>
                        </a:rPr>
                        <a:t>348 060</a:t>
                      </a:r>
                      <a:endParaRPr lang="nb-NO" sz="10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4124329880"/>
                  </a:ext>
                </a:extLst>
              </a:tr>
              <a:tr h="231859">
                <a:tc>
                  <a:txBody>
                    <a:bodyPr/>
                    <a:lstStyle/>
                    <a:p>
                      <a:pPr rtl="0" fontAlgn="b"/>
                      <a:r>
                        <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Sum anleggsmidler </a:t>
                      </a:r>
                    </a:p>
                  </a:txBody>
                  <a:tcPr marL="28575" marR="28575" marT="19050" marB="19050" anchor="b">
                    <a:solidFill>
                      <a:srgbClr val="69549F">
                        <a:alpha val="70000"/>
                      </a:srgbClr>
                    </a:solidFill>
                  </a:tcPr>
                </a:tc>
                <a:tc>
                  <a:txBody>
                    <a:bodyPr/>
                    <a:lstStyle/>
                    <a:p>
                      <a:pPr lvl="0" algn="r">
                        <a:buNone/>
                      </a:pPr>
                      <a:r>
                        <a:rPr lang="nb-NO" sz="1000" b="1" i="0" u="none" strike="noStrike" baseline="0" noProof="0" dirty="0">
                          <a:solidFill>
                            <a:srgbClr val="FFFFFF"/>
                          </a:solidFill>
                          <a:effectLst/>
                          <a:latin typeface="Open Sans"/>
                          <a:ea typeface="Open Sans"/>
                          <a:cs typeface="Open Sans"/>
                        </a:rPr>
                        <a:t>261 719</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tc>
                  <a:txBody>
                    <a:bodyPr/>
                    <a:lstStyle/>
                    <a:p>
                      <a:pPr lvl="0" algn="r" rtl="0">
                        <a:buNone/>
                      </a:pPr>
                      <a:r>
                        <a:rPr lang="nb-NO" sz="1000" b="1" i="0" noProof="0" dirty="0">
                          <a:solidFill>
                            <a:schemeClr val="bg1"/>
                          </a:solidFill>
                          <a:effectLst/>
                          <a:latin typeface="Open Sans"/>
                          <a:ea typeface="Open Sans"/>
                          <a:cs typeface="Open Sans"/>
                        </a:rPr>
                        <a:t>348 060</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extLst>
                  <a:ext uri="{0D108BD9-81ED-4DB2-BD59-A6C34878D82A}">
                    <a16:rowId xmlns:a16="http://schemas.microsoft.com/office/drawing/2014/main" val="3837117625"/>
                  </a:ext>
                </a:extLst>
              </a:tr>
              <a:tr h="231859">
                <a:tc>
                  <a:txBody>
                    <a:bodyPr/>
                    <a:lstStyle/>
                    <a:p>
                      <a:pPr rtl="0" fontAlgn="b"/>
                      <a:r>
                        <a:rPr lang="nb-NO" sz="1000" b="1" i="0" noProof="0" dirty="0">
                          <a:solidFill>
                            <a:srgbClr val="008086"/>
                          </a:solidFill>
                          <a:effectLst/>
                          <a:latin typeface="Open Sans" panose="020B0606030504020204" pitchFamily="34" charset="0"/>
                          <a:ea typeface="Open Sans" panose="020B0606030504020204" pitchFamily="34" charset="0"/>
                          <a:cs typeface="Open Sans" panose="020B0606030504020204" pitchFamily="34" charset="0"/>
                        </a:rPr>
                        <a:t>Omløpsmidler</a:t>
                      </a:r>
                    </a:p>
                  </a:txBody>
                  <a:tcPr marL="28575" marR="28575" marT="19050" marB="19050" anchor="b"/>
                </a:tc>
                <a:tc>
                  <a:txBody>
                    <a:bodyPr/>
                    <a:lstStyle/>
                    <a:p>
                      <a:pP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rtl="0">
                        <a:buNone/>
                      </a:pPr>
                      <a:endParaRPr lang="nb-NO" sz="1000" b="0" i="0" noProof="0" dirty="0">
                        <a:effectLst/>
                        <a:latin typeface="Open Sans"/>
                        <a:ea typeface="Open Sans"/>
                        <a:cs typeface="Open Sans"/>
                      </a:endParaRPr>
                    </a:p>
                  </a:txBody>
                  <a:tcPr marL="28575" marR="28575" marT="19050" marB="19050" anchor="b">
                    <a:solidFill>
                      <a:srgbClr val="BDBCD1"/>
                    </a:solidFill>
                  </a:tcPr>
                </a:tc>
                <a:extLst>
                  <a:ext uri="{0D108BD9-81ED-4DB2-BD59-A6C34878D82A}">
                    <a16:rowId xmlns:a16="http://schemas.microsoft.com/office/drawing/2014/main" val="3714616541"/>
                  </a:ext>
                </a:extLst>
              </a:tr>
              <a:tr h="231859">
                <a:tc>
                  <a:txBody>
                    <a:bodyPr/>
                    <a:lstStyle/>
                    <a:p>
                      <a:pPr rtl="0" fontAlgn="b"/>
                      <a:r>
                        <a:rPr lang="nb-NO" sz="1000" b="1" i="0" noProof="0" dirty="0">
                          <a:solidFill>
                            <a:srgbClr val="69549F"/>
                          </a:solidFill>
                          <a:effectLst/>
                          <a:latin typeface="Open Sans" panose="020B0606030504020204" pitchFamily="34" charset="0"/>
                          <a:ea typeface="Open Sans" panose="020B0606030504020204" pitchFamily="34" charset="0"/>
                          <a:cs typeface="Open Sans" panose="020B0606030504020204" pitchFamily="34" charset="0"/>
                        </a:rPr>
                        <a:t>Fordringer</a:t>
                      </a:r>
                    </a:p>
                  </a:txBody>
                  <a:tcPr marL="28575" marR="28575" marT="19050" marB="19050" anchor="b"/>
                </a:tc>
                <a:tc>
                  <a:txBody>
                    <a:bodyPr/>
                    <a:lstStyle/>
                    <a:p>
                      <a:pPr rtl="0" fontAlgn="b"/>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rtl="0">
                        <a:buNone/>
                      </a:pPr>
                      <a:endParaRPr lang="nb-NO" sz="1000" b="0" i="0" noProof="0" dirty="0">
                        <a:effectLst/>
                        <a:latin typeface="Open Sans"/>
                        <a:ea typeface="Open Sans"/>
                        <a:cs typeface="Open Sans"/>
                      </a:endParaRPr>
                    </a:p>
                  </a:txBody>
                  <a:tcPr marL="28575" marR="28575" marT="19050" marB="19050" anchor="b">
                    <a:solidFill>
                      <a:srgbClr val="BDBCD1"/>
                    </a:solidFill>
                  </a:tcPr>
                </a:tc>
                <a:extLst>
                  <a:ext uri="{0D108BD9-81ED-4DB2-BD59-A6C34878D82A}">
                    <a16:rowId xmlns:a16="http://schemas.microsoft.com/office/drawing/2014/main" val="4132414097"/>
                  </a:ext>
                </a:extLst>
              </a:tr>
              <a:tr h="231859">
                <a:tc>
                  <a:txBody>
                    <a:bodyPr/>
                    <a:lstStyle/>
                    <a:p>
                      <a:pPr rtl="0" fontAlgn="b"/>
                      <a:r>
                        <a:rPr lang="nb-NO" sz="1000" b="0" i="0" noProof="0" dirty="0">
                          <a:effectLst/>
                          <a:latin typeface="Open Sans" panose="020B0606030504020204" pitchFamily="34" charset="0"/>
                          <a:ea typeface="Open Sans" panose="020B0606030504020204" pitchFamily="34" charset="0"/>
                          <a:cs typeface="Open Sans" panose="020B0606030504020204" pitchFamily="34" charset="0"/>
                        </a:rPr>
                        <a:t>Kundefordringer </a:t>
                      </a:r>
                    </a:p>
                  </a:txBody>
                  <a:tcPr marL="28575" marR="28575" marT="19050" marB="19050" anchor="b"/>
                </a:tc>
                <a:tc>
                  <a:txBody>
                    <a:bodyPr/>
                    <a:lstStyle/>
                    <a:p>
                      <a:pPr lvl="0" algn="r">
                        <a:buNone/>
                      </a:pPr>
                      <a:r>
                        <a:rPr lang="nb-NO" sz="1000" b="0" i="0" u="none" strike="noStrike" baseline="0" noProof="0" dirty="0">
                          <a:solidFill>
                            <a:srgbClr val="000000"/>
                          </a:solidFill>
                          <a:effectLst/>
                          <a:latin typeface="Open Sans"/>
                          <a:ea typeface="Open Sans"/>
                          <a:cs typeface="Open Sans"/>
                        </a:rPr>
                        <a:t>308 114 </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1000" b="0" i="0" noProof="0" dirty="0">
                          <a:effectLst/>
                          <a:latin typeface="Open Sans"/>
                          <a:ea typeface="Open Sans"/>
                          <a:cs typeface="Open Sans"/>
                        </a:rPr>
                        <a:t>1 155 597</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3238431846"/>
                  </a:ext>
                </a:extLst>
              </a:tr>
              <a:tr h="231859">
                <a:tc>
                  <a:txBody>
                    <a:bodyPr/>
                    <a:lstStyle/>
                    <a:p>
                      <a:pPr rtl="0" fontAlgn="b"/>
                      <a:r>
                        <a:rPr lang="nb-NO" sz="1000" b="0" i="0" noProof="0" dirty="0">
                          <a:effectLst/>
                          <a:latin typeface="Open Sans" panose="020B0606030504020204" pitchFamily="34" charset="0"/>
                          <a:ea typeface="Open Sans" panose="020B0606030504020204" pitchFamily="34" charset="0"/>
                          <a:cs typeface="Open Sans" panose="020B0606030504020204" pitchFamily="34" charset="0"/>
                        </a:rPr>
                        <a:t>Andre fordringer </a:t>
                      </a:r>
                    </a:p>
                  </a:txBody>
                  <a:tcPr marL="28575" marR="28575" marT="19050" marB="19050" anchor="b"/>
                </a:tc>
                <a:tc>
                  <a:txBody>
                    <a:bodyPr/>
                    <a:lstStyle/>
                    <a:p>
                      <a:pPr lvl="0" algn="r">
                        <a:buNone/>
                      </a:pPr>
                      <a:r>
                        <a:rPr lang="nb-NO" sz="1000" b="0" i="0" u="none" strike="noStrike" baseline="0" noProof="0" dirty="0">
                          <a:solidFill>
                            <a:srgbClr val="000000"/>
                          </a:solidFill>
                          <a:effectLst/>
                          <a:latin typeface="Open Sans"/>
                          <a:ea typeface="Open Sans"/>
                          <a:cs typeface="Open Sans"/>
                        </a:rPr>
                        <a:t>1 693 857</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1000" b="0" i="0" noProof="0" dirty="0">
                          <a:effectLst/>
                          <a:latin typeface="Open Sans"/>
                          <a:ea typeface="Open Sans"/>
                          <a:cs typeface="Open Sans"/>
                        </a:rPr>
                        <a:t>1 016 461</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3299424154"/>
                  </a:ext>
                </a:extLst>
              </a:tr>
              <a:tr h="231859">
                <a:tc>
                  <a:txBody>
                    <a:bodyPr/>
                    <a:lstStyle/>
                    <a:p>
                      <a:pPr rtl="0" fontAlgn="b"/>
                      <a:r>
                        <a:rPr lang="nb-NO" sz="1000" b="0" i="1" noProof="0" dirty="0">
                          <a:effectLst/>
                          <a:latin typeface="Open Sans" panose="020B0606030504020204" pitchFamily="34" charset="0"/>
                          <a:ea typeface="Open Sans" panose="020B0606030504020204" pitchFamily="34" charset="0"/>
                          <a:cs typeface="Open Sans" panose="020B0606030504020204" pitchFamily="34" charset="0"/>
                        </a:rPr>
                        <a:t>Sum fordringer </a:t>
                      </a:r>
                    </a:p>
                  </a:txBody>
                  <a:tcPr marL="28575" marR="28575" marT="19050" marB="19050" anchor="b"/>
                </a:tc>
                <a:tc>
                  <a:txBody>
                    <a:bodyPr/>
                    <a:lstStyle/>
                    <a:p>
                      <a:pPr lvl="0" algn="r">
                        <a:buNone/>
                      </a:pPr>
                      <a:r>
                        <a:rPr lang="nb-NO" sz="1000" b="0" i="1" u="none" strike="noStrike" baseline="0" noProof="0" dirty="0">
                          <a:solidFill>
                            <a:srgbClr val="000000"/>
                          </a:solidFill>
                          <a:effectLst/>
                          <a:latin typeface="Open Sans"/>
                          <a:ea typeface="Open Sans"/>
                          <a:cs typeface="Open Sans"/>
                        </a:rPr>
                        <a:t>2 001 971</a:t>
                      </a:r>
                      <a:endParaRPr lang="nb-NO" sz="10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1000" b="0" i="1" noProof="0" dirty="0">
                          <a:effectLst/>
                          <a:latin typeface="Open Sans"/>
                          <a:ea typeface="Open Sans"/>
                          <a:cs typeface="Open Sans"/>
                        </a:rPr>
                        <a:t>2 172 058</a:t>
                      </a:r>
                      <a:endParaRPr lang="nb-NO" sz="1000" b="0" i="1"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1961072370"/>
                  </a:ext>
                </a:extLst>
              </a:tr>
              <a:tr h="300117">
                <a:tc>
                  <a:txBody>
                    <a:bodyPr/>
                    <a:lstStyle/>
                    <a:p>
                      <a:pPr rtl="0" fontAlgn="b"/>
                      <a:r>
                        <a:rPr lang="nb-NO" sz="1000" b="0" i="0" noProof="0" dirty="0">
                          <a:effectLst/>
                          <a:latin typeface="Open Sans" panose="020B0606030504020204" pitchFamily="34" charset="0"/>
                          <a:ea typeface="Open Sans" panose="020B0606030504020204" pitchFamily="34" charset="0"/>
                          <a:cs typeface="Open Sans" panose="020B0606030504020204" pitchFamily="34" charset="0"/>
                        </a:rPr>
                        <a:t>Kontanter og bankbeholdning </a:t>
                      </a:r>
                    </a:p>
                  </a:txBody>
                  <a:tcPr marL="28575" marR="28575" marT="19050" marB="19050" anchor="b"/>
                </a:tc>
                <a:tc>
                  <a:txBody>
                    <a:bodyPr/>
                    <a:lstStyle/>
                    <a:p>
                      <a:pPr lvl="0" algn="r">
                        <a:buNone/>
                      </a:pPr>
                      <a:r>
                        <a:rPr lang="nb-NO" sz="1000" b="0" i="0" u="none" strike="noStrike" baseline="0" noProof="0" dirty="0">
                          <a:solidFill>
                            <a:srgbClr val="000000"/>
                          </a:solidFill>
                          <a:effectLst/>
                          <a:latin typeface="Open Sans"/>
                          <a:ea typeface="Open Sans"/>
                          <a:cs typeface="Open Sans"/>
                        </a:rPr>
                        <a:t>27 557 146</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tc>
                  <a:txBody>
                    <a:bodyPr/>
                    <a:lstStyle/>
                    <a:p>
                      <a:pPr lvl="0" algn="r" rtl="0">
                        <a:buNone/>
                      </a:pPr>
                      <a:r>
                        <a:rPr lang="nb-NO" sz="1000" b="0" i="0" noProof="0" dirty="0">
                          <a:effectLst/>
                          <a:latin typeface="Open Sans"/>
                          <a:ea typeface="Open Sans"/>
                          <a:cs typeface="Open Sans"/>
                        </a:rPr>
                        <a:t>22 688 812</a:t>
                      </a:r>
                      <a:endParaRPr lang="nb-NO" sz="1000" b="0" i="0" noProof="0" dirty="0">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BDBCD1"/>
                    </a:solidFill>
                  </a:tcPr>
                </a:tc>
                <a:extLst>
                  <a:ext uri="{0D108BD9-81ED-4DB2-BD59-A6C34878D82A}">
                    <a16:rowId xmlns:a16="http://schemas.microsoft.com/office/drawing/2014/main" val="228598116"/>
                  </a:ext>
                </a:extLst>
              </a:tr>
              <a:tr h="231859">
                <a:tc>
                  <a:txBody>
                    <a:bodyPr/>
                    <a:lstStyle/>
                    <a:p>
                      <a:pPr rtl="0" fontAlgn="b"/>
                      <a:r>
                        <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Sum omløpsmidler </a:t>
                      </a:r>
                    </a:p>
                  </a:txBody>
                  <a:tcPr marL="28575" marR="28575" marT="19050" marB="19050" anchor="b">
                    <a:solidFill>
                      <a:srgbClr val="69549F">
                        <a:alpha val="70000"/>
                      </a:srgbClr>
                    </a:solidFill>
                  </a:tcPr>
                </a:tc>
                <a:tc>
                  <a:txBody>
                    <a:bodyPr/>
                    <a:lstStyle/>
                    <a:p>
                      <a:pPr lvl="0" algn="r">
                        <a:buNone/>
                      </a:pPr>
                      <a:r>
                        <a:rPr lang="nb-NO" sz="1000" b="1" i="0" u="none" strike="noStrike" baseline="0" noProof="0" dirty="0">
                          <a:solidFill>
                            <a:srgbClr val="FFFFFF"/>
                          </a:solidFill>
                          <a:effectLst/>
                          <a:latin typeface="Open Sans"/>
                          <a:ea typeface="Open Sans"/>
                          <a:cs typeface="Open Sans"/>
                        </a:rPr>
                        <a:t>29 559 117</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tc>
                  <a:txBody>
                    <a:bodyPr/>
                    <a:lstStyle/>
                    <a:p>
                      <a:pPr lvl="0" algn="r" rtl="0">
                        <a:buNone/>
                      </a:pPr>
                      <a:r>
                        <a:rPr lang="nb-NO" sz="1000" b="1" i="0" noProof="0" dirty="0">
                          <a:solidFill>
                            <a:schemeClr val="bg1"/>
                          </a:solidFill>
                          <a:effectLst/>
                          <a:latin typeface="Open Sans"/>
                          <a:ea typeface="Open Sans"/>
                          <a:cs typeface="Open Sans"/>
                        </a:rPr>
                        <a:t>24 860 870</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69549F">
                        <a:alpha val="70000"/>
                      </a:srgbClr>
                    </a:solidFill>
                  </a:tcPr>
                </a:tc>
                <a:extLst>
                  <a:ext uri="{0D108BD9-81ED-4DB2-BD59-A6C34878D82A}">
                    <a16:rowId xmlns:a16="http://schemas.microsoft.com/office/drawing/2014/main" val="1015689756"/>
                  </a:ext>
                </a:extLst>
              </a:tr>
              <a:tr h="231859">
                <a:tc>
                  <a:txBody>
                    <a:bodyPr/>
                    <a:lstStyle/>
                    <a:p>
                      <a:pPr rtl="0" fontAlgn="b"/>
                      <a:r>
                        <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Sum eiendeler</a:t>
                      </a:r>
                    </a:p>
                  </a:txBody>
                  <a:tcPr marL="28575" marR="28575" marT="19050" marB="19050" anchor="b">
                    <a:solidFill>
                      <a:srgbClr val="251D57">
                        <a:alpha val="70000"/>
                      </a:srgbClr>
                    </a:solidFill>
                  </a:tcPr>
                </a:tc>
                <a:tc>
                  <a:txBody>
                    <a:bodyPr/>
                    <a:lstStyle/>
                    <a:p>
                      <a:pPr marL="0" lvl="0" algn="r">
                        <a:buNone/>
                      </a:pPr>
                      <a:r>
                        <a:rPr lang="nb-NO" sz="1000" b="1" i="0" u="none" strike="noStrike" baseline="0" noProof="0" dirty="0">
                          <a:solidFill>
                            <a:srgbClr val="FFFFFF"/>
                          </a:solidFill>
                          <a:effectLst/>
                          <a:latin typeface="Open Sans"/>
                          <a:ea typeface="Open Sans"/>
                          <a:cs typeface="Open Sans"/>
                        </a:rPr>
                        <a:t>29 820 835</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251D57">
                        <a:alpha val="70000"/>
                      </a:srgbClr>
                    </a:solidFill>
                  </a:tcPr>
                </a:tc>
                <a:tc>
                  <a:txBody>
                    <a:bodyPr/>
                    <a:lstStyle/>
                    <a:p>
                      <a:pPr marL="0" lvl="0" algn="r" rtl="0">
                        <a:buNone/>
                      </a:pPr>
                      <a:r>
                        <a:rPr lang="nb-NO" sz="1000" b="1" i="0" noProof="0" dirty="0">
                          <a:solidFill>
                            <a:schemeClr val="bg1"/>
                          </a:solidFill>
                          <a:effectLst/>
                          <a:latin typeface="Open Sans"/>
                          <a:ea typeface="Open Sans"/>
                          <a:cs typeface="Open Sans"/>
                        </a:rPr>
                        <a:t>25 208 930</a:t>
                      </a:r>
                      <a:endParaRPr lang="nb-NO" sz="1000" b="1"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28575" marR="28575" marT="19050" marB="19050" anchor="b">
                    <a:solidFill>
                      <a:srgbClr val="251D57">
                        <a:alpha val="70000"/>
                      </a:srgbClr>
                    </a:solidFill>
                  </a:tcPr>
                </a:tc>
                <a:extLst>
                  <a:ext uri="{0D108BD9-81ED-4DB2-BD59-A6C34878D82A}">
                    <a16:rowId xmlns:a16="http://schemas.microsoft.com/office/drawing/2014/main" val="1464635037"/>
                  </a:ext>
                </a:extLst>
              </a:tr>
            </a:tbl>
          </a:graphicData>
        </a:graphic>
      </p:graphicFrame>
    </p:spTree>
    <p:extLst>
      <p:ext uri="{BB962C8B-B14F-4D97-AF65-F5344CB8AC3E}">
        <p14:creationId xmlns:p14="http://schemas.microsoft.com/office/powerpoint/2010/main" val="1570598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34EB4-6738-54D5-25C1-913CA044B0FE}"/>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5CA0D92B-20DB-8EAB-3AD2-F4F2749D79F4}"/>
              </a:ext>
            </a:extLst>
          </p:cNvPr>
          <p:cNvSpPr>
            <a:spLocks noGrp="1"/>
          </p:cNvSpPr>
          <p:nvPr>
            <p:ph type="ftr" sz="quarter" idx="11"/>
          </p:nvPr>
        </p:nvSpPr>
        <p:spPr/>
        <p:txBody>
          <a:bodyPr/>
          <a:lstStyle/>
          <a:p>
            <a:r>
              <a:rPr lang="nb-NO"/>
              <a:t>Årsrapport 2025</a:t>
            </a:r>
          </a:p>
        </p:txBody>
      </p:sp>
      <p:sp>
        <p:nvSpPr>
          <p:cNvPr id="3" name="Slide Number Placeholder 2">
            <a:extLst>
              <a:ext uri="{FF2B5EF4-FFF2-40B4-BE49-F238E27FC236}">
                <a16:creationId xmlns:a16="http://schemas.microsoft.com/office/drawing/2014/main" id="{8E76BDAA-FA22-8A48-4F09-FE18A1360354}"/>
              </a:ext>
            </a:extLst>
          </p:cNvPr>
          <p:cNvSpPr>
            <a:spLocks noGrp="1"/>
          </p:cNvSpPr>
          <p:nvPr>
            <p:ph type="sldNum" sz="quarter" idx="12"/>
          </p:nvPr>
        </p:nvSpPr>
        <p:spPr/>
        <p:txBody>
          <a:bodyPr/>
          <a:lstStyle/>
          <a:p>
            <a:fld id="{1FACAE68-2C15-43EA-AAC8-8A98AD9E38DC}" type="slidenum">
              <a:rPr lang="nb-NO" smtClean="0"/>
              <a:t>4</a:t>
            </a:fld>
            <a:endParaRPr lang="nb-NO"/>
          </a:p>
        </p:txBody>
      </p:sp>
      <p:sp>
        <p:nvSpPr>
          <p:cNvPr id="4" name="Title 3">
            <a:extLst>
              <a:ext uri="{FF2B5EF4-FFF2-40B4-BE49-F238E27FC236}">
                <a16:creationId xmlns:a16="http://schemas.microsoft.com/office/drawing/2014/main" id="{038E8D62-8766-3B3A-CD42-21C3BE6F9629}"/>
              </a:ext>
            </a:extLst>
          </p:cNvPr>
          <p:cNvSpPr>
            <a:spLocks noGrp="1"/>
          </p:cNvSpPr>
          <p:nvPr>
            <p:ph type="title"/>
          </p:nvPr>
        </p:nvSpPr>
        <p:spPr>
          <a:xfrm>
            <a:off x="838201" y="796834"/>
            <a:ext cx="10515600" cy="398571"/>
          </a:xfrm>
        </p:spPr>
        <p:txBody>
          <a:bodyPr/>
          <a:lstStyle/>
          <a:p>
            <a:r>
              <a:rPr lang="nb-NO" noProof="0" dirty="0"/>
              <a:t>Innhold</a:t>
            </a:r>
          </a:p>
        </p:txBody>
      </p:sp>
      <p:sp>
        <p:nvSpPr>
          <p:cNvPr id="11" name="Rectangle 10">
            <a:hlinkClick r:id="" action="ppaction://noaction"/>
            <a:extLst>
              <a:ext uri="{FF2B5EF4-FFF2-40B4-BE49-F238E27FC236}">
                <a16:creationId xmlns:a16="http://schemas.microsoft.com/office/drawing/2014/main" id="{46008BBA-A441-162B-32C1-2F0C403E23EA}"/>
              </a:ext>
            </a:extLst>
          </p:cNvPr>
          <p:cNvSpPr/>
          <p:nvPr/>
        </p:nvSpPr>
        <p:spPr>
          <a:xfrm>
            <a:off x="838201" y="1663693"/>
            <a:ext cx="2995246" cy="2637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2" name="Rectangle 11">
            <a:hlinkClick r:id="" action="ppaction://noaction"/>
            <a:extLst>
              <a:ext uri="{FF2B5EF4-FFF2-40B4-BE49-F238E27FC236}">
                <a16:creationId xmlns:a16="http://schemas.microsoft.com/office/drawing/2014/main" id="{B7AD8F24-C382-FD32-D944-1D7532E2B943}"/>
              </a:ext>
            </a:extLst>
          </p:cNvPr>
          <p:cNvSpPr/>
          <p:nvPr/>
        </p:nvSpPr>
        <p:spPr>
          <a:xfrm>
            <a:off x="751115" y="1995577"/>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4" name="Rectangle 13">
            <a:hlinkClick r:id="" action="ppaction://noaction"/>
            <a:extLst>
              <a:ext uri="{FF2B5EF4-FFF2-40B4-BE49-F238E27FC236}">
                <a16:creationId xmlns:a16="http://schemas.microsoft.com/office/drawing/2014/main" id="{71604964-DD35-F176-36D2-AD17A2164A9B}"/>
              </a:ext>
            </a:extLst>
          </p:cNvPr>
          <p:cNvSpPr/>
          <p:nvPr/>
        </p:nvSpPr>
        <p:spPr>
          <a:xfrm>
            <a:off x="751115" y="2225615"/>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5" name="Rectangle 14">
            <a:hlinkClick r:id="" action="ppaction://noaction"/>
            <a:extLst>
              <a:ext uri="{FF2B5EF4-FFF2-40B4-BE49-F238E27FC236}">
                <a16:creationId xmlns:a16="http://schemas.microsoft.com/office/drawing/2014/main" id="{CD8B318D-8104-921C-85F9-766AC1477A87}"/>
              </a:ext>
            </a:extLst>
          </p:cNvPr>
          <p:cNvSpPr/>
          <p:nvPr/>
        </p:nvSpPr>
        <p:spPr>
          <a:xfrm>
            <a:off x="751115" y="2461404"/>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7" name="Rectangle 16">
            <a:hlinkClick r:id="" action="ppaction://noaction"/>
            <a:extLst>
              <a:ext uri="{FF2B5EF4-FFF2-40B4-BE49-F238E27FC236}">
                <a16:creationId xmlns:a16="http://schemas.microsoft.com/office/drawing/2014/main" id="{812933FD-3070-1A70-0C39-16472660DB43}"/>
              </a:ext>
            </a:extLst>
          </p:cNvPr>
          <p:cNvSpPr/>
          <p:nvPr/>
        </p:nvSpPr>
        <p:spPr>
          <a:xfrm>
            <a:off x="751115" y="2697193"/>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8" name="Rectangle 17">
            <a:hlinkClick r:id="" action="ppaction://noaction"/>
            <a:extLst>
              <a:ext uri="{FF2B5EF4-FFF2-40B4-BE49-F238E27FC236}">
                <a16:creationId xmlns:a16="http://schemas.microsoft.com/office/drawing/2014/main" id="{1BC7E453-CF50-CE84-9B85-3F48C3D1312D}"/>
              </a:ext>
            </a:extLst>
          </p:cNvPr>
          <p:cNvSpPr/>
          <p:nvPr/>
        </p:nvSpPr>
        <p:spPr>
          <a:xfrm>
            <a:off x="838201" y="3176191"/>
            <a:ext cx="2995246" cy="2637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9" name="Rectangle 18">
            <a:hlinkClick r:id="" action="ppaction://noaction"/>
            <a:extLst>
              <a:ext uri="{FF2B5EF4-FFF2-40B4-BE49-F238E27FC236}">
                <a16:creationId xmlns:a16="http://schemas.microsoft.com/office/drawing/2014/main" id="{EB9C0118-CB62-5C3B-8208-B274504FD917}"/>
              </a:ext>
            </a:extLst>
          </p:cNvPr>
          <p:cNvSpPr/>
          <p:nvPr/>
        </p:nvSpPr>
        <p:spPr>
          <a:xfrm>
            <a:off x="751115" y="3496574"/>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0" name="Rectangle 19">
            <a:hlinkClick r:id="" action="ppaction://noaction"/>
            <a:extLst>
              <a:ext uri="{FF2B5EF4-FFF2-40B4-BE49-F238E27FC236}">
                <a16:creationId xmlns:a16="http://schemas.microsoft.com/office/drawing/2014/main" id="{E77CBCCD-F83D-B42F-BABA-9EA2B61B04EA}"/>
              </a:ext>
            </a:extLst>
          </p:cNvPr>
          <p:cNvSpPr/>
          <p:nvPr/>
        </p:nvSpPr>
        <p:spPr>
          <a:xfrm>
            <a:off x="751115" y="3732362"/>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1" name="Rectangle 20">
            <a:hlinkClick r:id="" action="ppaction://noaction"/>
            <a:extLst>
              <a:ext uri="{FF2B5EF4-FFF2-40B4-BE49-F238E27FC236}">
                <a16:creationId xmlns:a16="http://schemas.microsoft.com/office/drawing/2014/main" id="{E0C4817A-2E52-CF71-6938-7AC29ABAC252}"/>
              </a:ext>
            </a:extLst>
          </p:cNvPr>
          <p:cNvSpPr/>
          <p:nvPr/>
        </p:nvSpPr>
        <p:spPr>
          <a:xfrm>
            <a:off x="751115" y="3956649"/>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2" name="Rectangle 21">
            <a:hlinkClick r:id="" action="ppaction://noaction"/>
            <a:extLst>
              <a:ext uri="{FF2B5EF4-FFF2-40B4-BE49-F238E27FC236}">
                <a16:creationId xmlns:a16="http://schemas.microsoft.com/office/drawing/2014/main" id="{09BEBA13-EF91-AE03-54CA-8D773346EC35}"/>
              </a:ext>
            </a:extLst>
          </p:cNvPr>
          <p:cNvSpPr/>
          <p:nvPr/>
        </p:nvSpPr>
        <p:spPr>
          <a:xfrm>
            <a:off x="751115" y="4198189"/>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3" name="Rectangle 22">
            <a:hlinkClick r:id="" action="ppaction://noaction"/>
            <a:extLst>
              <a:ext uri="{FF2B5EF4-FFF2-40B4-BE49-F238E27FC236}">
                <a16:creationId xmlns:a16="http://schemas.microsoft.com/office/drawing/2014/main" id="{AC0A1526-3DE3-DE36-DBAF-FA84008F5128}"/>
              </a:ext>
            </a:extLst>
          </p:cNvPr>
          <p:cNvSpPr/>
          <p:nvPr/>
        </p:nvSpPr>
        <p:spPr>
          <a:xfrm>
            <a:off x="751115" y="4439728"/>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4" name="Rectangle 23">
            <a:hlinkClick r:id="" action="ppaction://noaction"/>
            <a:extLst>
              <a:ext uri="{FF2B5EF4-FFF2-40B4-BE49-F238E27FC236}">
                <a16:creationId xmlns:a16="http://schemas.microsoft.com/office/drawing/2014/main" id="{A7839F05-D655-330F-E408-E1C7C28A0828}"/>
              </a:ext>
            </a:extLst>
          </p:cNvPr>
          <p:cNvSpPr/>
          <p:nvPr/>
        </p:nvSpPr>
        <p:spPr>
          <a:xfrm>
            <a:off x="751115" y="4675517"/>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5" name="Rectangle 24">
            <a:hlinkClick r:id="" action="ppaction://noaction"/>
            <a:extLst>
              <a:ext uri="{FF2B5EF4-FFF2-40B4-BE49-F238E27FC236}">
                <a16:creationId xmlns:a16="http://schemas.microsoft.com/office/drawing/2014/main" id="{46C3E5D7-FE08-F640-2EF7-731D5419A1A8}"/>
              </a:ext>
            </a:extLst>
          </p:cNvPr>
          <p:cNvSpPr/>
          <p:nvPr/>
        </p:nvSpPr>
        <p:spPr>
          <a:xfrm>
            <a:off x="751115" y="4894053"/>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6" name="Rectangle 25">
            <a:hlinkClick r:id="" action="ppaction://noaction"/>
            <a:extLst>
              <a:ext uri="{FF2B5EF4-FFF2-40B4-BE49-F238E27FC236}">
                <a16:creationId xmlns:a16="http://schemas.microsoft.com/office/drawing/2014/main" id="{5BFA35BF-953D-5790-8804-58857660D5D8}"/>
              </a:ext>
            </a:extLst>
          </p:cNvPr>
          <p:cNvSpPr/>
          <p:nvPr/>
        </p:nvSpPr>
        <p:spPr>
          <a:xfrm>
            <a:off x="751115" y="5135593"/>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7" name="Rectangle 26">
            <a:hlinkClick r:id="" action="ppaction://noaction"/>
            <a:extLst>
              <a:ext uri="{FF2B5EF4-FFF2-40B4-BE49-F238E27FC236}">
                <a16:creationId xmlns:a16="http://schemas.microsoft.com/office/drawing/2014/main" id="{9D758C7F-D3EC-DCEC-3DD7-FB445BE47904}"/>
              </a:ext>
            </a:extLst>
          </p:cNvPr>
          <p:cNvSpPr/>
          <p:nvPr/>
        </p:nvSpPr>
        <p:spPr>
          <a:xfrm>
            <a:off x="751115" y="5365630"/>
            <a:ext cx="3082331" cy="16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8" name="Rectangle 27">
            <a:hlinkClick r:id="" action="ppaction://noaction"/>
            <a:extLst>
              <a:ext uri="{FF2B5EF4-FFF2-40B4-BE49-F238E27FC236}">
                <a16:creationId xmlns:a16="http://schemas.microsoft.com/office/drawing/2014/main" id="{C76EE81E-31F1-6C33-9CDD-5C1AC3368122}"/>
              </a:ext>
            </a:extLst>
          </p:cNvPr>
          <p:cNvSpPr/>
          <p:nvPr/>
        </p:nvSpPr>
        <p:spPr>
          <a:xfrm>
            <a:off x="4495801" y="1663693"/>
            <a:ext cx="3181708" cy="2637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29" name="Rectangle 28">
            <a:hlinkClick r:id="" action="ppaction://noaction"/>
            <a:extLst>
              <a:ext uri="{FF2B5EF4-FFF2-40B4-BE49-F238E27FC236}">
                <a16:creationId xmlns:a16="http://schemas.microsoft.com/office/drawing/2014/main" id="{307A6B79-3846-8E15-DBC2-427C52C6526E}"/>
              </a:ext>
            </a:extLst>
          </p:cNvPr>
          <p:cNvSpPr/>
          <p:nvPr/>
        </p:nvSpPr>
        <p:spPr>
          <a:xfrm>
            <a:off x="4483477" y="2001328"/>
            <a:ext cx="3181708" cy="3919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0" name="Rectangle 29">
            <a:hlinkClick r:id="" action="ppaction://noaction"/>
            <a:extLst>
              <a:ext uri="{FF2B5EF4-FFF2-40B4-BE49-F238E27FC236}">
                <a16:creationId xmlns:a16="http://schemas.microsoft.com/office/drawing/2014/main" id="{DA9DB605-4B69-957A-2296-F17ABD72273B}"/>
              </a:ext>
            </a:extLst>
          </p:cNvPr>
          <p:cNvSpPr/>
          <p:nvPr/>
        </p:nvSpPr>
        <p:spPr>
          <a:xfrm>
            <a:off x="4483477" y="2444150"/>
            <a:ext cx="3181708" cy="3919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1" name="Rectangle 30">
            <a:hlinkClick r:id="" action="ppaction://noaction"/>
            <a:extLst>
              <a:ext uri="{FF2B5EF4-FFF2-40B4-BE49-F238E27FC236}">
                <a16:creationId xmlns:a16="http://schemas.microsoft.com/office/drawing/2014/main" id="{C2A57395-7E47-2418-8570-4813B3AAE064}"/>
              </a:ext>
            </a:extLst>
          </p:cNvPr>
          <p:cNvSpPr/>
          <p:nvPr/>
        </p:nvSpPr>
        <p:spPr>
          <a:xfrm>
            <a:off x="4483477" y="2881222"/>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2" name="Rectangle 31">
            <a:hlinkClick r:id="" action="ppaction://noaction"/>
            <a:extLst>
              <a:ext uri="{FF2B5EF4-FFF2-40B4-BE49-F238E27FC236}">
                <a16:creationId xmlns:a16="http://schemas.microsoft.com/office/drawing/2014/main" id="{03942AE9-F82A-E795-D4EC-B0BAAD38CE51}"/>
              </a:ext>
            </a:extLst>
          </p:cNvPr>
          <p:cNvSpPr/>
          <p:nvPr/>
        </p:nvSpPr>
        <p:spPr>
          <a:xfrm>
            <a:off x="4483477" y="3117010"/>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3" name="Rectangle 32">
            <a:hlinkClick r:id="" action="ppaction://noaction"/>
            <a:extLst>
              <a:ext uri="{FF2B5EF4-FFF2-40B4-BE49-F238E27FC236}">
                <a16:creationId xmlns:a16="http://schemas.microsoft.com/office/drawing/2014/main" id="{B51516B2-E5BA-076E-6049-D3D1F286D25C}"/>
              </a:ext>
            </a:extLst>
          </p:cNvPr>
          <p:cNvSpPr/>
          <p:nvPr/>
        </p:nvSpPr>
        <p:spPr>
          <a:xfrm>
            <a:off x="4483477" y="3335546"/>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4" name="Rectangle 33">
            <a:hlinkClick r:id="" action="ppaction://noaction"/>
            <a:extLst>
              <a:ext uri="{FF2B5EF4-FFF2-40B4-BE49-F238E27FC236}">
                <a16:creationId xmlns:a16="http://schemas.microsoft.com/office/drawing/2014/main" id="{952048E9-F8AA-FD71-CFC6-F568EC7D5D8D}"/>
              </a:ext>
            </a:extLst>
          </p:cNvPr>
          <p:cNvSpPr/>
          <p:nvPr/>
        </p:nvSpPr>
        <p:spPr>
          <a:xfrm>
            <a:off x="4495801" y="3860553"/>
            <a:ext cx="3181708" cy="3919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5" name="Rectangle 34">
            <a:hlinkClick r:id="" action="ppaction://noaction"/>
            <a:extLst>
              <a:ext uri="{FF2B5EF4-FFF2-40B4-BE49-F238E27FC236}">
                <a16:creationId xmlns:a16="http://schemas.microsoft.com/office/drawing/2014/main" id="{0E62609F-B126-B545-DE55-57543BA529A4}"/>
              </a:ext>
            </a:extLst>
          </p:cNvPr>
          <p:cNvSpPr/>
          <p:nvPr/>
        </p:nvSpPr>
        <p:spPr>
          <a:xfrm>
            <a:off x="4483477" y="4341961"/>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6" name="Rectangle 35">
            <a:hlinkClick r:id="" action="ppaction://noaction"/>
            <a:extLst>
              <a:ext uri="{FF2B5EF4-FFF2-40B4-BE49-F238E27FC236}">
                <a16:creationId xmlns:a16="http://schemas.microsoft.com/office/drawing/2014/main" id="{796D212B-4239-EABA-AF1B-500D4B353FDD}"/>
              </a:ext>
            </a:extLst>
          </p:cNvPr>
          <p:cNvSpPr/>
          <p:nvPr/>
        </p:nvSpPr>
        <p:spPr>
          <a:xfrm>
            <a:off x="4483477" y="4554745"/>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7" name="Rectangle 36">
            <a:hlinkClick r:id="" action="ppaction://noaction"/>
            <a:extLst>
              <a:ext uri="{FF2B5EF4-FFF2-40B4-BE49-F238E27FC236}">
                <a16:creationId xmlns:a16="http://schemas.microsoft.com/office/drawing/2014/main" id="{44621C07-110C-3543-EF10-75F4EC4B24B9}"/>
              </a:ext>
            </a:extLst>
          </p:cNvPr>
          <p:cNvSpPr/>
          <p:nvPr/>
        </p:nvSpPr>
        <p:spPr>
          <a:xfrm>
            <a:off x="4483477" y="4802035"/>
            <a:ext cx="3181708" cy="3513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8" name="Rectangle 37">
            <a:hlinkClick r:id="" action="ppaction://noaction"/>
            <a:extLst>
              <a:ext uri="{FF2B5EF4-FFF2-40B4-BE49-F238E27FC236}">
                <a16:creationId xmlns:a16="http://schemas.microsoft.com/office/drawing/2014/main" id="{ECC6F85A-3A92-B2DF-4ACB-FE487225A552}"/>
              </a:ext>
            </a:extLst>
          </p:cNvPr>
          <p:cNvSpPr/>
          <p:nvPr/>
        </p:nvSpPr>
        <p:spPr>
          <a:xfrm>
            <a:off x="4483477" y="5221854"/>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39" name="Rectangle 38">
            <a:hlinkClick r:id="" action="ppaction://noaction"/>
            <a:extLst>
              <a:ext uri="{FF2B5EF4-FFF2-40B4-BE49-F238E27FC236}">
                <a16:creationId xmlns:a16="http://schemas.microsoft.com/office/drawing/2014/main" id="{C1C87253-4765-09A2-D52C-E9A6BD5A1452}"/>
              </a:ext>
            </a:extLst>
          </p:cNvPr>
          <p:cNvSpPr/>
          <p:nvPr/>
        </p:nvSpPr>
        <p:spPr>
          <a:xfrm>
            <a:off x="8130397" y="1663693"/>
            <a:ext cx="3181708" cy="2637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40" name="Rectangle 39">
            <a:hlinkClick r:id="" action="ppaction://noaction"/>
            <a:extLst>
              <a:ext uri="{FF2B5EF4-FFF2-40B4-BE49-F238E27FC236}">
                <a16:creationId xmlns:a16="http://schemas.microsoft.com/office/drawing/2014/main" id="{EB1CED55-A6AA-72E4-0A02-BF35BBD11590}"/>
              </a:ext>
            </a:extLst>
          </p:cNvPr>
          <p:cNvSpPr/>
          <p:nvPr/>
        </p:nvSpPr>
        <p:spPr>
          <a:xfrm>
            <a:off x="8146827" y="1995576"/>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41" name="Rectangle 40">
            <a:hlinkClick r:id="" action="ppaction://noaction"/>
            <a:extLst>
              <a:ext uri="{FF2B5EF4-FFF2-40B4-BE49-F238E27FC236}">
                <a16:creationId xmlns:a16="http://schemas.microsoft.com/office/drawing/2014/main" id="{D1DB190F-BB46-02F8-7269-38E482D5B737}"/>
              </a:ext>
            </a:extLst>
          </p:cNvPr>
          <p:cNvSpPr/>
          <p:nvPr/>
        </p:nvSpPr>
        <p:spPr>
          <a:xfrm>
            <a:off x="8146827" y="2225614"/>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42" name="Rectangle 41">
            <a:hlinkClick r:id="" action="ppaction://noaction"/>
            <a:extLst>
              <a:ext uri="{FF2B5EF4-FFF2-40B4-BE49-F238E27FC236}">
                <a16:creationId xmlns:a16="http://schemas.microsoft.com/office/drawing/2014/main" id="{43EF791A-E295-BDBE-58ED-07AFAC9BAF2C}"/>
              </a:ext>
            </a:extLst>
          </p:cNvPr>
          <p:cNvSpPr/>
          <p:nvPr/>
        </p:nvSpPr>
        <p:spPr>
          <a:xfrm>
            <a:off x="8146827" y="2455652"/>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43" name="Rectangle 42">
            <a:hlinkClick r:id="" action="ppaction://noaction"/>
            <a:extLst>
              <a:ext uri="{FF2B5EF4-FFF2-40B4-BE49-F238E27FC236}">
                <a16:creationId xmlns:a16="http://schemas.microsoft.com/office/drawing/2014/main" id="{4D255A6F-724B-4B5F-14C7-AC714194F9D6}"/>
              </a:ext>
            </a:extLst>
          </p:cNvPr>
          <p:cNvSpPr/>
          <p:nvPr/>
        </p:nvSpPr>
        <p:spPr>
          <a:xfrm>
            <a:off x="8146827" y="2691440"/>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44" name="Rectangle 43">
            <a:hlinkClick r:id="" action="ppaction://noaction"/>
            <a:extLst>
              <a:ext uri="{FF2B5EF4-FFF2-40B4-BE49-F238E27FC236}">
                <a16:creationId xmlns:a16="http://schemas.microsoft.com/office/drawing/2014/main" id="{B021E670-6DCA-EB15-3C49-0F3E0638D05C}"/>
              </a:ext>
            </a:extLst>
          </p:cNvPr>
          <p:cNvSpPr/>
          <p:nvPr/>
        </p:nvSpPr>
        <p:spPr>
          <a:xfrm>
            <a:off x="8146827" y="2921477"/>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45" name="Rectangle 44">
            <a:hlinkClick r:id="" action="ppaction://noaction"/>
            <a:extLst>
              <a:ext uri="{FF2B5EF4-FFF2-40B4-BE49-F238E27FC236}">
                <a16:creationId xmlns:a16="http://schemas.microsoft.com/office/drawing/2014/main" id="{592A1B3E-3103-537B-244A-1C652E365038}"/>
              </a:ext>
            </a:extLst>
          </p:cNvPr>
          <p:cNvSpPr/>
          <p:nvPr/>
        </p:nvSpPr>
        <p:spPr>
          <a:xfrm>
            <a:off x="8130397" y="3429232"/>
            <a:ext cx="3181708" cy="415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46" name="Rectangle 45">
            <a:hlinkClick r:id="" action="ppaction://noaction"/>
            <a:extLst>
              <a:ext uri="{FF2B5EF4-FFF2-40B4-BE49-F238E27FC236}">
                <a16:creationId xmlns:a16="http://schemas.microsoft.com/office/drawing/2014/main" id="{AF03D328-8ED2-DF5E-7573-2C9DB81E6B32}"/>
              </a:ext>
            </a:extLst>
          </p:cNvPr>
          <p:cNvSpPr/>
          <p:nvPr/>
        </p:nvSpPr>
        <p:spPr>
          <a:xfrm>
            <a:off x="8146827" y="3916390"/>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47" name="Rectangle 46">
            <a:hlinkClick r:id="" action="ppaction://noaction"/>
            <a:extLst>
              <a:ext uri="{FF2B5EF4-FFF2-40B4-BE49-F238E27FC236}">
                <a16:creationId xmlns:a16="http://schemas.microsoft.com/office/drawing/2014/main" id="{9096059B-DC1F-85D2-86E7-27931D85AAFA}"/>
              </a:ext>
            </a:extLst>
          </p:cNvPr>
          <p:cNvSpPr/>
          <p:nvPr/>
        </p:nvSpPr>
        <p:spPr>
          <a:xfrm>
            <a:off x="8146827" y="4157929"/>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48" name="Rectangle 47">
            <a:hlinkClick r:id="" action="ppaction://noaction"/>
            <a:extLst>
              <a:ext uri="{FF2B5EF4-FFF2-40B4-BE49-F238E27FC236}">
                <a16:creationId xmlns:a16="http://schemas.microsoft.com/office/drawing/2014/main" id="{857CD9A0-42E1-C959-A901-7F3E848F6F16}"/>
              </a:ext>
            </a:extLst>
          </p:cNvPr>
          <p:cNvSpPr/>
          <p:nvPr/>
        </p:nvSpPr>
        <p:spPr>
          <a:xfrm>
            <a:off x="8130397" y="4550666"/>
            <a:ext cx="3181708" cy="2889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49" name="Rectangle 48">
            <a:hlinkClick r:id="" action="ppaction://noaction"/>
            <a:extLst>
              <a:ext uri="{FF2B5EF4-FFF2-40B4-BE49-F238E27FC236}">
                <a16:creationId xmlns:a16="http://schemas.microsoft.com/office/drawing/2014/main" id="{BFE4AFD4-FB7E-83EF-06A6-776F93168479}"/>
              </a:ext>
            </a:extLst>
          </p:cNvPr>
          <p:cNvSpPr/>
          <p:nvPr/>
        </p:nvSpPr>
        <p:spPr>
          <a:xfrm>
            <a:off x="8146827" y="5032073"/>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50" name="Rectangle 49">
            <a:hlinkClick r:id="" action="ppaction://noaction"/>
            <a:extLst>
              <a:ext uri="{FF2B5EF4-FFF2-40B4-BE49-F238E27FC236}">
                <a16:creationId xmlns:a16="http://schemas.microsoft.com/office/drawing/2014/main" id="{BE2BDE6D-DCE5-1939-0FD5-6C76ED15EE86}"/>
              </a:ext>
            </a:extLst>
          </p:cNvPr>
          <p:cNvSpPr/>
          <p:nvPr/>
        </p:nvSpPr>
        <p:spPr>
          <a:xfrm>
            <a:off x="8146827" y="5267862"/>
            <a:ext cx="3181708" cy="1725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56" name="TekstSylinder 55">
            <a:extLst>
              <a:ext uri="{FF2B5EF4-FFF2-40B4-BE49-F238E27FC236}">
                <a16:creationId xmlns:a16="http://schemas.microsoft.com/office/drawing/2014/main" id="{E744438C-AA51-4A38-6700-2A27593FE5C9}"/>
              </a:ext>
            </a:extLst>
          </p:cNvPr>
          <p:cNvSpPr txBox="1"/>
          <p:nvPr/>
        </p:nvSpPr>
        <p:spPr>
          <a:xfrm>
            <a:off x="753894" y="1475361"/>
            <a:ext cx="3469532" cy="41601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nb-NO" sz="1200" dirty="0">
                <a:latin typeface="Open Sans"/>
                <a:ea typeface="Segoe UI"/>
                <a:cs typeface="Segoe UI"/>
                <a:hlinkClick r:id="rId2" action="ppaction://hlinksldjump">
                  <a:extLst>
                    <a:ext uri="{A12FA001-AC4F-418D-AE19-62706E023703}">
                      <ahyp:hlinkClr xmlns:ahyp="http://schemas.microsoft.com/office/drawing/2018/hyperlinkcolor" val="tx"/>
                    </a:ext>
                  </a:extLst>
                </a:hlinkClick>
              </a:rPr>
              <a:t>Adm.direktørs kommentar</a:t>
            </a:r>
            <a:r>
              <a:rPr lang="nb-NO" sz="1200" dirty="0">
                <a:latin typeface="Open Sans"/>
                <a:ea typeface="Segoe UI"/>
                <a:cs typeface="Segoe UI"/>
              </a:rPr>
              <a:t>  2</a:t>
            </a:r>
          </a:p>
          <a:p>
            <a:pPr>
              <a:lnSpc>
                <a:spcPct val="150000"/>
              </a:lnSpc>
            </a:pPr>
            <a:r>
              <a:rPr lang="nb-NO" sz="1200" dirty="0">
                <a:latin typeface="Open Sans"/>
                <a:ea typeface="Open Sans"/>
                <a:cs typeface="Segoe UI"/>
                <a:hlinkClick r:id="rId3" action="ppaction://hlinksldjump">
                  <a:extLst>
                    <a:ext uri="{A12FA001-AC4F-418D-AE19-62706E023703}">
                      <ahyp:hlinkClr xmlns:ahyp="http://schemas.microsoft.com/office/drawing/2018/hyperlinkcolor" val="tx"/>
                    </a:ext>
                  </a:extLst>
                </a:hlinkClick>
              </a:rPr>
              <a:t>Styreleders</a:t>
            </a:r>
            <a:r>
              <a:rPr lang="nb-NO" sz="1200" dirty="0">
                <a:solidFill>
                  <a:srgbClr val="0563C1"/>
                </a:solidFill>
                <a:latin typeface="Open Sans"/>
                <a:ea typeface="Open Sans"/>
                <a:cs typeface="Segoe UI"/>
                <a:hlinkClick r:id="rId3" action="ppaction://hlinksldjump">
                  <a:extLst>
                    <a:ext uri="{A12FA001-AC4F-418D-AE19-62706E023703}">
                      <ahyp:hlinkClr xmlns:ahyp="http://schemas.microsoft.com/office/drawing/2018/hyperlinkcolor" val="tx"/>
                    </a:ext>
                  </a:extLst>
                </a:hlinkClick>
              </a:rPr>
              <a:t> </a:t>
            </a:r>
            <a:r>
              <a:rPr lang="nb-NO" sz="1200" dirty="0">
                <a:latin typeface="Open Sans"/>
                <a:ea typeface="Open Sans"/>
                <a:cs typeface="Segoe UI"/>
                <a:hlinkClick r:id="rId3" action="ppaction://hlinksldjump">
                  <a:extLst>
                    <a:ext uri="{A12FA001-AC4F-418D-AE19-62706E023703}">
                      <ahyp:hlinkClr xmlns:ahyp="http://schemas.microsoft.com/office/drawing/2018/hyperlinkcolor" val="tx"/>
                    </a:ext>
                  </a:extLst>
                </a:hlinkClick>
              </a:rPr>
              <a:t>kommenta</a:t>
            </a:r>
            <a:r>
              <a:rPr lang="nb-NO" sz="1200" dirty="0">
                <a:latin typeface="Open Sans"/>
                <a:ea typeface="Open Sans"/>
                <a:cs typeface="Segoe UI"/>
              </a:rPr>
              <a:t>r  3</a:t>
            </a:r>
            <a:endParaRPr lang="nb-NO" sz="1200" dirty="0">
              <a:latin typeface="Segoe UI"/>
              <a:ea typeface="Open Sans"/>
              <a:cs typeface="Segoe UI"/>
            </a:endParaRPr>
          </a:p>
          <a:p>
            <a:pPr>
              <a:lnSpc>
                <a:spcPts val="1350"/>
              </a:lnSpc>
            </a:pPr>
            <a:endParaRPr lang="nb-NO" sz="1200" b="1" dirty="0">
              <a:solidFill>
                <a:srgbClr val="008086"/>
              </a:solidFill>
              <a:latin typeface="Open Sans"/>
              <a:ea typeface="Open Sans"/>
              <a:cs typeface="Open Sans"/>
            </a:endParaRPr>
          </a:p>
          <a:p>
            <a:pPr>
              <a:lnSpc>
                <a:spcPts val="1350"/>
              </a:lnSpc>
            </a:pPr>
            <a:endParaRPr lang="nb-NO" sz="1200" b="1" dirty="0">
              <a:solidFill>
                <a:srgbClr val="008086"/>
              </a:solidFill>
              <a:latin typeface="Open Sans"/>
              <a:ea typeface="Open Sans"/>
              <a:cs typeface="Open Sans"/>
            </a:endParaRPr>
          </a:p>
          <a:p>
            <a:pPr>
              <a:lnSpc>
                <a:spcPts val="1350"/>
              </a:lnSpc>
            </a:pPr>
            <a:r>
              <a:rPr lang="nb-NO" sz="1200" b="1" dirty="0">
                <a:solidFill>
                  <a:srgbClr val="008086"/>
                </a:solidFill>
                <a:latin typeface="Open Sans"/>
                <a:ea typeface="Open Sans"/>
                <a:cs typeface="Open Sans"/>
              </a:rPr>
              <a:t>1. </a:t>
            </a:r>
            <a:r>
              <a:rPr lang="nb-NO" sz="1200" b="1" dirty="0">
                <a:solidFill>
                  <a:schemeClr val="accent4"/>
                </a:solidFill>
                <a:latin typeface="Open Sans"/>
                <a:ea typeface="Open Sans"/>
                <a:cs typeface="Open Sans"/>
                <a:hlinkClick r:id="rId4" action="ppaction://hlinksldjump">
                  <a:extLst>
                    <a:ext uri="{A12FA001-AC4F-418D-AE19-62706E023703}">
                      <ahyp:hlinkClr xmlns:ahyp="http://schemas.microsoft.com/office/drawing/2018/hyperlinkcolor" val="tx"/>
                    </a:ext>
                  </a:extLst>
                </a:hlinkClick>
              </a:rPr>
              <a:t>Dette er FinAut</a:t>
            </a:r>
            <a:r>
              <a:rPr lang="nb-NO" sz="1200" b="1" dirty="0">
                <a:solidFill>
                  <a:schemeClr val="accent4"/>
                </a:solidFill>
                <a:latin typeface="Open Sans"/>
                <a:ea typeface="Open Sans"/>
                <a:cs typeface="Open Sans"/>
              </a:rPr>
              <a:t> </a:t>
            </a:r>
            <a:endParaRPr lang="nb-NO" dirty="0">
              <a:solidFill>
                <a:schemeClr val="accent4"/>
              </a:solidFill>
            </a:endParaRPr>
          </a:p>
          <a:p>
            <a:pPr marL="171450" indent="-171450">
              <a:lnSpc>
                <a:spcPct val="150000"/>
              </a:lnSpc>
              <a:buFont typeface="Arial"/>
              <a:buChar char="•"/>
            </a:pPr>
            <a:r>
              <a:rPr lang="nb-NO" sz="1200" dirty="0">
                <a:latin typeface="Open Sans"/>
                <a:ea typeface="Segoe UI"/>
                <a:cs typeface="Segoe UI"/>
                <a:hlinkClick r:id="rId5" action="ppaction://hlinksldjump">
                  <a:extLst>
                    <a:ext uri="{A12FA001-AC4F-418D-AE19-62706E023703}">
                      <ahyp:hlinkClr xmlns:ahyp="http://schemas.microsoft.com/office/drawing/2018/hyperlinkcolor" val="tx"/>
                    </a:ext>
                  </a:extLst>
                </a:hlinkClick>
              </a:rPr>
              <a:t>Visjon, misjon, rolle</a:t>
            </a:r>
            <a:r>
              <a:rPr lang="nb-NO" sz="1200" baseline="0" dirty="0">
                <a:latin typeface="Open Sans"/>
                <a:ea typeface="Segoe UI"/>
                <a:cs typeface="Segoe UI"/>
              </a:rPr>
              <a:t> </a:t>
            </a:r>
            <a:r>
              <a:rPr lang="nb-NO" sz="1200" dirty="0">
                <a:latin typeface="Open Sans"/>
                <a:ea typeface="Segoe UI"/>
                <a:cs typeface="Segoe UI"/>
              </a:rPr>
              <a:t> 6</a:t>
            </a:r>
            <a:endParaRPr lang="en-US" sz="1200" dirty="0">
              <a:latin typeface="Open Sans"/>
              <a:ea typeface="Segoe UI"/>
              <a:cs typeface="Segoe UI"/>
            </a:endParaRPr>
          </a:p>
          <a:p>
            <a:pPr marL="171450" indent="-171450">
              <a:lnSpc>
                <a:spcPct val="150000"/>
              </a:lnSpc>
              <a:buFont typeface="Arial"/>
              <a:buChar char="•"/>
            </a:pPr>
            <a:r>
              <a:rPr lang="nb-NO" sz="1200" dirty="0">
                <a:latin typeface="Open Sans"/>
                <a:ea typeface="Segoe UI"/>
                <a:cs typeface="Segoe UI"/>
                <a:hlinkClick r:id="rId6" action="ppaction://hlinksldjump">
                  <a:extLst>
                    <a:ext uri="{A12FA001-AC4F-418D-AE19-62706E023703}">
                      <ahyp:hlinkClr xmlns:ahyp="http://schemas.microsoft.com/office/drawing/2018/hyperlinkcolor" val="tx"/>
                    </a:ext>
                  </a:extLst>
                </a:hlinkClick>
              </a:rPr>
              <a:t>Strategiske drivere</a:t>
            </a:r>
            <a:r>
              <a:rPr lang="nb-NO" sz="1200" dirty="0">
                <a:latin typeface="Open Sans"/>
                <a:ea typeface="Segoe UI"/>
                <a:cs typeface="Segoe UI"/>
              </a:rPr>
              <a:t>  7</a:t>
            </a:r>
            <a:endParaRPr lang="en-US" sz="1200" dirty="0">
              <a:latin typeface="Open Sans"/>
              <a:ea typeface="Segoe UI"/>
              <a:cs typeface="Segoe UI"/>
            </a:endParaRPr>
          </a:p>
          <a:p>
            <a:pPr marL="171450" indent="-171450">
              <a:lnSpc>
                <a:spcPct val="150000"/>
              </a:lnSpc>
              <a:buFont typeface="Arial"/>
              <a:buChar char="•"/>
            </a:pPr>
            <a:r>
              <a:rPr lang="nb-NO" sz="1200" baseline="0" dirty="0">
                <a:latin typeface="Open Sans"/>
                <a:ea typeface="Segoe UI"/>
                <a:cs typeface="Segoe UI"/>
                <a:hlinkClick r:id="rId7" action="ppaction://hlinksldjump">
                  <a:extLst>
                    <a:ext uri="{A12FA001-AC4F-418D-AE19-62706E023703}">
                      <ahyp:hlinkClr xmlns:ahyp="http://schemas.microsoft.com/office/drawing/2018/hyperlinkcolor" val="tx"/>
                    </a:ext>
                  </a:extLst>
                </a:hlinkClick>
              </a:rPr>
              <a:t>FinAuts grunnmur</a:t>
            </a:r>
            <a:r>
              <a:rPr lang="nb-NO" sz="1200" dirty="0">
                <a:latin typeface="Open Sans"/>
                <a:ea typeface="Segoe UI"/>
                <a:cs typeface="Segoe UI"/>
              </a:rPr>
              <a:t>  8</a:t>
            </a:r>
            <a:endParaRPr lang="en-US" sz="1200" dirty="0">
              <a:latin typeface="Open Sans"/>
              <a:ea typeface="Segoe UI"/>
              <a:cs typeface="Segoe UI"/>
            </a:endParaRPr>
          </a:p>
          <a:p>
            <a:pPr marL="171450" indent="-171450">
              <a:lnSpc>
                <a:spcPct val="150000"/>
              </a:lnSpc>
              <a:buFont typeface="Arial"/>
              <a:buChar char="•"/>
            </a:pPr>
            <a:r>
              <a:rPr lang="nb-NO" sz="1200" baseline="0" dirty="0">
                <a:latin typeface="Open Sans"/>
                <a:ea typeface="Segoe UI"/>
                <a:cs typeface="Segoe UI"/>
                <a:hlinkClick r:id="rId8" action="ppaction://hlinksldjump">
                  <a:extLst>
                    <a:ext uri="{A12FA001-AC4F-418D-AE19-62706E023703}">
                      <ahyp:hlinkClr xmlns:ahyp="http://schemas.microsoft.com/office/drawing/2018/hyperlinkcolor" val="tx"/>
                    </a:ext>
                  </a:extLst>
                </a:hlinkClick>
              </a:rPr>
              <a:t>Organisasjon</a:t>
            </a:r>
            <a:r>
              <a:rPr lang="nb-NO" sz="1200" dirty="0">
                <a:latin typeface="Open Sans"/>
                <a:ea typeface="Segoe UI"/>
                <a:cs typeface="Segoe UI"/>
              </a:rPr>
              <a:t>  9</a:t>
            </a:r>
            <a:endParaRPr lang="en-US" sz="1200" dirty="0">
              <a:latin typeface="Open Sans"/>
              <a:ea typeface="Segoe UI"/>
              <a:cs typeface="Segoe UI"/>
            </a:endParaRPr>
          </a:p>
          <a:p>
            <a:pPr marL="171450" indent="-171450">
              <a:lnSpc>
                <a:spcPct val="150000"/>
              </a:lnSpc>
              <a:buFont typeface="Arial"/>
              <a:buChar char="•"/>
            </a:pPr>
            <a:r>
              <a:rPr lang="nb-NO" sz="1200" baseline="0" dirty="0">
                <a:latin typeface="Open Sans"/>
                <a:ea typeface="Segoe UI"/>
                <a:cs typeface="Segoe UI"/>
                <a:hlinkClick r:id="rId9" action="ppaction://hlinksldjump">
                  <a:extLst>
                    <a:ext uri="{A12FA001-AC4F-418D-AE19-62706E023703}">
                      <ahyp:hlinkClr xmlns:ahyp="http://schemas.microsoft.com/office/drawing/2018/hyperlinkcolor" val="tx"/>
                    </a:ext>
                  </a:extLst>
                </a:hlinkClick>
              </a:rPr>
              <a:t>Medlemmer</a:t>
            </a:r>
            <a:r>
              <a:rPr lang="nb-NO" sz="1200" dirty="0">
                <a:latin typeface="Open Sans"/>
                <a:ea typeface="Segoe UI"/>
                <a:cs typeface="Segoe UI"/>
              </a:rPr>
              <a:t>  10</a:t>
            </a:r>
            <a:endParaRPr lang="en-US" sz="1200" dirty="0">
              <a:latin typeface="Open Sans"/>
              <a:ea typeface="Segoe UI"/>
              <a:cs typeface="Segoe UI"/>
            </a:endParaRPr>
          </a:p>
          <a:p>
            <a:pPr marL="171450" indent="-171450">
              <a:lnSpc>
                <a:spcPct val="150000"/>
              </a:lnSpc>
              <a:buFont typeface="Arial"/>
              <a:buChar char="•"/>
            </a:pPr>
            <a:r>
              <a:rPr lang="nb-NO" sz="1200" baseline="0" dirty="0">
                <a:latin typeface="Open Sans"/>
                <a:ea typeface="Segoe UI"/>
                <a:cs typeface="Segoe UI"/>
                <a:hlinkClick r:id="rId10" action="ppaction://hlinksldjump">
                  <a:extLst>
                    <a:ext uri="{A12FA001-AC4F-418D-AE19-62706E023703}">
                      <ahyp:hlinkClr xmlns:ahyp="http://schemas.microsoft.com/office/drawing/2018/hyperlinkcolor" val="tx"/>
                    </a:ext>
                  </a:extLst>
                </a:hlinkClick>
              </a:rPr>
              <a:t>Dugnadsarbeid</a:t>
            </a:r>
            <a:r>
              <a:rPr lang="nb-NO" sz="1200" dirty="0">
                <a:latin typeface="Open Sans"/>
                <a:ea typeface="Segoe UI"/>
                <a:cs typeface="Segoe UI"/>
              </a:rPr>
              <a:t>  11</a:t>
            </a:r>
            <a:endParaRPr lang="en-US" sz="1200" dirty="0">
              <a:latin typeface="Open Sans"/>
              <a:ea typeface="Segoe UI"/>
              <a:cs typeface="Segoe UI"/>
            </a:endParaRPr>
          </a:p>
          <a:p>
            <a:pPr marL="171450" indent="-171450">
              <a:lnSpc>
                <a:spcPct val="150000"/>
              </a:lnSpc>
              <a:buFont typeface="Arial"/>
              <a:buChar char="•"/>
            </a:pPr>
            <a:r>
              <a:rPr lang="nb-NO" sz="1200" baseline="0" dirty="0">
                <a:latin typeface="Open Sans"/>
                <a:ea typeface="Segoe UI"/>
                <a:cs typeface="Segoe UI"/>
                <a:hlinkClick r:id="rId11" action="ppaction://hlinksldjump">
                  <a:extLst>
                    <a:ext uri="{A12FA001-AC4F-418D-AE19-62706E023703}">
                      <ahyp:hlinkClr xmlns:ahyp="http://schemas.microsoft.com/office/drawing/2018/hyperlinkcolor" val="tx"/>
                    </a:ext>
                  </a:extLst>
                </a:hlinkClick>
              </a:rPr>
              <a:t>FinAut i tall</a:t>
            </a:r>
            <a:r>
              <a:rPr lang="nb-NO" sz="1200" dirty="0">
                <a:latin typeface="Open Sans"/>
                <a:ea typeface="Segoe UI"/>
                <a:cs typeface="Segoe UI"/>
              </a:rPr>
              <a:t>  12</a:t>
            </a:r>
            <a:endParaRPr lang="nb-NO" sz="1200" baseline="0" dirty="0">
              <a:latin typeface="Open Sans"/>
              <a:ea typeface="Segoe UI"/>
              <a:cs typeface="Segoe UI"/>
            </a:endParaRPr>
          </a:p>
          <a:p>
            <a:pPr>
              <a:lnSpc>
                <a:spcPts val="1350"/>
              </a:lnSpc>
            </a:pPr>
            <a:endParaRPr lang="nb-NO" sz="1200" dirty="0">
              <a:latin typeface="Segoe UI"/>
              <a:ea typeface="Open Sans"/>
              <a:cs typeface="Segoe UI"/>
            </a:endParaRPr>
          </a:p>
          <a:p>
            <a:pPr marL="171450" indent="-171450">
              <a:lnSpc>
                <a:spcPts val="1350"/>
              </a:lnSpc>
              <a:buFont typeface="Arial"/>
              <a:buChar char="•"/>
            </a:pPr>
            <a:endParaRPr lang="nb-NO" sz="1200" dirty="0">
              <a:solidFill>
                <a:srgbClr val="000000"/>
              </a:solidFill>
              <a:latin typeface="Open Sans"/>
              <a:ea typeface="Open Sans"/>
              <a:cs typeface="Segoe UI"/>
            </a:endParaRPr>
          </a:p>
          <a:p>
            <a:pPr>
              <a:lnSpc>
                <a:spcPts val="1350"/>
              </a:lnSpc>
            </a:pPr>
            <a:endParaRPr lang="nb-NO" sz="1200" b="1" dirty="0">
              <a:solidFill>
                <a:srgbClr val="008086"/>
              </a:solidFill>
              <a:latin typeface="Open Sans"/>
              <a:ea typeface="Open Sans"/>
              <a:cs typeface="Open Sans"/>
            </a:endParaRPr>
          </a:p>
          <a:p>
            <a:pPr>
              <a:lnSpc>
                <a:spcPts val="1350"/>
              </a:lnSpc>
            </a:pPr>
            <a:endParaRPr lang="nb-NO" sz="1200" b="1" dirty="0">
              <a:solidFill>
                <a:srgbClr val="008086"/>
              </a:solidFill>
              <a:latin typeface="Open Sans"/>
              <a:ea typeface="Open Sans"/>
              <a:cs typeface="Open Sans"/>
            </a:endParaRPr>
          </a:p>
          <a:p>
            <a:pPr>
              <a:lnSpc>
                <a:spcPts val="1350"/>
              </a:lnSpc>
            </a:pPr>
            <a:endParaRPr lang="nb-NO" sz="1200" dirty="0">
              <a:latin typeface="Open Sans"/>
              <a:ea typeface="Open Sans"/>
              <a:cs typeface="Segoe UI"/>
            </a:endParaRPr>
          </a:p>
          <a:p>
            <a:pPr algn="ctr"/>
            <a:endParaRPr lang="nb-NO" dirty="0"/>
          </a:p>
        </p:txBody>
      </p:sp>
      <p:sp>
        <p:nvSpPr>
          <p:cNvPr id="57" name="TekstSylinder 56">
            <a:extLst>
              <a:ext uri="{FF2B5EF4-FFF2-40B4-BE49-F238E27FC236}">
                <a16:creationId xmlns:a16="http://schemas.microsoft.com/office/drawing/2014/main" id="{69CFE593-E810-8ACC-6570-A14D95BD6162}"/>
              </a:ext>
            </a:extLst>
          </p:cNvPr>
          <p:cNvSpPr txBox="1"/>
          <p:nvPr/>
        </p:nvSpPr>
        <p:spPr>
          <a:xfrm>
            <a:off x="3659186" y="1529762"/>
            <a:ext cx="3464665" cy="4806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350"/>
              </a:lnSpc>
            </a:pPr>
            <a:r>
              <a:rPr lang="nb-NO" sz="1200" b="1" dirty="0">
                <a:solidFill>
                  <a:srgbClr val="008086"/>
                </a:solidFill>
                <a:latin typeface="Open Sans"/>
                <a:ea typeface="Open Sans"/>
                <a:cs typeface="Open Sans"/>
              </a:rPr>
              <a:t>2. </a:t>
            </a:r>
            <a:r>
              <a:rPr lang="nb-NO" sz="1200" b="1" dirty="0">
                <a:solidFill>
                  <a:schemeClr val="accent4"/>
                </a:solidFill>
                <a:latin typeface="Open Sans"/>
                <a:ea typeface="Open Sans"/>
                <a:cs typeface="Open Sans"/>
                <a:hlinkClick r:id="rId12" action="ppaction://hlinksldjump">
                  <a:extLst>
                    <a:ext uri="{A12FA001-AC4F-418D-AE19-62706E023703}">
                      <ahyp:hlinkClr xmlns:ahyp="http://schemas.microsoft.com/office/drawing/2018/hyperlinkcolor" val="tx"/>
                    </a:ext>
                  </a:extLst>
                </a:hlinkClick>
              </a:rPr>
              <a:t>Utvikling</a:t>
            </a:r>
            <a:r>
              <a:rPr lang="nb-NO" sz="1200" b="1" dirty="0">
                <a:solidFill>
                  <a:srgbClr val="008086"/>
                </a:solidFill>
                <a:latin typeface="Open Sans"/>
                <a:ea typeface="Open Sans"/>
                <a:cs typeface="Open Sans"/>
              </a:rPr>
              <a:t> </a:t>
            </a:r>
            <a:endParaRPr lang="nb-NO" sz="1200" dirty="0">
              <a:solidFill>
                <a:srgbClr val="000000"/>
              </a:solidFill>
              <a:latin typeface="Open Sans"/>
              <a:ea typeface="Open Sans"/>
              <a:cs typeface="Open Sans"/>
            </a:endParaRPr>
          </a:p>
          <a:p>
            <a:pPr marL="171450" indent="-171450">
              <a:spcAft>
                <a:spcPts val="800"/>
              </a:spcAft>
              <a:buFont typeface="Arial,Sans-Serif"/>
              <a:buChar char="•"/>
            </a:pPr>
            <a:r>
              <a:rPr lang="nb-NO" sz="1200" dirty="0">
                <a:latin typeface="Open Sans"/>
                <a:ea typeface="Open Sans"/>
                <a:cs typeface="Open Sans"/>
                <a:hlinkClick r:id="rId13" action="ppaction://hlinksldjump">
                  <a:extLst>
                    <a:ext uri="{A12FA001-AC4F-418D-AE19-62706E023703}">
                      <ahyp:hlinkClr xmlns:ahyp="http://schemas.microsoft.com/office/drawing/2018/hyperlinkcolor" val="tx"/>
                    </a:ext>
                  </a:extLst>
                </a:hlinkClick>
              </a:rPr>
              <a:t>Autorisasjonsordning for Inkasso</a:t>
            </a:r>
            <a:r>
              <a:rPr lang="nb-NO" sz="1200" dirty="0">
                <a:latin typeface="Open Sans"/>
                <a:ea typeface="Open Sans"/>
                <a:cs typeface="Open Sans"/>
              </a:rPr>
              <a:t> 15</a:t>
            </a:r>
          </a:p>
          <a:p>
            <a:pPr marL="171450" indent="-171450">
              <a:spcAft>
                <a:spcPts val="800"/>
              </a:spcAft>
              <a:buFont typeface="Arial,Sans-Serif"/>
              <a:buChar char="•"/>
            </a:pPr>
            <a:r>
              <a:rPr lang="nb-NO" sz="1200" dirty="0">
                <a:latin typeface="Open Sans"/>
                <a:ea typeface="Open Sans"/>
                <a:cs typeface="Open Sans"/>
                <a:hlinkClick r:id="rId14" action="ppaction://hlinksldjump">
                  <a:extLst>
                    <a:ext uri="{A12FA001-AC4F-418D-AE19-62706E023703}">
                      <ahyp:hlinkClr xmlns:ahyp="http://schemas.microsoft.com/office/drawing/2018/hyperlinkcolor" val="tx"/>
                    </a:ext>
                  </a:extLst>
                </a:hlinkClick>
              </a:rPr>
              <a:t>Sensorkurs og sensornettverk</a:t>
            </a:r>
            <a:r>
              <a:rPr lang="nb-NO" sz="1200" dirty="0">
                <a:latin typeface="Open Sans"/>
                <a:ea typeface="Open Sans"/>
                <a:cs typeface="Open Sans"/>
              </a:rPr>
              <a:t>  16</a:t>
            </a:r>
          </a:p>
          <a:p>
            <a:pPr marL="171450" indent="-171450">
              <a:spcAft>
                <a:spcPts val="800"/>
              </a:spcAft>
              <a:buFont typeface="Arial,Sans-Serif"/>
              <a:buChar char="•"/>
            </a:pPr>
            <a:r>
              <a:rPr lang="nb-NO" sz="1200" dirty="0">
                <a:latin typeface="Open Sans"/>
                <a:ea typeface="Open Sans"/>
                <a:cs typeface="Open Sans"/>
                <a:hlinkClick r:id="rId15" action="ppaction://hlinksldjump">
                  <a:extLst>
                    <a:ext uri="{A12FA001-AC4F-418D-AE19-62706E023703}">
                      <ahyp:hlinkClr xmlns:ahyp="http://schemas.microsoft.com/office/drawing/2018/hyperlinkcolor" val="tx"/>
                    </a:ext>
                  </a:extLst>
                </a:hlinkClick>
              </a:rPr>
              <a:t>Kunnskapsprøvene</a:t>
            </a:r>
            <a:r>
              <a:rPr lang="nb-NO" sz="1200" dirty="0">
                <a:latin typeface="Open Sans"/>
                <a:ea typeface="Open Sans"/>
                <a:cs typeface="Open Sans"/>
              </a:rPr>
              <a:t> 17</a:t>
            </a:r>
          </a:p>
          <a:p>
            <a:pPr marL="171450" indent="-171450">
              <a:spcAft>
                <a:spcPts val="800"/>
              </a:spcAft>
              <a:buFont typeface="Arial,Sans-Serif"/>
              <a:buChar char="•"/>
            </a:pPr>
            <a:r>
              <a:rPr lang="nb-NO" sz="1200" dirty="0">
                <a:latin typeface="Open Sans"/>
                <a:ea typeface="Open Sans"/>
                <a:cs typeface="Open Sans"/>
                <a:hlinkClick r:id="rId16" action="ppaction://hlinksldjump">
                  <a:extLst>
                    <a:ext uri="{A12FA001-AC4F-418D-AE19-62706E023703}">
                      <ahyp:hlinkClr xmlns:ahyp="http://schemas.microsoft.com/office/drawing/2018/hyperlinkcolor" val="tx"/>
                    </a:ext>
                  </a:extLst>
                </a:hlinkClick>
              </a:rPr>
              <a:t>Kompetanseoppdateringer</a:t>
            </a:r>
            <a:r>
              <a:rPr lang="nb-NO" sz="1200" dirty="0">
                <a:latin typeface="Open Sans"/>
                <a:ea typeface="Open Sans"/>
                <a:cs typeface="Open Sans"/>
              </a:rPr>
              <a:t>  18</a:t>
            </a:r>
          </a:p>
          <a:p>
            <a:pPr marL="171450" indent="-171450">
              <a:spcAft>
                <a:spcPts val="800"/>
              </a:spcAft>
              <a:buFont typeface="Arial,Sans-Serif"/>
              <a:buChar char="•"/>
            </a:pPr>
            <a:r>
              <a:rPr lang="nb-NO" sz="1200" dirty="0">
                <a:latin typeface="Open Sans"/>
                <a:ea typeface="Open Sans"/>
                <a:cs typeface="Open Sans"/>
                <a:hlinkClick r:id="rId17" action="ppaction://hlinksldjump">
                  <a:extLst>
                    <a:ext uri="{A12FA001-AC4F-418D-AE19-62706E023703}">
                      <ahyp:hlinkClr xmlns:ahyp="http://schemas.microsoft.com/office/drawing/2018/hyperlinkcolor" val="tx"/>
                    </a:ext>
                  </a:extLst>
                </a:hlinkClick>
              </a:rPr>
              <a:t>Robotrådgivere</a:t>
            </a:r>
            <a:r>
              <a:rPr lang="nb-NO" sz="1200" dirty="0">
                <a:latin typeface="Open Sans"/>
                <a:ea typeface="Open Sans"/>
                <a:cs typeface="Open Sans"/>
              </a:rPr>
              <a:t>  19</a:t>
            </a:r>
            <a:endParaRPr lang="en-US" sz="1200" dirty="0">
              <a:latin typeface="Open Sans"/>
              <a:ea typeface="Open Sans"/>
              <a:cs typeface="Open Sans"/>
            </a:endParaRPr>
          </a:p>
          <a:p>
            <a:endParaRPr lang="nb-NO" sz="1200" b="1" dirty="0">
              <a:solidFill>
                <a:srgbClr val="008086"/>
              </a:solidFill>
              <a:latin typeface="Open Sans"/>
              <a:ea typeface="Open Sans"/>
              <a:cs typeface="Open Sans"/>
            </a:endParaRPr>
          </a:p>
          <a:p>
            <a:endParaRPr lang="nb-NO" sz="1200" b="1" dirty="0">
              <a:solidFill>
                <a:srgbClr val="008086"/>
              </a:solidFill>
              <a:latin typeface="Open Sans"/>
              <a:ea typeface="Open Sans"/>
              <a:cs typeface="Open Sans"/>
            </a:endParaRPr>
          </a:p>
          <a:p>
            <a:r>
              <a:rPr lang="nb-NO" sz="1200" b="1" dirty="0">
                <a:solidFill>
                  <a:srgbClr val="008086"/>
                </a:solidFill>
                <a:latin typeface="Open Sans"/>
                <a:ea typeface="Open Sans"/>
                <a:cs typeface="Open Sans"/>
              </a:rPr>
              <a:t>3. </a:t>
            </a:r>
            <a:r>
              <a:rPr lang="nb-NO" sz="1200" b="1" dirty="0">
                <a:solidFill>
                  <a:schemeClr val="accent4"/>
                </a:solidFill>
                <a:latin typeface="Open Sans"/>
                <a:ea typeface="Open Sans"/>
                <a:cs typeface="Open Sans"/>
                <a:hlinkClick r:id="rId18" action="ppaction://hlinksldjump">
                  <a:extLst>
                    <a:ext uri="{A12FA001-AC4F-418D-AE19-62706E023703}">
                      <ahyp:hlinkClr xmlns:ahyp="http://schemas.microsoft.com/office/drawing/2018/hyperlinkcolor" val="tx"/>
                    </a:ext>
                  </a:extLst>
                </a:hlinkClick>
              </a:rPr>
              <a:t>Compliance og internkontroll</a:t>
            </a:r>
            <a:endParaRPr lang="nb-NO" dirty="0">
              <a:solidFill>
                <a:schemeClr val="accent4"/>
              </a:solidFill>
            </a:endParaRPr>
          </a:p>
          <a:p>
            <a:pPr marL="171450" indent="-171450">
              <a:spcAft>
                <a:spcPts val="400"/>
              </a:spcAft>
              <a:buFont typeface="Arial"/>
              <a:buChar char="•"/>
            </a:pPr>
            <a:r>
              <a:rPr lang="nb-NO" sz="1200" dirty="0">
                <a:latin typeface="Open Sans"/>
                <a:ea typeface="Open Sans"/>
                <a:cs typeface="Open Sans"/>
                <a:hlinkClick r:id="rId19" action="ppaction://hlinksldjump">
                  <a:extLst>
                    <a:ext uri="{A12FA001-AC4F-418D-AE19-62706E023703}">
                      <ahyp:hlinkClr xmlns:ahyp="http://schemas.microsoft.com/office/drawing/2018/hyperlinkcolor" val="tx"/>
                    </a:ext>
                  </a:extLst>
                </a:hlinkClick>
              </a:rPr>
              <a:t>God skikk</a:t>
            </a:r>
            <a:r>
              <a:rPr lang="nb-NO" sz="1200" dirty="0">
                <a:latin typeface="Open Sans"/>
                <a:ea typeface="Open Sans"/>
                <a:cs typeface="Open Sans"/>
              </a:rPr>
              <a:t>  21</a:t>
            </a:r>
          </a:p>
          <a:p>
            <a:pPr marL="171450" indent="-171450">
              <a:spcAft>
                <a:spcPts val="400"/>
              </a:spcAft>
              <a:buFont typeface="Arial"/>
              <a:buChar char="•"/>
            </a:pPr>
            <a:r>
              <a:rPr lang="nb-NO" sz="1200" dirty="0">
                <a:latin typeface="Open Sans"/>
                <a:ea typeface="Segoe UI"/>
                <a:cs typeface="Segoe UI"/>
                <a:hlinkClick r:id="rId20" action="ppaction://hlinksldjump">
                  <a:extLst>
                    <a:ext uri="{A12FA001-AC4F-418D-AE19-62706E023703}">
                      <ahyp:hlinkClr xmlns:ahyp="http://schemas.microsoft.com/office/drawing/2018/hyperlinkcolor" val="tx"/>
                    </a:ext>
                  </a:extLst>
                </a:hlinkClick>
              </a:rPr>
              <a:t>Reglene for God skikk</a:t>
            </a:r>
            <a:r>
              <a:rPr lang="nb-NO" sz="1200" dirty="0">
                <a:latin typeface="Open Sans"/>
                <a:ea typeface="Segoe UI"/>
                <a:cs typeface="Segoe UI"/>
              </a:rPr>
              <a:t> 22</a:t>
            </a:r>
          </a:p>
          <a:p>
            <a:pPr marL="171450" indent="-171450">
              <a:spcAft>
                <a:spcPts val="400"/>
              </a:spcAft>
              <a:buFont typeface="Arial"/>
              <a:buChar char="•"/>
            </a:pPr>
            <a:r>
              <a:rPr lang="nb-NO" sz="1200" dirty="0">
                <a:latin typeface="Open Sans"/>
                <a:ea typeface="Segoe UI"/>
                <a:cs typeface="Segoe UI"/>
                <a:hlinkClick r:id="rId21" action="ppaction://hlinksldjump">
                  <a:extLst>
                    <a:ext uri="{A12FA001-AC4F-418D-AE19-62706E023703}">
                      <ahyp:hlinkClr xmlns:ahyp="http://schemas.microsoft.com/office/drawing/2018/hyperlinkcolor" val="tx"/>
                    </a:ext>
                  </a:extLst>
                </a:hlinkClick>
              </a:rPr>
              <a:t>Filmer om God skikk</a:t>
            </a:r>
            <a:r>
              <a:rPr lang="nb-NO" sz="1200" dirty="0">
                <a:latin typeface="Open Sans"/>
                <a:ea typeface="Segoe UI"/>
                <a:cs typeface="Segoe UI"/>
              </a:rPr>
              <a:t> 23</a:t>
            </a:r>
          </a:p>
          <a:p>
            <a:pPr marL="171450" indent="-171450">
              <a:spcAft>
                <a:spcPts val="400"/>
              </a:spcAft>
              <a:buFont typeface="Arial"/>
              <a:buChar char="•"/>
            </a:pPr>
            <a:r>
              <a:rPr lang="nb-NO" sz="1200" dirty="0">
                <a:latin typeface="Open Sans"/>
                <a:ea typeface="Open Sans"/>
                <a:cs typeface="Open Sans"/>
                <a:hlinkClick r:id="rId22" action="ppaction://hlinksldjump">
                  <a:extLst>
                    <a:ext uri="{A12FA001-AC4F-418D-AE19-62706E023703}">
                      <ahyp:hlinkClr xmlns:ahyp="http://schemas.microsoft.com/office/drawing/2018/hyperlinkcolor" val="tx"/>
                    </a:ext>
                  </a:extLst>
                </a:hlinkClick>
              </a:rPr>
              <a:t>God skikk for Inkasso</a:t>
            </a:r>
            <a:r>
              <a:rPr lang="nb-NO" sz="1200" dirty="0">
                <a:latin typeface="Open Sans"/>
                <a:ea typeface="Open Sans"/>
                <a:cs typeface="Open Sans"/>
              </a:rPr>
              <a:t> 24</a:t>
            </a:r>
            <a:endParaRPr lang="en-US" sz="1200" dirty="0">
              <a:latin typeface="Open Sans"/>
              <a:ea typeface="Open Sans"/>
              <a:cs typeface="Open Sans"/>
            </a:endParaRPr>
          </a:p>
          <a:p>
            <a:pPr marL="171450" indent="-171450">
              <a:spcAft>
                <a:spcPts val="400"/>
              </a:spcAft>
              <a:buFont typeface="Arial"/>
              <a:buChar char="•"/>
            </a:pPr>
            <a:r>
              <a:rPr lang="nb-NO" sz="1200" dirty="0">
                <a:latin typeface="Open Sans"/>
                <a:ea typeface="Open Sans"/>
                <a:cs typeface="Open Sans"/>
                <a:hlinkClick r:id="rId23" action="ppaction://hlinksldjump">
                  <a:extLst>
                    <a:ext uri="{A12FA001-AC4F-418D-AE19-62706E023703}">
                      <ahyp:hlinkClr xmlns:ahyp="http://schemas.microsoft.com/office/drawing/2018/hyperlinkcolor" val="tx"/>
                    </a:ext>
                  </a:extLst>
                </a:hlinkClick>
              </a:rPr>
              <a:t>Saker behandlet i 2025</a:t>
            </a:r>
            <a:r>
              <a:rPr lang="nb-NO" sz="1200" dirty="0">
                <a:latin typeface="Open Sans"/>
                <a:ea typeface="Open Sans"/>
                <a:cs typeface="Open Sans"/>
              </a:rPr>
              <a:t>  25</a:t>
            </a:r>
            <a:endParaRPr lang="en-US" sz="1200" dirty="0">
              <a:latin typeface="Open Sans"/>
              <a:ea typeface="Open Sans"/>
              <a:cs typeface="Open Sans"/>
            </a:endParaRPr>
          </a:p>
          <a:p>
            <a:pPr marL="171450" indent="-171450">
              <a:spcAft>
                <a:spcPts val="400"/>
              </a:spcAft>
              <a:buFont typeface="Arial"/>
              <a:buChar char="•"/>
            </a:pPr>
            <a:r>
              <a:rPr lang="nb-NO" sz="1200" dirty="0">
                <a:latin typeface="Open Sans"/>
                <a:ea typeface="Open Sans"/>
                <a:cs typeface="Open Sans"/>
                <a:hlinkClick r:id="rId24" action="ppaction://hlinksldjump">
                  <a:extLst>
                    <a:ext uri="{A12FA001-AC4F-418D-AE19-62706E023703}">
                      <ahyp:hlinkClr xmlns:ahyp="http://schemas.microsoft.com/office/drawing/2018/hyperlinkcolor" val="tx"/>
                    </a:ext>
                  </a:extLst>
                </a:hlinkClick>
              </a:rPr>
              <a:t>Medlemsbedriftenes etterlevelse</a:t>
            </a:r>
            <a:r>
              <a:rPr lang="nb-NO" sz="1200" dirty="0">
                <a:latin typeface="Open Sans"/>
                <a:ea typeface="Open Sans"/>
                <a:cs typeface="Open Sans"/>
              </a:rPr>
              <a:t>  26</a:t>
            </a:r>
            <a:endParaRPr lang="en-US" sz="1200" dirty="0">
              <a:latin typeface="Open Sans"/>
              <a:ea typeface="Open Sans"/>
              <a:cs typeface="Open Sans"/>
            </a:endParaRPr>
          </a:p>
          <a:p>
            <a:pPr marL="171450" indent="-171450">
              <a:spcAft>
                <a:spcPts val="400"/>
              </a:spcAft>
              <a:buFont typeface="Arial"/>
              <a:buChar char="•"/>
            </a:pPr>
            <a:r>
              <a:rPr lang="nb-NO" sz="1200" dirty="0">
                <a:latin typeface="Open Sans"/>
                <a:ea typeface="Open Sans"/>
                <a:cs typeface="Open Sans"/>
                <a:hlinkClick r:id="rId25" action="ppaction://hlinksldjump">
                  <a:extLst>
                    <a:ext uri="{A12FA001-AC4F-418D-AE19-62706E023703}">
                      <ahyp:hlinkClr xmlns:ahyp="http://schemas.microsoft.com/office/drawing/2018/hyperlinkcolor" val="tx"/>
                    </a:ext>
                  </a:extLst>
                </a:hlinkClick>
              </a:rPr>
              <a:t>Kontaktmøter med myndigheter</a:t>
            </a:r>
            <a:r>
              <a:rPr lang="nb-NO" sz="1200" dirty="0">
                <a:latin typeface="Open Sans"/>
                <a:ea typeface="Open Sans"/>
                <a:cs typeface="Open Sans"/>
              </a:rPr>
              <a:t>  27</a:t>
            </a:r>
            <a:endParaRPr lang="nb-NO" dirty="0"/>
          </a:p>
          <a:p>
            <a:pPr marL="171450" indent="-171450">
              <a:spcAft>
                <a:spcPts val="400"/>
              </a:spcAft>
              <a:buFont typeface="Arial"/>
              <a:buChar char="•"/>
            </a:pPr>
            <a:endParaRPr lang="nb-NO" sz="1200" dirty="0">
              <a:solidFill>
                <a:srgbClr val="000000"/>
              </a:solidFill>
              <a:latin typeface="Open Sans"/>
              <a:ea typeface="Open Sans"/>
              <a:cs typeface="Open Sans"/>
            </a:endParaRPr>
          </a:p>
          <a:p>
            <a:pPr marL="171450" indent="-171450">
              <a:spcAft>
                <a:spcPts val="400"/>
              </a:spcAft>
              <a:buFont typeface="Arial"/>
              <a:buChar char="•"/>
            </a:pPr>
            <a:endParaRPr lang="nb-NO" sz="1200" dirty="0">
              <a:solidFill>
                <a:srgbClr val="000000"/>
              </a:solidFill>
              <a:latin typeface="Open Sans"/>
              <a:ea typeface="Open Sans"/>
              <a:cs typeface="Open Sans"/>
            </a:endParaRPr>
          </a:p>
          <a:p>
            <a:pPr>
              <a:spcAft>
                <a:spcPts val="400"/>
              </a:spcAft>
            </a:pPr>
            <a:endParaRPr lang="nb-NO" sz="1200" b="1" dirty="0">
              <a:solidFill>
                <a:srgbClr val="008086"/>
              </a:solidFill>
              <a:latin typeface="Open Sans"/>
              <a:ea typeface="Open Sans"/>
              <a:cs typeface="Open Sans"/>
            </a:endParaRPr>
          </a:p>
          <a:p>
            <a:endParaRPr lang="nb-NO" sz="1200" b="1" dirty="0">
              <a:solidFill>
                <a:srgbClr val="008086"/>
              </a:solidFill>
              <a:latin typeface="Open Sans"/>
              <a:ea typeface="Open Sans"/>
              <a:cs typeface="Open Sans"/>
            </a:endParaRPr>
          </a:p>
        </p:txBody>
      </p:sp>
      <p:sp>
        <p:nvSpPr>
          <p:cNvPr id="59" name="TekstSylinder 58">
            <a:extLst>
              <a:ext uri="{FF2B5EF4-FFF2-40B4-BE49-F238E27FC236}">
                <a16:creationId xmlns:a16="http://schemas.microsoft.com/office/drawing/2014/main" id="{2DAAD61D-E010-9C83-5601-5762E98A9FF5}"/>
              </a:ext>
            </a:extLst>
          </p:cNvPr>
          <p:cNvSpPr txBox="1"/>
          <p:nvPr/>
        </p:nvSpPr>
        <p:spPr>
          <a:xfrm>
            <a:off x="7132330" y="1521652"/>
            <a:ext cx="4129524" cy="40113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400"/>
              </a:spcAft>
            </a:pPr>
            <a:r>
              <a:rPr lang="nb-NO" sz="1200" b="1" dirty="0">
                <a:solidFill>
                  <a:srgbClr val="008086"/>
                </a:solidFill>
                <a:latin typeface="Open Sans"/>
                <a:ea typeface="Open Sans"/>
                <a:cs typeface="Open Sans"/>
              </a:rPr>
              <a:t>4. </a:t>
            </a:r>
            <a:r>
              <a:rPr lang="nb-NO" sz="1200" b="1" dirty="0">
                <a:solidFill>
                  <a:schemeClr val="accent4"/>
                </a:solidFill>
                <a:latin typeface="Open Sans"/>
                <a:ea typeface="Open Sans"/>
                <a:cs typeface="Open Sans"/>
                <a:hlinkClick r:id="rId26" action="ppaction://hlinksldjump">
                  <a:extLst>
                    <a:ext uri="{A12FA001-AC4F-418D-AE19-62706E023703}">
                      <ahyp:hlinkClr xmlns:ahyp="http://schemas.microsoft.com/office/drawing/2018/hyperlinkcolor" val="tx"/>
                    </a:ext>
                  </a:extLst>
                </a:hlinkClick>
              </a:rPr>
              <a:t>Kontakt med medlemmene</a:t>
            </a:r>
            <a:r>
              <a:rPr lang="nb-NO" sz="1200" b="1" dirty="0">
                <a:solidFill>
                  <a:srgbClr val="008086"/>
                </a:solidFill>
                <a:latin typeface="Open Sans"/>
                <a:ea typeface="Open Sans"/>
                <a:cs typeface="Open Sans"/>
              </a:rPr>
              <a:t> </a:t>
            </a:r>
            <a:endParaRPr lang="nb-NO" sz="1200" dirty="0">
              <a:solidFill>
                <a:srgbClr val="000000"/>
              </a:solidFill>
              <a:latin typeface="Open Sans"/>
              <a:ea typeface="Open Sans"/>
              <a:cs typeface="Open Sans"/>
            </a:endParaRPr>
          </a:p>
          <a:p>
            <a:pPr marL="171450" indent="-171450">
              <a:spcAft>
                <a:spcPts val="400"/>
              </a:spcAft>
              <a:buFont typeface="Arial"/>
              <a:buChar char="•"/>
            </a:pPr>
            <a:r>
              <a:rPr lang="nb-NO" sz="1200" dirty="0">
                <a:latin typeface="Open Sans"/>
                <a:ea typeface="Open Sans"/>
                <a:cs typeface="Open Sans"/>
                <a:hlinkClick r:id="rId27" action="ppaction://hlinksldjump">
                  <a:extLst>
                    <a:ext uri="{A12FA001-AC4F-418D-AE19-62706E023703}">
                      <ahyp:hlinkClr xmlns:ahyp="http://schemas.microsoft.com/office/drawing/2018/hyperlinkcolor" val="tx"/>
                    </a:ext>
                  </a:extLst>
                </a:hlinkClick>
              </a:rPr>
              <a:t>Kontaktmøter</a:t>
            </a:r>
            <a:r>
              <a:rPr lang="nb-NO" sz="1200" dirty="0">
                <a:latin typeface="Open Sans"/>
                <a:ea typeface="Open Sans"/>
                <a:cs typeface="Open Sans"/>
              </a:rPr>
              <a:t>  29</a:t>
            </a:r>
            <a:endParaRPr lang="en-US" sz="1200" dirty="0">
              <a:latin typeface="Open Sans"/>
              <a:ea typeface="Open Sans"/>
              <a:cs typeface="Open Sans"/>
            </a:endParaRPr>
          </a:p>
          <a:p>
            <a:pPr marL="171450" indent="-171450">
              <a:spcAft>
                <a:spcPts val="400"/>
              </a:spcAft>
              <a:buFont typeface="Arial"/>
              <a:buChar char="•"/>
            </a:pPr>
            <a:r>
              <a:rPr lang="nb-NO" sz="1200" dirty="0">
                <a:latin typeface="Open Sans"/>
                <a:ea typeface="Open Sans"/>
                <a:cs typeface="Open Sans"/>
                <a:hlinkClick r:id="rId28" action="ppaction://hlinksldjump">
                  <a:extLst>
                    <a:ext uri="{A12FA001-AC4F-418D-AE19-62706E023703}">
                      <ahyp:hlinkClr xmlns:ahyp="http://schemas.microsoft.com/office/drawing/2018/hyperlinkcolor" val="tx"/>
                    </a:ext>
                  </a:extLst>
                </a:hlinkClick>
              </a:rPr>
              <a:t>Arrangementer</a:t>
            </a:r>
            <a:r>
              <a:rPr lang="nb-NO" sz="1200" dirty="0">
                <a:latin typeface="Open Sans"/>
                <a:ea typeface="Open Sans"/>
                <a:cs typeface="Open Sans"/>
              </a:rPr>
              <a:t> 30</a:t>
            </a:r>
            <a:endParaRPr lang="en-US" sz="1200" dirty="0">
              <a:latin typeface="Open Sans"/>
              <a:ea typeface="Open Sans"/>
              <a:cs typeface="Open Sans"/>
            </a:endParaRPr>
          </a:p>
          <a:p>
            <a:pPr marL="171450" indent="-171450">
              <a:spcAft>
                <a:spcPts val="400"/>
              </a:spcAft>
              <a:buFont typeface="Arial"/>
              <a:buChar char="•"/>
            </a:pPr>
            <a:r>
              <a:rPr lang="nb-NO" sz="1200" dirty="0">
                <a:latin typeface="Open Sans"/>
                <a:ea typeface="Open Sans"/>
                <a:cs typeface="Open Sans"/>
                <a:hlinkClick r:id="rId29" action="ppaction://hlinksldjump">
                  <a:extLst>
                    <a:ext uri="{A12FA001-AC4F-418D-AE19-62706E023703}">
                      <ahyp:hlinkClr xmlns:ahyp="http://schemas.microsoft.com/office/drawing/2018/hyperlinkcolor" val="tx"/>
                    </a:ext>
                  </a:extLst>
                </a:hlinkClick>
              </a:rPr>
              <a:t>Bruk av merker</a:t>
            </a:r>
            <a:r>
              <a:rPr lang="nb-NO" sz="1200" dirty="0">
                <a:latin typeface="Open Sans"/>
                <a:ea typeface="Open Sans"/>
                <a:cs typeface="Open Sans"/>
              </a:rPr>
              <a:t>  31</a:t>
            </a:r>
            <a:endParaRPr lang="en-US" sz="1200" dirty="0">
              <a:latin typeface="Open Sans"/>
              <a:ea typeface="Open Sans"/>
              <a:cs typeface="Open Sans"/>
            </a:endParaRPr>
          </a:p>
          <a:p>
            <a:pPr marL="171450" indent="-171450">
              <a:spcAft>
                <a:spcPts val="400"/>
              </a:spcAft>
              <a:buFont typeface="Arial"/>
              <a:buChar char="•"/>
            </a:pPr>
            <a:r>
              <a:rPr lang="nb-NO" sz="1200" dirty="0">
                <a:latin typeface="Open Sans"/>
                <a:ea typeface="Open Sans"/>
                <a:cs typeface="Open Sans"/>
                <a:hlinkClick r:id="rId30" action="ppaction://hlinksldjump">
                  <a:extLst>
                    <a:ext uri="{A12FA001-AC4F-418D-AE19-62706E023703}">
                      <ahyp:hlinkClr xmlns:ahyp="http://schemas.microsoft.com/office/drawing/2018/hyperlinkcolor" val="tx"/>
                    </a:ext>
                  </a:extLst>
                </a:hlinkClick>
              </a:rPr>
              <a:t>Nyhetsbrev, sosiale medier og podcast</a:t>
            </a:r>
            <a:r>
              <a:rPr lang="nb-NO" sz="1200" dirty="0">
                <a:latin typeface="Open Sans"/>
                <a:ea typeface="Open Sans"/>
                <a:cs typeface="Open Sans"/>
              </a:rPr>
              <a:t>  32</a:t>
            </a:r>
            <a:endParaRPr lang="en-US" sz="1200" dirty="0">
              <a:latin typeface="Open Sans"/>
              <a:ea typeface="Open Sans"/>
              <a:cs typeface="Open Sans"/>
            </a:endParaRPr>
          </a:p>
          <a:p>
            <a:pPr marL="171450" indent="-171450">
              <a:spcAft>
                <a:spcPts val="400"/>
              </a:spcAft>
              <a:buFont typeface="Arial"/>
              <a:buChar char="•"/>
            </a:pPr>
            <a:r>
              <a:rPr lang="nb-NO" sz="1200" dirty="0">
                <a:latin typeface="Open Sans"/>
                <a:ea typeface="Open Sans"/>
                <a:cs typeface="Open Sans"/>
                <a:hlinkClick r:id="rId31" action="ppaction://hlinksldjump">
                  <a:extLst>
                    <a:ext uri="{A12FA001-AC4F-418D-AE19-62706E023703}">
                      <ahyp:hlinkClr xmlns:ahyp="http://schemas.microsoft.com/office/drawing/2018/hyperlinkcolor" val="tx"/>
                    </a:ext>
                  </a:extLst>
                </a:hlinkClick>
              </a:rPr>
              <a:t>FinAuts podcast</a:t>
            </a:r>
            <a:r>
              <a:rPr lang="nb-NO" sz="1200" dirty="0">
                <a:latin typeface="Open Sans"/>
                <a:ea typeface="Open Sans"/>
                <a:cs typeface="Open Sans"/>
              </a:rPr>
              <a:t>  33</a:t>
            </a:r>
            <a:endParaRPr lang="nb-NO" dirty="0"/>
          </a:p>
          <a:p>
            <a:endParaRPr lang="nb-NO" sz="1200" b="1" dirty="0">
              <a:solidFill>
                <a:srgbClr val="008086"/>
              </a:solidFill>
              <a:latin typeface="Open Sans"/>
              <a:ea typeface="Open Sans"/>
              <a:cs typeface="Open Sans"/>
            </a:endParaRPr>
          </a:p>
          <a:p>
            <a:endParaRPr lang="nb-NO" sz="1200" b="1" dirty="0">
              <a:solidFill>
                <a:srgbClr val="008086"/>
              </a:solidFill>
              <a:latin typeface="Open Sans"/>
              <a:ea typeface="Open Sans"/>
              <a:cs typeface="Open Sans"/>
            </a:endParaRPr>
          </a:p>
          <a:p>
            <a:r>
              <a:rPr lang="nb-NO" sz="1200" b="1" dirty="0">
                <a:solidFill>
                  <a:srgbClr val="008086"/>
                </a:solidFill>
                <a:latin typeface="Open Sans"/>
                <a:ea typeface="Open Sans"/>
                <a:cs typeface="Open Sans"/>
              </a:rPr>
              <a:t>5. </a:t>
            </a:r>
            <a:r>
              <a:rPr lang="nb-NO" sz="1200" b="1" dirty="0">
                <a:solidFill>
                  <a:schemeClr val="accent4"/>
                </a:solidFill>
                <a:latin typeface="Open Sans"/>
                <a:ea typeface="Open Sans"/>
                <a:cs typeface="Open Sans"/>
                <a:hlinkClick r:id="rId32" action="ppaction://hlinksldjump">
                  <a:extLst>
                    <a:ext uri="{A12FA001-AC4F-418D-AE19-62706E023703}">
                      <ahyp:hlinkClr xmlns:ahyp="http://schemas.microsoft.com/office/drawing/2018/hyperlinkcolor" val="tx"/>
                    </a:ext>
                  </a:extLst>
                </a:hlinkClick>
              </a:rPr>
              <a:t>Effektevaluering og forbrukernes meninger</a:t>
            </a:r>
            <a:r>
              <a:rPr lang="nb-NO" sz="1200" b="1" dirty="0">
                <a:solidFill>
                  <a:srgbClr val="008086"/>
                </a:solidFill>
                <a:latin typeface="Open Sans"/>
                <a:ea typeface="Open Sans"/>
                <a:cs typeface="Open Sans"/>
              </a:rPr>
              <a:t> </a:t>
            </a:r>
            <a:endParaRPr lang="nb-NO" dirty="0"/>
          </a:p>
          <a:p>
            <a:pPr marL="171450" indent="-171450">
              <a:buFont typeface="Arial"/>
              <a:buChar char="•"/>
            </a:pPr>
            <a:r>
              <a:rPr lang="nb-NO" sz="1200" dirty="0">
                <a:latin typeface="Open Sans"/>
                <a:ea typeface="Open Sans"/>
                <a:cs typeface="Open Sans"/>
                <a:hlinkClick r:id="rId33" action="ppaction://hlinksldjump">
                  <a:extLst>
                    <a:ext uri="{A12FA001-AC4F-418D-AE19-62706E023703}">
                      <ahyp:hlinkClr xmlns:ahyp="http://schemas.microsoft.com/office/drawing/2018/hyperlinkcolor" val="tx"/>
                    </a:ext>
                  </a:extLst>
                </a:hlinkClick>
              </a:rPr>
              <a:t>Forbruker- og finanstrender</a:t>
            </a:r>
            <a:r>
              <a:rPr lang="nb-NO" sz="1200" dirty="0">
                <a:latin typeface="Open Sans"/>
                <a:ea typeface="Open Sans"/>
                <a:cs typeface="Open Sans"/>
              </a:rPr>
              <a:t>  35</a:t>
            </a:r>
            <a:endParaRPr lang="nb-NO" dirty="0"/>
          </a:p>
          <a:p>
            <a:endParaRPr lang="nb-NO" sz="1200" dirty="0">
              <a:solidFill>
                <a:srgbClr val="000000"/>
              </a:solidFill>
              <a:latin typeface="Open Sans"/>
              <a:ea typeface="Open Sans"/>
              <a:cs typeface="Open Sans"/>
            </a:endParaRPr>
          </a:p>
          <a:p>
            <a:r>
              <a:rPr lang="nb-NO" sz="1200" b="1" dirty="0">
                <a:solidFill>
                  <a:srgbClr val="008086"/>
                </a:solidFill>
                <a:latin typeface="Open Sans"/>
                <a:ea typeface="Open Sans"/>
                <a:cs typeface="Open Sans"/>
              </a:rPr>
              <a:t>6. </a:t>
            </a:r>
            <a:r>
              <a:rPr lang="nb-NO" sz="1200" b="1" dirty="0">
                <a:solidFill>
                  <a:schemeClr val="accent4"/>
                </a:solidFill>
                <a:latin typeface="Open Sans"/>
                <a:ea typeface="Open Sans"/>
                <a:cs typeface="Open Sans"/>
                <a:hlinkClick r:id="rId34" action="ppaction://hlinksldjump">
                  <a:extLst>
                    <a:ext uri="{A12FA001-AC4F-418D-AE19-62706E023703}">
                      <ahyp:hlinkClr xmlns:ahyp="http://schemas.microsoft.com/office/drawing/2018/hyperlinkcolor" val="tx"/>
                    </a:ext>
                  </a:extLst>
                </a:hlinkClick>
              </a:rPr>
              <a:t>Årsregnskap og balanse</a:t>
            </a:r>
            <a:endParaRPr lang="nb-NO" dirty="0">
              <a:solidFill>
                <a:schemeClr val="accent4"/>
              </a:solidFill>
              <a:latin typeface="Titillium Web Light"/>
              <a:ea typeface="Open Sans"/>
              <a:cs typeface="Open Sans"/>
            </a:endParaRPr>
          </a:p>
          <a:p>
            <a:pPr marL="171450" indent="-171450">
              <a:spcAft>
                <a:spcPts val="400"/>
              </a:spcAft>
              <a:buFont typeface="Arial"/>
              <a:buChar char="•"/>
            </a:pPr>
            <a:r>
              <a:rPr lang="nb-NO" sz="1200" dirty="0">
                <a:latin typeface="Open Sans"/>
                <a:ea typeface="Open Sans"/>
                <a:cs typeface="Open Sans"/>
                <a:hlinkClick r:id="rId35" action="ppaction://hlinksldjump">
                  <a:extLst>
                    <a:ext uri="{A12FA001-AC4F-418D-AE19-62706E023703}">
                      <ahyp:hlinkClr xmlns:ahyp="http://schemas.microsoft.com/office/drawing/2018/hyperlinkcolor" val="tx"/>
                    </a:ext>
                  </a:extLst>
                </a:hlinkClick>
              </a:rPr>
              <a:t>Resultatregnskap</a:t>
            </a:r>
            <a:r>
              <a:rPr lang="nb-NO" sz="1200" dirty="0">
                <a:latin typeface="Open Sans"/>
                <a:ea typeface="Open Sans"/>
                <a:cs typeface="Open Sans"/>
              </a:rPr>
              <a:t>  38</a:t>
            </a:r>
            <a:endParaRPr lang="en-US" sz="1200" dirty="0">
              <a:latin typeface="Open Sans"/>
              <a:ea typeface="Open Sans"/>
              <a:cs typeface="Open Sans"/>
            </a:endParaRPr>
          </a:p>
          <a:p>
            <a:pPr marL="171450" indent="-171450">
              <a:spcAft>
                <a:spcPts val="400"/>
              </a:spcAft>
              <a:buFont typeface="Arial"/>
              <a:buChar char="•"/>
            </a:pPr>
            <a:r>
              <a:rPr lang="nb-NO" sz="1200" dirty="0">
                <a:latin typeface="Open Sans"/>
                <a:ea typeface="Open Sans"/>
                <a:cs typeface="Open Sans"/>
                <a:hlinkClick r:id="rId36" action="ppaction://hlinksldjump">
                  <a:extLst>
                    <a:ext uri="{A12FA001-AC4F-418D-AE19-62706E023703}">
                      <ahyp:hlinkClr xmlns:ahyp="http://schemas.microsoft.com/office/drawing/2018/hyperlinkcolor" val="tx"/>
                    </a:ext>
                  </a:extLst>
                </a:hlinkClick>
              </a:rPr>
              <a:t>Balanse</a:t>
            </a:r>
            <a:r>
              <a:rPr lang="nb-NO" sz="1200" dirty="0">
                <a:latin typeface="Open Sans"/>
                <a:ea typeface="Open Sans"/>
                <a:cs typeface="Open Sans"/>
              </a:rPr>
              <a:t>  39</a:t>
            </a:r>
            <a:endParaRPr lang="nb-NO" sz="1200" b="1" dirty="0">
              <a:latin typeface="Open Sans"/>
              <a:ea typeface="Open Sans"/>
              <a:cs typeface="Open Sans"/>
            </a:endParaRPr>
          </a:p>
          <a:p>
            <a:endParaRPr lang="nb-NO" sz="1200" b="1" dirty="0">
              <a:solidFill>
                <a:srgbClr val="008086"/>
              </a:solidFill>
              <a:latin typeface="Open Sans"/>
              <a:ea typeface="Open Sans"/>
              <a:cs typeface="Open Sans"/>
            </a:endParaRPr>
          </a:p>
          <a:p>
            <a:endParaRPr lang="nb-NO" sz="1200" dirty="0">
              <a:solidFill>
                <a:srgbClr val="000000"/>
              </a:solidFill>
              <a:latin typeface="Open Sans"/>
              <a:ea typeface="Open Sans"/>
              <a:cs typeface="Open Sans"/>
            </a:endParaRPr>
          </a:p>
          <a:p>
            <a:endParaRPr lang="nb-NO" sz="1200" dirty="0">
              <a:solidFill>
                <a:srgbClr val="000000"/>
              </a:solidFill>
              <a:latin typeface="Open Sans"/>
              <a:ea typeface="Open Sans"/>
              <a:cs typeface="Open Sans"/>
            </a:endParaRPr>
          </a:p>
          <a:p>
            <a:endParaRPr lang="nb-NO" sz="1200" b="1" dirty="0">
              <a:solidFill>
                <a:srgbClr val="008086"/>
              </a:solidFill>
              <a:latin typeface="Open Sans"/>
              <a:ea typeface="Open Sans"/>
              <a:cs typeface="Open Sans"/>
            </a:endParaRPr>
          </a:p>
          <a:p>
            <a:endParaRPr lang="nb-NO" sz="1200" b="1" dirty="0">
              <a:solidFill>
                <a:srgbClr val="008086"/>
              </a:solidFill>
              <a:latin typeface="Open Sans"/>
              <a:ea typeface="Open Sans"/>
              <a:cs typeface="Open Sans"/>
            </a:endParaRPr>
          </a:p>
        </p:txBody>
      </p:sp>
    </p:spTree>
    <p:extLst>
      <p:ext uri="{BB962C8B-B14F-4D97-AF65-F5344CB8AC3E}">
        <p14:creationId xmlns:p14="http://schemas.microsoft.com/office/powerpoint/2010/main" val="30029509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FFFE752-0063-BD0A-C472-1E3A7AA8D500}"/>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63D451D8-4C77-58AB-571B-C2FB40207593}"/>
              </a:ext>
            </a:extLst>
          </p:cNvPr>
          <p:cNvSpPr>
            <a:spLocks noGrp="1"/>
          </p:cNvSpPr>
          <p:nvPr>
            <p:ph type="sldNum" sz="quarter" idx="12"/>
          </p:nvPr>
        </p:nvSpPr>
        <p:spPr/>
        <p:txBody>
          <a:bodyPr/>
          <a:lstStyle/>
          <a:p>
            <a:fld id="{1FACAE68-2C15-43EA-AAC8-8A98AD9E38DC}" type="slidenum">
              <a:rPr lang="nb-NO" smtClean="0"/>
              <a:t>40</a:t>
            </a:fld>
            <a:endParaRPr lang="nb-NO" dirty="0"/>
          </a:p>
        </p:txBody>
      </p:sp>
      <p:pic>
        <p:nvPicPr>
          <p:cNvPr id="7" name="object 3">
            <a:extLst>
              <a:ext uri="{FF2B5EF4-FFF2-40B4-BE49-F238E27FC236}">
                <a16:creationId xmlns:a16="http://schemas.microsoft.com/office/drawing/2014/main" id="{169D5A5C-BC38-4F93-17E6-2CC73A07D439}"/>
              </a:ext>
            </a:extLst>
          </p:cNvPr>
          <p:cNvPicPr/>
          <p:nvPr/>
        </p:nvPicPr>
        <p:blipFill>
          <a:blip r:embed="rId3" cstate="screen">
            <a:extLst>
              <a:ext uri="{28A0092B-C50C-407E-A947-70E740481C1C}">
                <a14:useLocalDpi xmlns:a14="http://schemas.microsoft.com/office/drawing/2010/main"/>
              </a:ext>
            </a:extLst>
          </a:blip>
          <a:stretch>
            <a:fillRect/>
          </a:stretch>
        </p:blipFill>
        <p:spPr>
          <a:xfrm>
            <a:off x="5351342" y="2073720"/>
            <a:ext cx="1489316" cy="986118"/>
          </a:xfrm>
          <a:prstGeom prst="rect">
            <a:avLst/>
          </a:prstGeom>
        </p:spPr>
      </p:pic>
      <p:sp>
        <p:nvSpPr>
          <p:cNvPr id="8" name="object 4">
            <a:extLst>
              <a:ext uri="{FF2B5EF4-FFF2-40B4-BE49-F238E27FC236}">
                <a16:creationId xmlns:a16="http://schemas.microsoft.com/office/drawing/2014/main" id="{A33A5441-0E05-40B7-235C-90267D1FF2DC}"/>
              </a:ext>
            </a:extLst>
          </p:cNvPr>
          <p:cNvSpPr txBox="1"/>
          <p:nvPr/>
        </p:nvSpPr>
        <p:spPr>
          <a:xfrm>
            <a:off x="4416425" y="3429000"/>
            <a:ext cx="3359150" cy="431800"/>
          </a:xfrm>
          <a:prstGeom prst="rect">
            <a:avLst/>
          </a:prstGeom>
        </p:spPr>
        <p:txBody>
          <a:bodyPr vert="horz" wrap="square" lIns="0" tIns="63500" rIns="0" bIns="0" rtlCol="0">
            <a:spAutoFit/>
          </a:bodyPr>
          <a:lstStyle/>
          <a:p>
            <a:pPr algn="ctr">
              <a:lnSpc>
                <a:spcPct val="100000"/>
              </a:lnSpc>
              <a:spcBef>
                <a:spcPts val="500"/>
              </a:spcBef>
            </a:pPr>
            <a:r>
              <a:rPr lang="nb-NO" sz="1000" b="1" dirty="0">
                <a:solidFill>
                  <a:srgbClr val="FFFFFF"/>
                </a:solidFill>
                <a:latin typeface="Open Sans ExtraBold"/>
                <a:cs typeface="Open Sans ExtraBold"/>
              </a:rPr>
              <a:t>Finansnæringens </a:t>
            </a:r>
            <a:r>
              <a:rPr lang="nb-NO" sz="1000" b="1" spc="-10" dirty="0">
                <a:solidFill>
                  <a:srgbClr val="FFFFFF"/>
                </a:solidFill>
                <a:latin typeface="Open Sans ExtraBold"/>
                <a:cs typeface="Open Sans ExtraBold"/>
              </a:rPr>
              <a:t>autorisasjonsordninger</a:t>
            </a:r>
            <a:endParaRPr lang="nb-NO" sz="1000" dirty="0">
              <a:latin typeface="Open Sans"/>
              <a:cs typeface="Open Sans"/>
            </a:endParaRPr>
          </a:p>
          <a:p>
            <a:pPr algn="ctr">
              <a:lnSpc>
                <a:spcPct val="100000"/>
              </a:lnSpc>
              <a:spcBef>
                <a:spcPts val="400"/>
              </a:spcBef>
            </a:pPr>
            <a:r>
              <a:rPr lang="nb-NO" sz="1000" dirty="0">
                <a:solidFill>
                  <a:srgbClr val="FFFFFF"/>
                </a:solidFill>
                <a:latin typeface="Open Sans"/>
                <a:cs typeface="Open Sans"/>
              </a:rPr>
              <a:t>PB</a:t>
            </a:r>
            <a:r>
              <a:rPr lang="nb-NO" sz="1000" spc="-20" dirty="0">
                <a:solidFill>
                  <a:srgbClr val="FFFFFF"/>
                </a:solidFill>
                <a:latin typeface="Open Sans"/>
                <a:cs typeface="Open Sans"/>
              </a:rPr>
              <a:t> </a:t>
            </a:r>
            <a:r>
              <a:rPr lang="nb-NO" sz="1000" dirty="0">
                <a:solidFill>
                  <a:srgbClr val="FFFFFF"/>
                </a:solidFill>
                <a:latin typeface="Open Sans"/>
                <a:cs typeface="Open Sans"/>
              </a:rPr>
              <a:t>2572</a:t>
            </a:r>
            <a:r>
              <a:rPr lang="nb-NO" sz="1000" spc="-20" dirty="0">
                <a:solidFill>
                  <a:srgbClr val="FFFFFF"/>
                </a:solidFill>
                <a:latin typeface="Open Sans"/>
                <a:cs typeface="Open Sans"/>
              </a:rPr>
              <a:t> </a:t>
            </a:r>
            <a:r>
              <a:rPr lang="nb-NO" sz="1000" spc="-25" dirty="0">
                <a:solidFill>
                  <a:srgbClr val="FFFFFF"/>
                </a:solidFill>
                <a:latin typeface="Open Sans"/>
                <a:cs typeface="Open Sans"/>
              </a:rPr>
              <a:t>Solli, </a:t>
            </a:r>
            <a:r>
              <a:rPr lang="nb-NO" sz="1000" dirty="0">
                <a:solidFill>
                  <a:srgbClr val="FFFFFF"/>
                </a:solidFill>
                <a:latin typeface="Open Sans"/>
                <a:cs typeface="Open Sans"/>
              </a:rPr>
              <a:t>0202</a:t>
            </a:r>
            <a:r>
              <a:rPr lang="nb-NO" sz="1000" spc="-15" dirty="0">
                <a:solidFill>
                  <a:srgbClr val="FFFFFF"/>
                </a:solidFill>
                <a:latin typeface="Open Sans"/>
                <a:cs typeface="Open Sans"/>
              </a:rPr>
              <a:t> </a:t>
            </a:r>
            <a:r>
              <a:rPr lang="nb-NO" sz="1000" dirty="0">
                <a:solidFill>
                  <a:srgbClr val="FFFFFF"/>
                </a:solidFill>
                <a:latin typeface="Open Sans"/>
                <a:cs typeface="Open Sans"/>
              </a:rPr>
              <a:t>Oslo</a:t>
            </a:r>
            <a:r>
              <a:rPr lang="nb-NO" sz="1000" spc="220" dirty="0">
                <a:solidFill>
                  <a:srgbClr val="FFFFFF"/>
                </a:solidFill>
                <a:latin typeface="Open Sans"/>
                <a:cs typeface="Open Sans"/>
              </a:rPr>
              <a:t> </a:t>
            </a:r>
            <a:r>
              <a:rPr lang="nb-NO" sz="1000" dirty="0">
                <a:solidFill>
                  <a:srgbClr val="FFFFFF"/>
                </a:solidFill>
                <a:latin typeface="Open Sans"/>
                <a:cs typeface="Open Sans"/>
              </a:rPr>
              <a:t>|</a:t>
            </a:r>
            <a:r>
              <a:rPr lang="nb-NO" sz="1000" spc="225" dirty="0">
                <a:solidFill>
                  <a:srgbClr val="FFFFFF"/>
                </a:solidFill>
                <a:latin typeface="Open Sans"/>
                <a:cs typeface="Open Sans"/>
              </a:rPr>
              <a:t> </a:t>
            </a:r>
            <a:r>
              <a:rPr lang="nb-NO" sz="1000" dirty="0">
                <a:solidFill>
                  <a:srgbClr val="FFFFFF"/>
                </a:solidFill>
                <a:latin typeface="Open Sans"/>
                <a:cs typeface="Open Sans"/>
              </a:rPr>
              <a:t>23</a:t>
            </a:r>
            <a:r>
              <a:rPr lang="nb-NO" sz="1000" spc="-20" dirty="0">
                <a:solidFill>
                  <a:srgbClr val="FFFFFF"/>
                </a:solidFill>
                <a:latin typeface="Open Sans"/>
                <a:cs typeface="Open Sans"/>
              </a:rPr>
              <a:t> </a:t>
            </a:r>
            <a:r>
              <a:rPr lang="nb-NO" sz="1000" dirty="0">
                <a:solidFill>
                  <a:srgbClr val="FFFFFF"/>
                </a:solidFill>
                <a:latin typeface="Open Sans"/>
                <a:cs typeface="Open Sans"/>
              </a:rPr>
              <a:t>28</a:t>
            </a:r>
            <a:r>
              <a:rPr lang="nb-NO" sz="1000" spc="-15" dirty="0">
                <a:solidFill>
                  <a:srgbClr val="FFFFFF"/>
                </a:solidFill>
                <a:latin typeface="Open Sans"/>
                <a:cs typeface="Open Sans"/>
              </a:rPr>
              <a:t> </a:t>
            </a:r>
            <a:r>
              <a:rPr lang="nb-NO" sz="1000" dirty="0">
                <a:solidFill>
                  <a:srgbClr val="FFFFFF"/>
                </a:solidFill>
                <a:latin typeface="Open Sans"/>
                <a:cs typeface="Open Sans"/>
              </a:rPr>
              <a:t>42</a:t>
            </a:r>
            <a:r>
              <a:rPr lang="nb-NO" sz="1000" spc="-20" dirty="0">
                <a:solidFill>
                  <a:srgbClr val="FFFFFF"/>
                </a:solidFill>
                <a:latin typeface="Open Sans"/>
                <a:cs typeface="Open Sans"/>
              </a:rPr>
              <a:t> </a:t>
            </a:r>
            <a:r>
              <a:rPr lang="nb-NO" sz="1000" dirty="0">
                <a:solidFill>
                  <a:srgbClr val="FFFFFF"/>
                </a:solidFill>
                <a:latin typeface="Open Sans"/>
                <a:cs typeface="Open Sans"/>
              </a:rPr>
              <a:t>00</a:t>
            </a:r>
            <a:r>
              <a:rPr lang="nb-NO" sz="1000" spc="220" dirty="0">
                <a:solidFill>
                  <a:srgbClr val="FFFFFF"/>
                </a:solidFill>
                <a:latin typeface="Open Sans"/>
                <a:cs typeface="Open Sans"/>
              </a:rPr>
              <a:t> </a:t>
            </a:r>
            <a:r>
              <a:rPr lang="nb-NO" sz="1000" dirty="0">
                <a:solidFill>
                  <a:srgbClr val="FFFFFF"/>
                </a:solidFill>
                <a:latin typeface="Open Sans"/>
                <a:cs typeface="Open Sans"/>
              </a:rPr>
              <a:t>|</a:t>
            </a:r>
            <a:r>
              <a:rPr lang="nb-NO" sz="1000" spc="225" dirty="0">
                <a:solidFill>
                  <a:srgbClr val="FFFFFF"/>
                </a:solidFill>
                <a:latin typeface="Open Sans"/>
                <a:cs typeface="Open Sans"/>
              </a:rPr>
              <a:t> </a:t>
            </a:r>
            <a:r>
              <a:rPr lang="nb-NO" sz="1000" spc="-10" dirty="0">
                <a:solidFill>
                  <a:schemeClr val="bg1"/>
                </a:solidFill>
                <a:latin typeface="Open Sans"/>
                <a:cs typeface="Open Sans"/>
                <a:hlinkClick r:id="rId4">
                  <a:extLst>
                    <a:ext uri="{A12FA001-AC4F-418D-AE19-62706E023703}">
                      <ahyp:hlinkClr xmlns:ahyp="http://schemas.microsoft.com/office/drawing/2018/hyperlinkcolor" val="tx"/>
                    </a:ext>
                  </a:extLst>
                </a:hlinkClick>
              </a:rPr>
              <a:t>post@finaut.no</a:t>
            </a:r>
            <a:endParaRPr lang="nb-NO" sz="1000" dirty="0">
              <a:solidFill>
                <a:schemeClr val="bg1"/>
              </a:solidFill>
              <a:latin typeface="Open Sans"/>
              <a:cs typeface="Open Sans"/>
            </a:endParaRPr>
          </a:p>
        </p:txBody>
      </p:sp>
      <p:grpSp>
        <p:nvGrpSpPr>
          <p:cNvPr id="14" name="Group 13">
            <a:extLst>
              <a:ext uri="{FF2B5EF4-FFF2-40B4-BE49-F238E27FC236}">
                <a16:creationId xmlns:a16="http://schemas.microsoft.com/office/drawing/2014/main" id="{4FF49141-3B37-0227-0B2A-5A81C80180AC}"/>
              </a:ext>
            </a:extLst>
          </p:cNvPr>
          <p:cNvGrpSpPr/>
          <p:nvPr/>
        </p:nvGrpSpPr>
        <p:grpSpPr>
          <a:xfrm>
            <a:off x="5023757" y="4229962"/>
            <a:ext cx="2144486" cy="252000"/>
            <a:chOff x="843186" y="4880445"/>
            <a:chExt cx="2144486" cy="252000"/>
          </a:xfrm>
        </p:grpSpPr>
        <p:sp>
          <p:nvSpPr>
            <p:cNvPr id="15" name="Oval 14">
              <a:extLst>
                <a:ext uri="{FF2B5EF4-FFF2-40B4-BE49-F238E27FC236}">
                  <a16:creationId xmlns:a16="http://schemas.microsoft.com/office/drawing/2014/main" id="{D8E99119-5210-E0E8-B4E0-CB941D9BF263}"/>
                </a:ext>
              </a:extLst>
            </p:cNvPr>
            <p:cNvSpPr/>
            <p:nvPr/>
          </p:nvSpPr>
          <p:spPr>
            <a:xfrm>
              <a:off x="2736307" y="4880446"/>
              <a:ext cx="251365" cy="251365"/>
            </a:xfrm>
            <a:prstGeom prst="ellipse">
              <a:avLst/>
            </a:prstGeom>
            <a:solidFill>
              <a:srgbClr val="BDBC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6" name="Oval 15">
              <a:extLst>
                <a:ext uri="{FF2B5EF4-FFF2-40B4-BE49-F238E27FC236}">
                  <a16:creationId xmlns:a16="http://schemas.microsoft.com/office/drawing/2014/main" id="{9E5A61DD-9CBD-1148-BDDB-4A817D3D4F75}"/>
                </a:ext>
              </a:extLst>
            </p:cNvPr>
            <p:cNvSpPr/>
            <p:nvPr/>
          </p:nvSpPr>
          <p:spPr>
            <a:xfrm>
              <a:off x="843186" y="4880446"/>
              <a:ext cx="251365" cy="251365"/>
            </a:xfrm>
            <a:prstGeom prst="ellipse">
              <a:avLst/>
            </a:prstGeom>
            <a:solidFill>
              <a:srgbClr val="BDBC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7" name="Rectangle 16">
              <a:extLst>
                <a:ext uri="{FF2B5EF4-FFF2-40B4-BE49-F238E27FC236}">
                  <a16:creationId xmlns:a16="http://schemas.microsoft.com/office/drawing/2014/main" id="{0400B41C-DEBA-123F-DD56-B6A4BC41EB4E}"/>
                </a:ext>
              </a:extLst>
            </p:cNvPr>
            <p:cNvSpPr/>
            <p:nvPr/>
          </p:nvSpPr>
          <p:spPr>
            <a:xfrm>
              <a:off x="972809" y="4880445"/>
              <a:ext cx="1889181" cy="252000"/>
            </a:xfrm>
            <a:prstGeom prst="rect">
              <a:avLst/>
            </a:prstGeom>
            <a:solidFill>
              <a:srgbClr val="BDBCD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NO" b="1">
                  <a:solidFill>
                    <a:srgbClr val="251D57"/>
                  </a:solidFill>
                  <a:latin typeface="Open Sans" panose="020B0606030504020204" pitchFamily="34" charset="0"/>
                  <a:ea typeface="Open Sans" panose="020B0606030504020204" pitchFamily="34" charset="0"/>
                  <a:cs typeface="Open Sans" panose="020B0606030504020204" pitchFamily="34" charset="0"/>
                </a:rPr>
                <a:t>Se om din rådgiver er autorisert</a:t>
              </a:r>
            </a:p>
          </p:txBody>
        </p:sp>
      </p:grpSp>
      <p:sp>
        <p:nvSpPr>
          <p:cNvPr id="4" name="Rectangle 3">
            <a:hlinkClick r:id="rId5"/>
            <a:extLst>
              <a:ext uri="{FF2B5EF4-FFF2-40B4-BE49-F238E27FC236}">
                <a16:creationId xmlns:a16="http://schemas.microsoft.com/office/drawing/2014/main" id="{3198A5A2-ADBA-EEC7-68FD-9680061AA67C}"/>
              </a:ext>
            </a:extLst>
          </p:cNvPr>
          <p:cNvSpPr/>
          <p:nvPr/>
        </p:nvSpPr>
        <p:spPr>
          <a:xfrm>
            <a:off x="5023757" y="4229329"/>
            <a:ext cx="2144486"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Tree>
    <p:extLst>
      <p:ext uri="{BB962C8B-B14F-4D97-AF65-F5344CB8AC3E}">
        <p14:creationId xmlns:p14="http://schemas.microsoft.com/office/powerpoint/2010/main" val="3414257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F07AEF0-DEED-2C5E-4D61-851660EDCF64}"/>
              </a:ext>
            </a:extLst>
          </p:cNvPr>
          <p:cNvSpPr txBox="1"/>
          <p:nvPr/>
        </p:nvSpPr>
        <p:spPr>
          <a:xfrm>
            <a:off x="1334815" y="4921138"/>
            <a:ext cx="2832507" cy="523220"/>
          </a:xfrm>
          <a:prstGeom prst="rect">
            <a:avLst/>
          </a:prstGeom>
          <a:noFill/>
        </p:spPr>
        <p:txBody>
          <a:bodyPr wrap="none" lIns="0" tIns="0" rIns="0" bIns="0" rtlCol="0">
            <a:spAutoFit/>
          </a:bodyPr>
          <a:lstStyle/>
          <a:p>
            <a:r>
              <a:rPr lang="en-NO" sz="3400">
                <a:solidFill>
                  <a:srgbClr val="251D57"/>
                </a:solidFill>
                <a:latin typeface="+mj-lt"/>
              </a:rPr>
              <a:t>Dette er FinAut</a:t>
            </a:r>
          </a:p>
        </p:txBody>
      </p:sp>
      <p:sp>
        <p:nvSpPr>
          <p:cNvPr id="6" name="Oval 5">
            <a:extLst>
              <a:ext uri="{FF2B5EF4-FFF2-40B4-BE49-F238E27FC236}">
                <a16:creationId xmlns:a16="http://schemas.microsoft.com/office/drawing/2014/main" id="{FB566048-B0EC-EDE8-6E6D-A01DF7A8B28F}"/>
              </a:ext>
            </a:extLst>
          </p:cNvPr>
          <p:cNvSpPr/>
          <p:nvPr/>
        </p:nvSpPr>
        <p:spPr>
          <a:xfrm>
            <a:off x="583034" y="4876800"/>
            <a:ext cx="567558" cy="567558"/>
          </a:xfrm>
          <a:prstGeom prst="ellipse">
            <a:avLst/>
          </a:prstGeom>
          <a:solidFill>
            <a:srgbClr val="69549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2000" b="1" dirty="0">
                <a:solidFill>
                  <a:schemeClr val="bg1"/>
                </a:solidFill>
                <a:latin typeface="Titillium Web" pitchFamily="2" charset="77"/>
              </a:rPr>
              <a:t>1</a:t>
            </a:r>
          </a:p>
        </p:txBody>
      </p:sp>
      <p:sp>
        <p:nvSpPr>
          <p:cNvPr id="10" name="Rectangle 9">
            <a:extLst>
              <a:ext uri="{FF2B5EF4-FFF2-40B4-BE49-F238E27FC236}">
                <a16:creationId xmlns:a16="http://schemas.microsoft.com/office/drawing/2014/main" id="{01315CEE-81AB-F6BF-B125-02C8480152DA}"/>
              </a:ext>
            </a:extLst>
          </p:cNvPr>
          <p:cNvSpPr/>
          <p:nvPr/>
        </p:nvSpPr>
        <p:spPr>
          <a:xfrm rot="18897754">
            <a:off x="6957202" y="2860446"/>
            <a:ext cx="163403" cy="4752668"/>
          </a:xfrm>
          <a:custGeom>
            <a:avLst/>
            <a:gdLst>
              <a:gd name="connsiteX0" fmla="*/ 0 w 157655"/>
              <a:gd name="connsiteY0" fmla="*/ 0 h 4792717"/>
              <a:gd name="connsiteX1" fmla="*/ 157655 w 157655"/>
              <a:gd name="connsiteY1" fmla="*/ 0 h 4792717"/>
              <a:gd name="connsiteX2" fmla="*/ 157655 w 157655"/>
              <a:gd name="connsiteY2" fmla="*/ 4792717 h 4792717"/>
              <a:gd name="connsiteX3" fmla="*/ 0 w 157655"/>
              <a:gd name="connsiteY3" fmla="*/ 4792717 h 4792717"/>
              <a:gd name="connsiteX4" fmla="*/ 0 w 157655"/>
              <a:gd name="connsiteY4" fmla="*/ 0 h 4792717"/>
              <a:gd name="connsiteX0" fmla="*/ 0 w 157655"/>
              <a:gd name="connsiteY0" fmla="*/ 0 h 4792717"/>
              <a:gd name="connsiteX1" fmla="*/ 157655 w 157655"/>
              <a:gd name="connsiteY1" fmla="*/ 0 h 4792717"/>
              <a:gd name="connsiteX2" fmla="*/ 157655 w 157655"/>
              <a:gd name="connsiteY2" fmla="*/ 4792717 h 4792717"/>
              <a:gd name="connsiteX3" fmla="*/ 131 w 157655"/>
              <a:gd name="connsiteY3" fmla="*/ 4592449 h 4792717"/>
              <a:gd name="connsiteX4" fmla="*/ 0 w 157655"/>
              <a:gd name="connsiteY4" fmla="*/ 0 h 4792717"/>
              <a:gd name="connsiteX0" fmla="*/ 0 w 163403"/>
              <a:gd name="connsiteY0" fmla="*/ 0 h 4752668"/>
              <a:gd name="connsiteX1" fmla="*/ 157655 w 163403"/>
              <a:gd name="connsiteY1" fmla="*/ 0 h 4752668"/>
              <a:gd name="connsiteX2" fmla="*/ 163403 w 163403"/>
              <a:gd name="connsiteY2" fmla="*/ 4752668 h 4752668"/>
              <a:gd name="connsiteX3" fmla="*/ 131 w 163403"/>
              <a:gd name="connsiteY3" fmla="*/ 4592449 h 4752668"/>
              <a:gd name="connsiteX4" fmla="*/ 0 w 163403"/>
              <a:gd name="connsiteY4" fmla="*/ 0 h 4752668"/>
              <a:gd name="connsiteX0" fmla="*/ 0 w 163403"/>
              <a:gd name="connsiteY0" fmla="*/ 0 h 4752668"/>
              <a:gd name="connsiteX1" fmla="*/ 159793 w 163403"/>
              <a:gd name="connsiteY1" fmla="*/ 163891 h 4752668"/>
              <a:gd name="connsiteX2" fmla="*/ 163403 w 163403"/>
              <a:gd name="connsiteY2" fmla="*/ 4752668 h 4752668"/>
              <a:gd name="connsiteX3" fmla="*/ 131 w 163403"/>
              <a:gd name="connsiteY3" fmla="*/ 4592449 h 4752668"/>
              <a:gd name="connsiteX4" fmla="*/ 0 w 163403"/>
              <a:gd name="connsiteY4" fmla="*/ 0 h 475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03" h="4752668">
                <a:moveTo>
                  <a:pt x="0" y="0"/>
                </a:moveTo>
                <a:lnTo>
                  <a:pt x="159793" y="163891"/>
                </a:lnTo>
                <a:cubicBezTo>
                  <a:pt x="160996" y="1693483"/>
                  <a:pt x="162200" y="3223076"/>
                  <a:pt x="163403" y="4752668"/>
                </a:cubicBezTo>
                <a:lnTo>
                  <a:pt x="131" y="4592449"/>
                </a:lnTo>
                <a:cubicBezTo>
                  <a:pt x="87" y="3061633"/>
                  <a:pt x="44" y="1530816"/>
                  <a:pt x="0" y="0"/>
                </a:cubicBezTo>
                <a:close/>
              </a:path>
            </a:pathLst>
          </a:cu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pic>
        <p:nvPicPr>
          <p:cNvPr id="7" name="Plassholder for bilde 6" descr="Et bilde som inneholder utendørs, blomster, natur, Urteplante  KI-generert innhold kan være feil.">
            <a:extLst>
              <a:ext uri="{FF2B5EF4-FFF2-40B4-BE49-F238E27FC236}">
                <a16:creationId xmlns:a16="http://schemas.microsoft.com/office/drawing/2014/main" id="{90857CCC-EC4D-C3EE-C596-0C8BFED32E3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962" r="5962"/>
          <a:stretch>
            <a:fillRect/>
          </a:stretch>
        </p:blipFill>
        <p:spPr/>
      </p:pic>
    </p:spTree>
    <p:extLst>
      <p:ext uri="{BB962C8B-B14F-4D97-AF65-F5344CB8AC3E}">
        <p14:creationId xmlns:p14="http://schemas.microsoft.com/office/powerpoint/2010/main" val="485700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4045A626-DBFF-E6C0-C493-82D1ACFD8E72}"/>
              </a:ext>
            </a:extLst>
          </p:cNvPr>
          <p:cNvGrpSpPr/>
          <p:nvPr/>
        </p:nvGrpSpPr>
        <p:grpSpPr>
          <a:xfrm>
            <a:off x="5381181" y="606392"/>
            <a:ext cx="5570761" cy="5072513"/>
            <a:chOff x="5340772" y="420128"/>
            <a:chExt cx="6325870" cy="5760085"/>
          </a:xfrm>
        </p:grpSpPr>
        <p:grpSp>
          <p:nvGrpSpPr>
            <p:cNvPr id="5" name="object 4">
              <a:extLst>
                <a:ext uri="{FF2B5EF4-FFF2-40B4-BE49-F238E27FC236}">
                  <a16:creationId xmlns:a16="http://schemas.microsoft.com/office/drawing/2014/main" id="{E2417525-5A31-5F0D-1EA1-F958C1A34B38}"/>
                </a:ext>
              </a:extLst>
            </p:cNvPr>
            <p:cNvGrpSpPr/>
            <p:nvPr/>
          </p:nvGrpSpPr>
          <p:grpSpPr>
            <a:xfrm>
              <a:off x="5340772" y="420128"/>
              <a:ext cx="6325870" cy="5760085"/>
              <a:chOff x="3646725" y="864002"/>
              <a:chExt cx="6325870" cy="5760085"/>
            </a:xfrm>
          </p:grpSpPr>
          <p:sp>
            <p:nvSpPr>
              <p:cNvPr id="6" name="object 5">
                <a:extLst>
                  <a:ext uri="{FF2B5EF4-FFF2-40B4-BE49-F238E27FC236}">
                    <a16:creationId xmlns:a16="http://schemas.microsoft.com/office/drawing/2014/main" id="{4B6CD069-CEA9-CE37-A7F1-32852B847FEB}"/>
                  </a:ext>
                </a:extLst>
              </p:cNvPr>
              <p:cNvSpPr/>
              <p:nvPr/>
            </p:nvSpPr>
            <p:spPr>
              <a:xfrm>
                <a:off x="5103152" y="2893198"/>
                <a:ext cx="3412490" cy="1078865"/>
              </a:xfrm>
              <a:custGeom>
                <a:avLst/>
                <a:gdLst/>
                <a:ahLst/>
                <a:cxnLst/>
                <a:rect l="l" t="t" r="r" b="b"/>
                <a:pathLst>
                  <a:path w="3412490" h="1078864">
                    <a:moveTo>
                      <a:pt x="2820377" y="0"/>
                    </a:moveTo>
                    <a:lnTo>
                      <a:pt x="592048" y="0"/>
                    </a:lnTo>
                    <a:lnTo>
                      <a:pt x="0" y="1078280"/>
                    </a:lnTo>
                    <a:lnTo>
                      <a:pt x="3412426" y="1078280"/>
                    </a:lnTo>
                    <a:lnTo>
                      <a:pt x="2820377" y="0"/>
                    </a:lnTo>
                    <a:close/>
                  </a:path>
                </a:pathLst>
              </a:custGeom>
              <a:solidFill>
                <a:srgbClr val="8890BC"/>
              </a:solidFill>
            </p:spPr>
            <p:txBody>
              <a:bodyPr wrap="square" lIns="0" tIns="0" rIns="0" bIns="0" rtlCol="0"/>
              <a:lstStyle/>
              <a:p>
                <a:endParaRPr lang="nb-NO" dirty="0"/>
              </a:p>
            </p:txBody>
          </p:sp>
          <p:sp>
            <p:nvSpPr>
              <p:cNvPr id="7" name="object 6">
                <a:extLst>
                  <a:ext uri="{FF2B5EF4-FFF2-40B4-BE49-F238E27FC236}">
                    <a16:creationId xmlns:a16="http://schemas.microsoft.com/office/drawing/2014/main" id="{23F0E5B5-01E3-4C00-D245-F4B146B34115}"/>
                  </a:ext>
                </a:extLst>
              </p:cNvPr>
              <p:cNvSpPr/>
              <p:nvPr/>
            </p:nvSpPr>
            <p:spPr>
              <a:xfrm>
                <a:off x="5711159" y="864002"/>
                <a:ext cx="2196465" cy="2000250"/>
              </a:xfrm>
              <a:custGeom>
                <a:avLst/>
                <a:gdLst/>
                <a:ahLst/>
                <a:cxnLst/>
                <a:rect l="l" t="t" r="r" b="b"/>
                <a:pathLst>
                  <a:path w="2196465" h="2000250">
                    <a:moveTo>
                      <a:pt x="1098194" y="0"/>
                    </a:moveTo>
                    <a:lnTo>
                      <a:pt x="0" y="2000135"/>
                    </a:lnTo>
                    <a:lnTo>
                      <a:pt x="2196414" y="2000135"/>
                    </a:lnTo>
                    <a:lnTo>
                      <a:pt x="1098194" y="0"/>
                    </a:lnTo>
                    <a:close/>
                  </a:path>
                </a:pathLst>
              </a:custGeom>
              <a:solidFill>
                <a:srgbClr val="645CA0"/>
              </a:solidFill>
            </p:spPr>
            <p:txBody>
              <a:bodyPr wrap="square" lIns="0" tIns="0" rIns="0" bIns="0" rtlCol="0"/>
              <a:lstStyle/>
              <a:p>
                <a:endParaRPr lang="nb-NO" dirty="0"/>
              </a:p>
            </p:txBody>
          </p:sp>
          <p:sp>
            <p:nvSpPr>
              <p:cNvPr id="8" name="object 7">
                <a:extLst>
                  <a:ext uri="{FF2B5EF4-FFF2-40B4-BE49-F238E27FC236}">
                    <a16:creationId xmlns:a16="http://schemas.microsoft.com/office/drawing/2014/main" id="{BBF1D29B-CA13-E4FA-C7B1-E3973BE0271C}"/>
                  </a:ext>
                </a:extLst>
              </p:cNvPr>
              <p:cNvSpPr/>
              <p:nvPr/>
            </p:nvSpPr>
            <p:spPr>
              <a:xfrm>
                <a:off x="3646725" y="4000543"/>
                <a:ext cx="6325870" cy="2623820"/>
              </a:xfrm>
              <a:custGeom>
                <a:avLst/>
                <a:gdLst/>
                <a:ahLst/>
                <a:cxnLst/>
                <a:rect l="l" t="t" r="r" b="b"/>
                <a:pathLst>
                  <a:path w="6325870" h="2623820">
                    <a:moveTo>
                      <a:pt x="4884813" y="0"/>
                    </a:moveTo>
                    <a:lnTo>
                      <a:pt x="1440459" y="0"/>
                    </a:lnTo>
                    <a:lnTo>
                      <a:pt x="0" y="2623464"/>
                    </a:lnTo>
                    <a:lnTo>
                      <a:pt x="6325273" y="2623464"/>
                    </a:lnTo>
                    <a:lnTo>
                      <a:pt x="4884813" y="0"/>
                    </a:lnTo>
                    <a:close/>
                  </a:path>
                </a:pathLst>
              </a:custGeom>
              <a:solidFill>
                <a:srgbClr val="242056"/>
              </a:solidFill>
            </p:spPr>
            <p:txBody>
              <a:bodyPr wrap="square" lIns="0" tIns="0" rIns="0" bIns="0" rtlCol="0"/>
              <a:lstStyle/>
              <a:p>
                <a:endParaRPr lang="nb-NO" dirty="0"/>
              </a:p>
            </p:txBody>
          </p:sp>
        </p:grpSp>
        <p:sp>
          <p:nvSpPr>
            <p:cNvPr id="9" name="object 8">
              <a:extLst>
                <a:ext uri="{FF2B5EF4-FFF2-40B4-BE49-F238E27FC236}">
                  <a16:creationId xmlns:a16="http://schemas.microsoft.com/office/drawing/2014/main" id="{357FA0DC-C0EC-B6AA-6EA4-51472BAC9B8D}"/>
                </a:ext>
              </a:extLst>
            </p:cNvPr>
            <p:cNvSpPr txBox="1"/>
            <p:nvPr/>
          </p:nvSpPr>
          <p:spPr>
            <a:xfrm>
              <a:off x="8078302" y="1407215"/>
              <a:ext cx="851535" cy="792189"/>
            </a:xfrm>
            <a:prstGeom prst="rect">
              <a:avLst/>
            </a:prstGeom>
          </p:spPr>
          <p:txBody>
            <a:bodyPr vert="horz" wrap="square" lIns="0" tIns="109220" rIns="0" bIns="0" rtlCol="0">
              <a:spAutoFit/>
            </a:bodyPr>
            <a:lstStyle/>
            <a:p>
              <a:pPr algn="ctr">
                <a:lnSpc>
                  <a:spcPct val="100000"/>
                </a:lnSpc>
                <a:spcBef>
                  <a:spcPts val="860"/>
                </a:spcBef>
              </a:pPr>
              <a:r>
                <a:rPr lang="nb-NO" sz="1600" b="1" spc="-10" dirty="0">
                  <a:solidFill>
                    <a:srgbClr val="FFFFFF"/>
                  </a:solidFill>
                  <a:latin typeface="Titillium Web"/>
                  <a:cs typeface="Titillium Web"/>
                </a:rPr>
                <a:t>Visjon</a:t>
              </a:r>
              <a:endParaRPr lang="nb-NO" sz="1600" dirty="0">
                <a:latin typeface="Titillium Web"/>
                <a:cs typeface="Titillium Web"/>
              </a:endParaRPr>
            </a:p>
            <a:p>
              <a:pPr algn="ctr">
                <a:lnSpc>
                  <a:spcPct val="100000"/>
                </a:lnSpc>
                <a:spcBef>
                  <a:spcPts val="450"/>
                </a:spcBef>
              </a:pPr>
              <a:r>
                <a:rPr lang="nb-NO" sz="900" b="1" dirty="0">
                  <a:solidFill>
                    <a:srgbClr val="FFFFFF"/>
                  </a:solidFill>
                  <a:latin typeface="TitilliumWeb-SemiBold"/>
                  <a:cs typeface="TitilliumWeb-SemiBold"/>
                </a:rPr>
                <a:t>Trygg</a:t>
              </a:r>
              <a:r>
                <a:rPr lang="nb-NO" sz="900" b="1" spc="-45" dirty="0">
                  <a:solidFill>
                    <a:srgbClr val="FFFFFF"/>
                  </a:solidFill>
                  <a:latin typeface="TitilliumWeb-SemiBold"/>
                  <a:cs typeface="TitilliumWeb-SemiBold"/>
                </a:rPr>
                <a:t> </a:t>
              </a:r>
              <a:r>
                <a:rPr lang="nb-NO" sz="900" b="1" spc="-10" dirty="0">
                  <a:solidFill>
                    <a:srgbClr val="FFFFFF"/>
                  </a:solidFill>
                  <a:latin typeface="TitilliumWeb-SemiBold"/>
                  <a:cs typeface="TitilliumWeb-SemiBold"/>
                </a:rPr>
                <a:t>rådgivning</a:t>
              </a:r>
              <a:endParaRPr lang="nb-NO" sz="900" b="1" dirty="0">
                <a:latin typeface="TitilliumWeb-SemiBold"/>
                <a:cs typeface="TitilliumWeb-SemiBold"/>
              </a:endParaRPr>
            </a:p>
          </p:txBody>
        </p:sp>
        <p:sp>
          <p:nvSpPr>
            <p:cNvPr id="10" name="object 9">
              <a:extLst>
                <a:ext uri="{FF2B5EF4-FFF2-40B4-BE49-F238E27FC236}">
                  <a16:creationId xmlns:a16="http://schemas.microsoft.com/office/drawing/2014/main" id="{8D9B8478-2E82-71DD-C781-777770CFE4F3}"/>
                </a:ext>
              </a:extLst>
            </p:cNvPr>
            <p:cNvSpPr txBox="1"/>
            <p:nvPr/>
          </p:nvSpPr>
          <p:spPr>
            <a:xfrm>
              <a:off x="7142549" y="2456870"/>
              <a:ext cx="2730326" cy="949462"/>
            </a:xfrm>
            <a:prstGeom prst="rect">
              <a:avLst/>
            </a:prstGeom>
          </p:spPr>
          <p:txBody>
            <a:bodyPr vert="horz" wrap="square" lIns="0" tIns="109220" rIns="0" bIns="0" rtlCol="0" anchor="t">
              <a:spAutoFit/>
            </a:bodyPr>
            <a:lstStyle/>
            <a:p>
              <a:pPr algn="ctr">
                <a:lnSpc>
                  <a:spcPct val="100000"/>
                </a:lnSpc>
                <a:spcBef>
                  <a:spcPts val="860"/>
                </a:spcBef>
              </a:pPr>
              <a:r>
                <a:rPr lang="nb-NO" sz="1600" b="1" spc="-10" dirty="0">
                  <a:solidFill>
                    <a:srgbClr val="FFFFFF"/>
                  </a:solidFill>
                  <a:latin typeface="Titillium Web"/>
                  <a:cs typeface="Titillium Web"/>
                </a:rPr>
                <a:t>Misjon</a:t>
              </a:r>
              <a:endParaRPr lang="nb-NO" sz="1600" dirty="0">
                <a:latin typeface="Titillium Web"/>
                <a:cs typeface="Titillium Web"/>
              </a:endParaRPr>
            </a:p>
            <a:p>
              <a:pPr marL="1270" algn="ctr">
                <a:spcBef>
                  <a:spcPts val="450"/>
                </a:spcBef>
              </a:pPr>
              <a:r>
                <a:rPr lang="nb-NO" sz="900" b="1" dirty="0">
                  <a:solidFill>
                    <a:srgbClr val="FFFFFF"/>
                  </a:solidFill>
                  <a:latin typeface="TitilliumWeb-SemiBold"/>
                  <a:cs typeface="TitilliumWeb-SemiBold"/>
                </a:rPr>
                <a:t>FinAut</a:t>
              </a:r>
              <a:r>
                <a:rPr lang="nb-NO" sz="900" b="1" spc="25" dirty="0">
                  <a:solidFill>
                    <a:srgbClr val="FFFFFF"/>
                  </a:solidFill>
                  <a:latin typeface="TitilliumWeb-SemiBold"/>
                  <a:cs typeface="TitilliumWeb-SemiBold"/>
                </a:rPr>
                <a:t> </a:t>
              </a:r>
              <a:r>
                <a:rPr lang="nb-NO" sz="900" b="1" dirty="0">
                  <a:solidFill>
                    <a:srgbClr val="FFFFFF"/>
                  </a:solidFill>
                  <a:latin typeface="TitilliumWeb-SemiBold"/>
                  <a:cs typeface="TitilliumWeb-SemiBold"/>
                </a:rPr>
                <a:t>autoriserer</a:t>
              </a:r>
              <a:r>
                <a:rPr lang="nb-NO" sz="900" b="1" spc="25" dirty="0">
                  <a:solidFill>
                    <a:srgbClr val="FFFFFF"/>
                  </a:solidFill>
                  <a:latin typeface="TitilliumWeb-SemiBold"/>
                  <a:cs typeface="TitilliumWeb-SemiBold"/>
                </a:rPr>
                <a:t> </a:t>
              </a:r>
              <a:r>
                <a:rPr lang="nb-NO" sz="900" b="1" dirty="0">
                  <a:solidFill>
                    <a:srgbClr val="FFFFFF"/>
                  </a:solidFill>
                  <a:latin typeface="TitilliumWeb-SemiBold"/>
                  <a:cs typeface="TitilliumWeb-SemiBold"/>
                </a:rPr>
                <a:t>rådgivere</a:t>
              </a:r>
              <a:r>
                <a:rPr lang="nb-NO" sz="900" b="1" spc="30" dirty="0">
                  <a:solidFill>
                    <a:srgbClr val="FFFFFF"/>
                  </a:solidFill>
                  <a:latin typeface="TitilliumWeb-SemiBold"/>
                  <a:cs typeface="TitilliumWeb-SemiBold"/>
                </a:rPr>
                <a:t> </a:t>
              </a:r>
              <a:r>
                <a:rPr lang="nb-NO" sz="900" b="1" dirty="0">
                  <a:solidFill>
                    <a:srgbClr val="FFFFFF"/>
                  </a:solidFill>
                  <a:latin typeface="TitilliumWeb-SemiBold"/>
                  <a:cs typeface="TitilliumWeb-SemiBold"/>
                </a:rPr>
                <a:t>i </a:t>
              </a:r>
              <a:r>
                <a:rPr lang="nb-NO" sz="900" b="1" spc="-10" dirty="0">
                  <a:solidFill>
                    <a:srgbClr val="FFFFFF"/>
                  </a:solidFill>
                  <a:latin typeface="TitilliumWeb-SemiBold"/>
                  <a:cs typeface="TitilliumWeb-SemiBold"/>
                </a:rPr>
                <a:t>finansnæringen.</a:t>
              </a:r>
              <a:endParaRPr lang="nb-NO" sz="900" b="1" dirty="0">
                <a:latin typeface="TitilliumWeb-SemiBold"/>
                <a:cs typeface="TitilliumWeb-SemiBold"/>
              </a:endParaRPr>
            </a:p>
            <a:p>
              <a:pPr algn="ctr">
                <a:lnSpc>
                  <a:spcPct val="100000"/>
                </a:lnSpc>
                <a:spcBef>
                  <a:spcPts val="20"/>
                </a:spcBef>
              </a:pPr>
              <a:r>
                <a:rPr lang="nb-NO" sz="900" b="1" dirty="0">
                  <a:solidFill>
                    <a:srgbClr val="FFFFFF"/>
                  </a:solidFill>
                  <a:latin typeface="TitilliumWeb-SemiBold"/>
                  <a:cs typeface="TitilliumWeb-SemiBold"/>
                </a:rPr>
                <a:t>Vi</a:t>
              </a:r>
              <a:r>
                <a:rPr lang="nb-NO" sz="900" b="1" spc="15" dirty="0">
                  <a:solidFill>
                    <a:srgbClr val="FFFFFF"/>
                  </a:solidFill>
                  <a:latin typeface="TitilliumWeb-SemiBold"/>
                  <a:cs typeface="TitilliumWeb-SemiBold"/>
                </a:rPr>
                <a:t> </a:t>
              </a:r>
              <a:r>
                <a:rPr lang="nb-NO" sz="900" b="1" dirty="0">
                  <a:solidFill>
                    <a:srgbClr val="FFFFFF"/>
                  </a:solidFill>
                  <a:latin typeface="TitilliumWeb-SemiBold"/>
                  <a:cs typeface="TitilliumWeb-SemiBold"/>
                </a:rPr>
                <a:t>sikrer</a:t>
              </a:r>
              <a:r>
                <a:rPr lang="nb-NO" sz="900" b="1" spc="15" dirty="0">
                  <a:solidFill>
                    <a:srgbClr val="FFFFFF"/>
                  </a:solidFill>
                  <a:latin typeface="TitilliumWeb-SemiBold"/>
                  <a:cs typeface="TitilliumWeb-SemiBold"/>
                </a:rPr>
                <a:t> </a:t>
              </a:r>
              <a:r>
                <a:rPr lang="nb-NO" sz="900" b="1" dirty="0">
                  <a:solidFill>
                    <a:srgbClr val="FFFFFF"/>
                  </a:solidFill>
                  <a:latin typeface="TitilliumWeb-SemiBold"/>
                  <a:cs typeface="TitilliumWeb-SemiBold"/>
                </a:rPr>
                <a:t>kompetanse</a:t>
              </a:r>
              <a:r>
                <a:rPr lang="nb-NO" sz="900" b="1" spc="15" dirty="0">
                  <a:solidFill>
                    <a:srgbClr val="FFFFFF"/>
                  </a:solidFill>
                  <a:latin typeface="TitilliumWeb-SemiBold"/>
                  <a:cs typeface="TitilliumWeb-SemiBold"/>
                </a:rPr>
                <a:t> </a:t>
              </a:r>
              <a:r>
                <a:rPr lang="nb-NO" sz="900" b="1" dirty="0">
                  <a:solidFill>
                    <a:srgbClr val="FFFFFF"/>
                  </a:solidFill>
                  <a:latin typeface="TitilliumWeb-SemiBold"/>
                  <a:cs typeface="TitilliumWeb-SemiBold"/>
                </a:rPr>
                <a:t>og</a:t>
              </a:r>
              <a:r>
                <a:rPr lang="nb-NO" sz="900" b="1" spc="15" dirty="0">
                  <a:solidFill>
                    <a:srgbClr val="FFFFFF"/>
                  </a:solidFill>
                  <a:latin typeface="TitilliumWeb-SemiBold"/>
                  <a:cs typeface="TitilliumWeb-SemiBold"/>
                </a:rPr>
                <a:t> </a:t>
              </a:r>
              <a:r>
                <a:rPr lang="nb-NO" sz="900" b="1" dirty="0">
                  <a:solidFill>
                    <a:srgbClr val="FFFFFF"/>
                  </a:solidFill>
                  <a:latin typeface="TitilliumWeb-SemiBold"/>
                  <a:cs typeface="TitilliumWeb-SemiBold"/>
                </a:rPr>
                <a:t>etikk</a:t>
              </a:r>
              <a:r>
                <a:rPr lang="nb-NO" sz="900" b="1" spc="15" dirty="0">
                  <a:solidFill>
                    <a:srgbClr val="FFFFFF"/>
                  </a:solidFill>
                  <a:latin typeface="TitilliumWeb-SemiBold"/>
                  <a:cs typeface="TitilliumWeb-SemiBold"/>
                </a:rPr>
                <a:t> </a:t>
              </a:r>
              <a:r>
                <a:rPr lang="nb-NO" sz="900" b="1" dirty="0">
                  <a:solidFill>
                    <a:srgbClr val="FFFFFF"/>
                  </a:solidFill>
                  <a:latin typeface="TitilliumWeb-SemiBold"/>
                  <a:cs typeface="TitilliumWeb-SemiBold"/>
                </a:rPr>
                <a:t>i</a:t>
              </a:r>
              <a:r>
                <a:rPr lang="nb-NO" sz="900" b="1" spc="15" dirty="0">
                  <a:solidFill>
                    <a:srgbClr val="FFFFFF"/>
                  </a:solidFill>
                  <a:latin typeface="TitilliumWeb-SemiBold"/>
                  <a:cs typeface="TitilliumWeb-SemiBold"/>
                </a:rPr>
                <a:t> </a:t>
              </a:r>
              <a:r>
                <a:rPr lang="nb-NO" sz="900" b="1" spc="-10" dirty="0">
                  <a:solidFill>
                    <a:srgbClr val="FFFFFF"/>
                  </a:solidFill>
                  <a:latin typeface="TitilliumWeb-SemiBold"/>
                  <a:cs typeface="TitilliumWeb-SemiBold"/>
                </a:rPr>
                <a:t>kundebehandlingen.</a:t>
              </a:r>
              <a:endParaRPr lang="nb-NO" sz="900" b="1" dirty="0">
                <a:latin typeface="TitilliumWeb-SemiBold"/>
                <a:cs typeface="TitilliumWeb-SemiBold"/>
              </a:endParaRPr>
            </a:p>
          </p:txBody>
        </p:sp>
        <p:sp>
          <p:nvSpPr>
            <p:cNvPr id="11" name="object 10">
              <a:extLst>
                <a:ext uri="{FF2B5EF4-FFF2-40B4-BE49-F238E27FC236}">
                  <a16:creationId xmlns:a16="http://schemas.microsoft.com/office/drawing/2014/main" id="{72D61266-0DB2-9EC0-7021-74F36FBAF08D}"/>
                </a:ext>
              </a:extLst>
            </p:cNvPr>
            <p:cNvSpPr txBox="1"/>
            <p:nvPr/>
          </p:nvSpPr>
          <p:spPr>
            <a:xfrm>
              <a:off x="6553248" y="3578767"/>
              <a:ext cx="4033153" cy="404832"/>
            </a:xfrm>
            <a:prstGeom prst="rect">
              <a:avLst/>
            </a:prstGeom>
          </p:spPr>
          <p:txBody>
            <a:bodyPr vert="horz" wrap="square" lIns="0" tIns="109220" rIns="0" bIns="0" rtlCol="0">
              <a:spAutoFit/>
            </a:bodyPr>
            <a:lstStyle/>
            <a:p>
              <a:pPr marL="635" algn="ctr">
                <a:lnSpc>
                  <a:spcPct val="100000"/>
                </a:lnSpc>
                <a:spcBef>
                  <a:spcPts val="860"/>
                </a:spcBef>
              </a:pPr>
              <a:r>
                <a:rPr lang="nb-NO" sz="1600" b="1" spc="-10" dirty="0">
                  <a:solidFill>
                    <a:srgbClr val="FFFFFF"/>
                  </a:solidFill>
                  <a:latin typeface="Titillium Web"/>
                  <a:cs typeface="Titillium Web"/>
                </a:rPr>
                <a:t>Rolle</a:t>
              </a:r>
              <a:endParaRPr lang="nb-NO" sz="1600" dirty="0">
                <a:latin typeface="Titillium Web"/>
                <a:cs typeface="Titillium Web"/>
              </a:endParaRPr>
            </a:p>
          </p:txBody>
        </p:sp>
      </p:grpSp>
      <p:sp>
        <p:nvSpPr>
          <p:cNvPr id="27" name="TextBox 26">
            <a:extLst>
              <a:ext uri="{FF2B5EF4-FFF2-40B4-BE49-F238E27FC236}">
                <a16:creationId xmlns:a16="http://schemas.microsoft.com/office/drawing/2014/main" id="{BD701D90-B40A-3912-0EBB-B98D65846687}"/>
              </a:ext>
            </a:extLst>
          </p:cNvPr>
          <p:cNvSpPr txBox="1"/>
          <p:nvPr/>
        </p:nvSpPr>
        <p:spPr>
          <a:xfrm>
            <a:off x="6576617" y="3805554"/>
            <a:ext cx="3551721" cy="2098010"/>
          </a:xfrm>
          <a:prstGeom prst="rect">
            <a:avLst/>
          </a:prstGeom>
          <a:noFill/>
        </p:spPr>
        <p:txBody>
          <a:bodyPr wrap="square" rtlCol="0">
            <a:spAutoFit/>
          </a:bodyPr>
          <a:lstStyle/>
          <a:p>
            <a:r>
              <a:rPr lang="nb-NO" b="1" dirty="0">
                <a:solidFill>
                  <a:schemeClr val="bg1"/>
                </a:solidFill>
                <a:latin typeface="TitilliumWeb-SemiBold"/>
              </a:rPr>
              <a:t>FinAuts rolle er å være eierorganisasjonenes operative verktøy </a:t>
            </a:r>
            <a:br>
              <a:rPr lang="nb-NO" b="1" dirty="0">
                <a:solidFill>
                  <a:schemeClr val="bg1"/>
                </a:solidFill>
                <a:latin typeface="TitilliumWeb-SemiBold"/>
              </a:rPr>
            </a:br>
            <a:r>
              <a:rPr lang="nb-NO" b="1" dirty="0">
                <a:solidFill>
                  <a:schemeClr val="bg1"/>
                </a:solidFill>
                <a:latin typeface="TitilliumWeb-SemiBold"/>
              </a:rPr>
              <a:t>på kompetanseområdet. I pakt med dette fremmer FinAut god rådgivning, veiledning og informasjon til forbrukere gjennom å:</a:t>
            </a:r>
          </a:p>
          <a:p>
            <a:endParaRPr lang="nb-NO" b="1" dirty="0">
              <a:solidFill>
                <a:schemeClr val="bg1"/>
              </a:solidFill>
              <a:latin typeface="TitilliumWeb-SemiBold"/>
            </a:endParaRPr>
          </a:p>
          <a:p>
            <a:pPr>
              <a:spcAft>
                <a:spcPts val="400"/>
              </a:spcAft>
            </a:pPr>
            <a:r>
              <a:rPr lang="nb-NO" b="1" dirty="0">
                <a:solidFill>
                  <a:schemeClr val="bg1"/>
                </a:solidFill>
                <a:latin typeface="TitilliumWeb-SemiBold"/>
              </a:rPr>
              <a:t>	forvalte bransjenormen God skikk ved rådgivning </a:t>
            </a:r>
            <a:br>
              <a:rPr lang="nb-NO" b="1" dirty="0">
                <a:solidFill>
                  <a:schemeClr val="bg1"/>
                </a:solidFill>
                <a:latin typeface="TitilliumWeb-SemiBold"/>
              </a:rPr>
            </a:br>
            <a:r>
              <a:rPr lang="nb-NO" b="1" dirty="0">
                <a:solidFill>
                  <a:schemeClr val="bg1"/>
                </a:solidFill>
                <a:latin typeface="TitilliumWeb-SemiBold"/>
              </a:rPr>
              <a:t>	og annen kundebehandling</a:t>
            </a:r>
          </a:p>
          <a:p>
            <a:pPr>
              <a:spcAft>
                <a:spcPts val="400"/>
              </a:spcAft>
            </a:pPr>
            <a:r>
              <a:rPr lang="nb-NO" b="1" dirty="0">
                <a:solidFill>
                  <a:schemeClr val="bg1"/>
                </a:solidFill>
                <a:latin typeface="TitilliumWeb-SemiBold"/>
              </a:rPr>
              <a:t>	utvikle og forvalte kompetansestandarder</a:t>
            </a:r>
          </a:p>
          <a:p>
            <a:pPr>
              <a:spcAft>
                <a:spcPts val="400"/>
              </a:spcAft>
            </a:pPr>
            <a:r>
              <a:rPr lang="nb-NO" b="1" dirty="0">
                <a:solidFill>
                  <a:schemeClr val="bg1"/>
                </a:solidFill>
                <a:latin typeface="TitilliumWeb-SemiBold"/>
              </a:rPr>
              <a:t>	sikre at rådgivere har dokumentert kompetanse innenfor </a:t>
            </a:r>
            <a:br>
              <a:rPr lang="nb-NO" b="1" dirty="0">
                <a:solidFill>
                  <a:schemeClr val="bg1"/>
                </a:solidFill>
                <a:latin typeface="TitilliumWeb-SemiBold"/>
              </a:rPr>
            </a:br>
            <a:r>
              <a:rPr lang="nb-NO" b="1" dirty="0">
                <a:solidFill>
                  <a:schemeClr val="bg1"/>
                </a:solidFill>
                <a:latin typeface="TitilliumWeb-SemiBold"/>
              </a:rPr>
              <a:t>	de fagfelt som autorisasjonsordningene dekker</a:t>
            </a:r>
          </a:p>
          <a:p>
            <a:pPr>
              <a:spcAft>
                <a:spcPts val="400"/>
              </a:spcAft>
            </a:pPr>
            <a:r>
              <a:rPr lang="nb-NO" b="1" dirty="0">
                <a:solidFill>
                  <a:schemeClr val="bg1"/>
                </a:solidFill>
                <a:latin typeface="TitilliumWeb-SemiBold"/>
              </a:rPr>
              <a:t>	sikre at kunden blir like godt ivaretatt ved digital som ved 		personlig betjening</a:t>
            </a:r>
          </a:p>
          <a:p>
            <a:endParaRPr lang="nb-NO" dirty="0">
              <a:solidFill>
                <a:schemeClr val="bg1"/>
              </a:solidFill>
              <a:latin typeface="+mj-lt"/>
            </a:endParaRPr>
          </a:p>
          <a:p>
            <a:endParaRPr lang="nb-NO" dirty="0">
              <a:solidFill>
                <a:schemeClr val="bg1"/>
              </a:solidFill>
              <a:latin typeface="+mj-lt"/>
            </a:endParaRPr>
          </a:p>
        </p:txBody>
      </p:sp>
      <p:sp>
        <p:nvSpPr>
          <p:cNvPr id="2" name="Footer Placeholder 1">
            <a:extLst>
              <a:ext uri="{FF2B5EF4-FFF2-40B4-BE49-F238E27FC236}">
                <a16:creationId xmlns:a16="http://schemas.microsoft.com/office/drawing/2014/main" id="{9930B50F-9B0D-3EF6-E5FF-8A9F831225BD}"/>
              </a:ext>
            </a:extLst>
          </p:cNvPr>
          <p:cNvSpPr>
            <a:spLocks noGrp="1"/>
          </p:cNvSpPr>
          <p:nvPr>
            <p:ph type="ftr" sz="quarter" idx="11"/>
          </p:nvPr>
        </p:nvSpPr>
        <p:spPr/>
        <p:txBody>
          <a:bodyPr/>
          <a:lstStyle/>
          <a:p>
            <a:r>
              <a:rPr lang="nb-NO" dirty="0"/>
              <a:t>Årsrapport 2025</a:t>
            </a:r>
          </a:p>
        </p:txBody>
      </p:sp>
      <p:sp>
        <p:nvSpPr>
          <p:cNvPr id="3" name="Slide Number Placeholder 2">
            <a:extLst>
              <a:ext uri="{FF2B5EF4-FFF2-40B4-BE49-F238E27FC236}">
                <a16:creationId xmlns:a16="http://schemas.microsoft.com/office/drawing/2014/main" id="{F3B19BCD-5E3B-7019-CC44-5000BA8ED7D2}"/>
              </a:ext>
            </a:extLst>
          </p:cNvPr>
          <p:cNvSpPr>
            <a:spLocks noGrp="1"/>
          </p:cNvSpPr>
          <p:nvPr>
            <p:ph type="sldNum" sz="quarter" idx="12"/>
          </p:nvPr>
        </p:nvSpPr>
        <p:spPr/>
        <p:txBody>
          <a:bodyPr/>
          <a:lstStyle/>
          <a:p>
            <a:fld id="{1FACAE68-2C15-43EA-AAC8-8A98AD9E38DC}" type="slidenum">
              <a:rPr lang="nb-NO" smtClean="0"/>
              <a:t>6</a:t>
            </a:fld>
            <a:endParaRPr lang="nb-NO" dirty="0"/>
          </a:p>
        </p:txBody>
      </p:sp>
      <p:sp>
        <p:nvSpPr>
          <p:cNvPr id="24" name="Title 23">
            <a:extLst>
              <a:ext uri="{FF2B5EF4-FFF2-40B4-BE49-F238E27FC236}">
                <a16:creationId xmlns:a16="http://schemas.microsoft.com/office/drawing/2014/main" id="{1D320396-9885-9002-939C-2DCC6005DE0B}"/>
              </a:ext>
            </a:extLst>
          </p:cNvPr>
          <p:cNvSpPr>
            <a:spLocks noGrp="1"/>
          </p:cNvSpPr>
          <p:nvPr>
            <p:ph type="title"/>
          </p:nvPr>
        </p:nvSpPr>
        <p:spPr>
          <a:xfrm>
            <a:off x="838201" y="1341330"/>
            <a:ext cx="10515600" cy="398571"/>
          </a:xfrm>
        </p:spPr>
        <p:txBody>
          <a:bodyPr/>
          <a:lstStyle/>
          <a:p>
            <a:r>
              <a:rPr lang="nb-NO" dirty="0"/>
              <a:t>Visjon, misjon og rolle</a:t>
            </a:r>
          </a:p>
        </p:txBody>
      </p:sp>
      <p:pic>
        <p:nvPicPr>
          <p:cNvPr id="17" name="object 16">
            <a:extLst>
              <a:ext uri="{FF2B5EF4-FFF2-40B4-BE49-F238E27FC236}">
                <a16:creationId xmlns:a16="http://schemas.microsoft.com/office/drawing/2014/main" id="{FEBB23A4-65B2-E0D6-7EB3-FA36832362D6}"/>
              </a:ext>
            </a:extLst>
          </p:cNvPr>
          <p:cNvPicPr/>
          <p:nvPr/>
        </p:nvPicPr>
        <p:blipFill>
          <a:blip r:embed="rId2" cstate="screen">
            <a:extLst>
              <a:ext uri="{28A0092B-C50C-407E-A947-70E740481C1C}">
                <a14:useLocalDpi xmlns:a14="http://schemas.microsoft.com/office/drawing/2010/main"/>
              </a:ext>
            </a:extLst>
          </a:blip>
          <a:stretch>
            <a:fillRect/>
          </a:stretch>
        </p:blipFill>
        <p:spPr>
          <a:xfrm>
            <a:off x="838201" y="3744356"/>
            <a:ext cx="2273288" cy="1505202"/>
          </a:xfrm>
          <a:prstGeom prst="rect">
            <a:avLst/>
          </a:prstGeom>
        </p:spPr>
      </p:pic>
      <p:sp>
        <p:nvSpPr>
          <p:cNvPr id="19" name="object 18">
            <a:extLst>
              <a:ext uri="{FF2B5EF4-FFF2-40B4-BE49-F238E27FC236}">
                <a16:creationId xmlns:a16="http://schemas.microsoft.com/office/drawing/2014/main" id="{7BD3D8BB-E8CA-D1B0-000D-9823983019E6}"/>
              </a:ext>
            </a:extLst>
          </p:cNvPr>
          <p:cNvSpPr txBox="1"/>
          <p:nvPr/>
        </p:nvSpPr>
        <p:spPr>
          <a:xfrm>
            <a:off x="841871" y="2004621"/>
            <a:ext cx="3287395" cy="940435"/>
          </a:xfrm>
          <a:prstGeom prst="rect">
            <a:avLst/>
          </a:prstGeom>
        </p:spPr>
        <p:txBody>
          <a:bodyPr vert="horz" wrap="square" lIns="0" tIns="12700" rIns="0" bIns="0" rtlCol="0">
            <a:spAutoFit/>
          </a:bodyPr>
          <a:lstStyle/>
          <a:p>
            <a:pPr marL="12700" marR="5080">
              <a:lnSpc>
                <a:spcPct val="107200"/>
              </a:lnSpc>
              <a:spcBef>
                <a:spcPts val="100"/>
              </a:spcBef>
            </a:pPr>
            <a:r>
              <a:rPr lang="nb-NO" sz="1400" dirty="0">
                <a:latin typeface="TitilliumWeb-Light"/>
                <a:cs typeface="TitilliumWeb-Light"/>
              </a:rPr>
              <a:t>FinAut</a:t>
            </a:r>
            <a:r>
              <a:rPr lang="nb-NO" sz="1400" spc="-5" dirty="0">
                <a:latin typeface="TitilliumWeb-Light"/>
                <a:cs typeface="TitilliumWeb-Light"/>
              </a:rPr>
              <a:t> </a:t>
            </a:r>
            <a:r>
              <a:rPr lang="nb-NO" sz="1400" dirty="0">
                <a:latin typeface="TitilliumWeb-Light"/>
                <a:cs typeface="TitilliumWeb-Light"/>
              </a:rPr>
              <a:t>ble etablert i</a:t>
            </a:r>
            <a:r>
              <a:rPr lang="nb-NO" sz="1400" spc="-5" dirty="0">
                <a:latin typeface="TitilliumWeb-Light"/>
                <a:cs typeface="TitilliumWeb-Light"/>
              </a:rPr>
              <a:t> </a:t>
            </a:r>
            <a:r>
              <a:rPr lang="nb-NO" sz="1400" dirty="0">
                <a:latin typeface="TitilliumWeb-Light"/>
                <a:cs typeface="TitilliumWeb-Light"/>
              </a:rPr>
              <a:t>2009 og er </a:t>
            </a:r>
            <a:r>
              <a:rPr lang="nb-NO" sz="1400" spc="-25" dirty="0">
                <a:latin typeface="TitilliumWeb-Light"/>
                <a:cs typeface="TitilliumWeb-Light"/>
              </a:rPr>
              <a:t>en </a:t>
            </a:r>
            <a:r>
              <a:rPr lang="nb-NO" sz="1400" dirty="0">
                <a:latin typeface="TitilliumWeb-Light"/>
                <a:cs typeface="TitilliumWeb-Light"/>
              </a:rPr>
              <a:t>paraplyorganisasjon</a:t>
            </a:r>
            <a:r>
              <a:rPr lang="nb-NO" sz="1400" spc="-25" dirty="0">
                <a:latin typeface="TitilliumWeb-Light"/>
                <a:cs typeface="TitilliumWeb-Light"/>
              </a:rPr>
              <a:t> </a:t>
            </a:r>
            <a:r>
              <a:rPr lang="nb-NO" sz="1400" dirty="0">
                <a:latin typeface="TitilliumWeb-Light"/>
                <a:cs typeface="TitilliumWeb-Light"/>
              </a:rPr>
              <a:t>for</a:t>
            </a:r>
            <a:r>
              <a:rPr lang="nb-NO" sz="1400" spc="-20" dirty="0">
                <a:latin typeface="TitilliumWeb-Light"/>
                <a:cs typeface="TitilliumWeb-Light"/>
              </a:rPr>
              <a:t> </a:t>
            </a:r>
            <a:r>
              <a:rPr lang="nb-NO" sz="1400" spc="-10" dirty="0">
                <a:latin typeface="TitilliumWeb-Light"/>
                <a:cs typeface="TitilliumWeb-Light"/>
              </a:rPr>
              <a:t>finansnæringens autorisasjonsordninger.</a:t>
            </a:r>
            <a:r>
              <a:rPr lang="nb-NO" sz="1400" spc="30" dirty="0">
                <a:latin typeface="TitilliumWeb-Light"/>
                <a:cs typeface="TitilliumWeb-Light"/>
              </a:rPr>
              <a:t> </a:t>
            </a:r>
            <a:r>
              <a:rPr lang="nb-NO" sz="1400" dirty="0">
                <a:latin typeface="TitilliumWeb-Light"/>
                <a:cs typeface="TitilliumWeb-Light"/>
              </a:rPr>
              <a:t>Eierne</a:t>
            </a:r>
            <a:r>
              <a:rPr lang="nb-NO" sz="1400" spc="40" dirty="0">
                <a:latin typeface="TitilliumWeb-Light"/>
                <a:cs typeface="TitilliumWeb-Light"/>
              </a:rPr>
              <a:t> </a:t>
            </a:r>
            <a:r>
              <a:rPr lang="nb-NO" sz="1400" dirty="0">
                <a:latin typeface="TitilliumWeb-Light"/>
                <a:cs typeface="TitilliumWeb-Light"/>
              </a:rPr>
              <a:t>er</a:t>
            </a:r>
            <a:r>
              <a:rPr lang="nb-NO" sz="1400" spc="45" dirty="0">
                <a:latin typeface="TitilliumWeb-Light"/>
                <a:cs typeface="TitilliumWeb-Light"/>
              </a:rPr>
              <a:t> </a:t>
            </a:r>
            <a:r>
              <a:rPr lang="nb-NO" sz="1400" spc="-10" dirty="0">
                <a:latin typeface="TitilliumWeb-Light"/>
                <a:cs typeface="TitilliumWeb-Light"/>
              </a:rPr>
              <a:t>Finans </a:t>
            </a:r>
            <a:r>
              <a:rPr lang="nb-NO" sz="1400" dirty="0">
                <a:latin typeface="TitilliumWeb-Light"/>
                <a:cs typeface="TitilliumWeb-Light"/>
              </a:rPr>
              <a:t>Norge</a:t>
            </a:r>
            <a:r>
              <a:rPr lang="nb-NO" sz="1400" spc="-5" dirty="0">
                <a:latin typeface="TitilliumWeb-Light"/>
                <a:cs typeface="TitilliumWeb-Light"/>
              </a:rPr>
              <a:t> </a:t>
            </a:r>
            <a:r>
              <a:rPr lang="nb-NO" sz="1400" dirty="0">
                <a:latin typeface="TitilliumWeb-Light"/>
                <a:cs typeface="TitilliumWeb-Light"/>
              </a:rPr>
              <a:t>og</a:t>
            </a:r>
            <a:r>
              <a:rPr lang="nb-NO" sz="1400" spc="10" dirty="0">
                <a:latin typeface="TitilliumWeb-Light"/>
                <a:cs typeface="TitilliumWeb-Light"/>
              </a:rPr>
              <a:t> </a:t>
            </a:r>
            <a:r>
              <a:rPr lang="nb-NO" sz="1400" spc="-10" dirty="0">
                <a:latin typeface="TitilliumWeb-Light"/>
                <a:cs typeface="TitilliumWeb-Light"/>
              </a:rPr>
              <a:t>Verdipapirfondenes</a:t>
            </a:r>
            <a:r>
              <a:rPr lang="nb-NO" sz="1400" spc="5" dirty="0">
                <a:latin typeface="TitilliumWeb-Light"/>
                <a:cs typeface="TitilliumWeb-Light"/>
              </a:rPr>
              <a:t> </a:t>
            </a:r>
            <a:r>
              <a:rPr lang="nb-NO" sz="1400" dirty="0">
                <a:latin typeface="TitilliumWeb-Light"/>
                <a:cs typeface="TitilliumWeb-Light"/>
              </a:rPr>
              <a:t>forening</a:t>
            </a:r>
            <a:r>
              <a:rPr lang="nb-NO" sz="1400" spc="10" dirty="0">
                <a:latin typeface="TitilliumWeb-Light"/>
                <a:cs typeface="TitilliumWeb-Light"/>
              </a:rPr>
              <a:t> </a:t>
            </a:r>
            <a:r>
              <a:rPr lang="nb-NO" sz="1400" spc="-10" dirty="0">
                <a:latin typeface="TitilliumWeb-Light"/>
                <a:cs typeface="TitilliumWeb-Light"/>
              </a:rPr>
              <a:t>(VFF).</a:t>
            </a:r>
            <a:endParaRPr lang="nb-NO" sz="1400" dirty="0">
              <a:latin typeface="TitilliumWeb-Light"/>
              <a:cs typeface="TitilliumWeb-Light"/>
            </a:endParaRPr>
          </a:p>
        </p:txBody>
      </p:sp>
      <p:pic>
        <p:nvPicPr>
          <p:cNvPr id="28" name="object 12">
            <a:extLst>
              <a:ext uri="{FF2B5EF4-FFF2-40B4-BE49-F238E27FC236}">
                <a16:creationId xmlns:a16="http://schemas.microsoft.com/office/drawing/2014/main" id="{5E917CC6-B90F-443E-46D7-715FAB4FD4EE}"/>
              </a:ext>
            </a:extLst>
          </p:cNvPr>
          <p:cNvPicPr/>
          <p:nvPr/>
        </p:nvPicPr>
        <p:blipFill>
          <a:blip r:embed="rId3" cstate="screen">
            <a:extLst>
              <a:ext uri="{28A0092B-C50C-407E-A947-70E740481C1C}">
                <a14:useLocalDpi xmlns:a14="http://schemas.microsoft.com/office/drawing/2010/main"/>
              </a:ext>
            </a:extLst>
          </a:blip>
          <a:stretch>
            <a:fillRect/>
          </a:stretch>
        </p:blipFill>
        <p:spPr>
          <a:xfrm>
            <a:off x="6676727" y="4426592"/>
            <a:ext cx="142954" cy="115251"/>
          </a:xfrm>
          <a:prstGeom prst="rect">
            <a:avLst/>
          </a:prstGeom>
        </p:spPr>
      </p:pic>
      <p:pic>
        <p:nvPicPr>
          <p:cNvPr id="29" name="object 13">
            <a:extLst>
              <a:ext uri="{FF2B5EF4-FFF2-40B4-BE49-F238E27FC236}">
                <a16:creationId xmlns:a16="http://schemas.microsoft.com/office/drawing/2014/main" id="{43614A72-1C80-4BD5-5FB2-2B9DC272B71F}"/>
              </a:ext>
            </a:extLst>
          </p:cNvPr>
          <p:cNvPicPr/>
          <p:nvPr/>
        </p:nvPicPr>
        <p:blipFill>
          <a:blip r:embed="rId4" cstate="screen">
            <a:extLst>
              <a:ext uri="{28A0092B-C50C-407E-A947-70E740481C1C}">
                <a14:useLocalDpi xmlns:a14="http://schemas.microsoft.com/office/drawing/2010/main"/>
              </a:ext>
            </a:extLst>
          </a:blip>
          <a:stretch>
            <a:fillRect/>
          </a:stretch>
        </p:blipFill>
        <p:spPr>
          <a:xfrm>
            <a:off x="6676727" y="4755080"/>
            <a:ext cx="142954" cy="115251"/>
          </a:xfrm>
          <a:prstGeom prst="rect">
            <a:avLst/>
          </a:prstGeom>
        </p:spPr>
      </p:pic>
      <p:pic>
        <p:nvPicPr>
          <p:cNvPr id="30" name="object 14">
            <a:extLst>
              <a:ext uri="{FF2B5EF4-FFF2-40B4-BE49-F238E27FC236}">
                <a16:creationId xmlns:a16="http://schemas.microsoft.com/office/drawing/2014/main" id="{ECDA51BA-BB1A-8A8C-B6E2-3ABFFD6E5107}"/>
              </a:ext>
            </a:extLst>
          </p:cNvPr>
          <p:cNvPicPr/>
          <p:nvPr/>
        </p:nvPicPr>
        <p:blipFill>
          <a:blip r:embed="rId3" cstate="screen">
            <a:extLst>
              <a:ext uri="{28A0092B-C50C-407E-A947-70E740481C1C}">
                <a14:useLocalDpi xmlns:a14="http://schemas.microsoft.com/office/drawing/2010/main"/>
              </a:ext>
            </a:extLst>
          </a:blip>
          <a:stretch>
            <a:fillRect/>
          </a:stretch>
        </p:blipFill>
        <p:spPr>
          <a:xfrm>
            <a:off x="6676727" y="4935984"/>
            <a:ext cx="142954" cy="115251"/>
          </a:xfrm>
          <a:prstGeom prst="rect">
            <a:avLst/>
          </a:prstGeom>
        </p:spPr>
      </p:pic>
      <p:pic>
        <p:nvPicPr>
          <p:cNvPr id="31" name="object 15">
            <a:extLst>
              <a:ext uri="{FF2B5EF4-FFF2-40B4-BE49-F238E27FC236}">
                <a16:creationId xmlns:a16="http://schemas.microsoft.com/office/drawing/2014/main" id="{E54E7F0D-ED78-AE09-A0C0-8BA6947852F0}"/>
              </a:ext>
            </a:extLst>
          </p:cNvPr>
          <p:cNvPicPr/>
          <p:nvPr/>
        </p:nvPicPr>
        <p:blipFill>
          <a:blip r:embed="rId4" cstate="screen">
            <a:extLst>
              <a:ext uri="{28A0092B-C50C-407E-A947-70E740481C1C}">
                <a14:useLocalDpi xmlns:a14="http://schemas.microsoft.com/office/drawing/2010/main"/>
              </a:ext>
            </a:extLst>
          </a:blip>
          <a:stretch>
            <a:fillRect/>
          </a:stretch>
        </p:blipFill>
        <p:spPr>
          <a:xfrm>
            <a:off x="6676727" y="5277506"/>
            <a:ext cx="142954" cy="115251"/>
          </a:xfrm>
          <a:prstGeom prst="rect">
            <a:avLst/>
          </a:prstGeom>
        </p:spPr>
      </p:pic>
    </p:spTree>
    <p:extLst>
      <p:ext uri="{BB962C8B-B14F-4D97-AF65-F5344CB8AC3E}">
        <p14:creationId xmlns:p14="http://schemas.microsoft.com/office/powerpoint/2010/main" val="2995643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DCC438E-FCC6-BE15-0FAA-87B2A0AB2A6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1114029">
            <a:off x="7210823" y="-400144"/>
            <a:ext cx="4700173" cy="3525130"/>
          </a:xfrm>
          <a:prstGeom prst="rect">
            <a:avLst/>
          </a:prstGeom>
        </p:spPr>
      </p:pic>
      <p:sp>
        <p:nvSpPr>
          <p:cNvPr id="3" name="Slide Number Placeholder 2">
            <a:extLst>
              <a:ext uri="{FF2B5EF4-FFF2-40B4-BE49-F238E27FC236}">
                <a16:creationId xmlns:a16="http://schemas.microsoft.com/office/drawing/2014/main" id="{03A6A31D-4A0B-C199-C441-5B3130E73A28}"/>
              </a:ext>
            </a:extLst>
          </p:cNvPr>
          <p:cNvSpPr>
            <a:spLocks noGrp="1"/>
          </p:cNvSpPr>
          <p:nvPr>
            <p:ph type="sldNum" sz="quarter" idx="12"/>
          </p:nvPr>
        </p:nvSpPr>
        <p:spPr>
          <a:xfrm>
            <a:off x="255738" y="6543674"/>
            <a:ext cx="62518" cy="134652"/>
          </a:xfrm>
        </p:spPr>
        <p:txBody>
          <a:bodyPr/>
          <a:lstStyle/>
          <a:p>
            <a:fld id="{1FACAE68-2C15-43EA-AAC8-8A98AD9E38DC}" type="slidenum">
              <a:rPr lang="nb-NO" smtClean="0"/>
              <a:t>7</a:t>
            </a:fld>
            <a:endParaRPr lang="nb-NO" dirty="0"/>
          </a:p>
        </p:txBody>
      </p:sp>
      <p:sp>
        <p:nvSpPr>
          <p:cNvPr id="11" name="object 9">
            <a:extLst>
              <a:ext uri="{FF2B5EF4-FFF2-40B4-BE49-F238E27FC236}">
                <a16:creationId xmlns:a16="http://schemas.microsoft.com/office/drawing/2014/main" id="{7A35C5E9-7803-D5DA-E4DA-7B6DD437D3C0}"/>
              </a:ext>
            </a:extLst>
          </p:cNvPr>
          <p:cNvSpPr txBox="1">
            <a:spLocks/>
          </p:cNvSpPr>
          <p:nvPr/>
        </p:nvSpPr>
        <p:spPr>
          <a:xfrm>
            <a:off x="707299" y="847517"/>
            <a:ext cx="5885180" cy="566822"/>
          </a:xfrm>
          <a:prstGeom prst="rect">
            <a:avLst/>
          </a:prstGeom>
        </p:spPr>
        <p:txBody>
          <a:bodyPr vert="horz" wrap="square" lIns="0" tIns="12700" rIns="0" bIns="0" rtlCol="0" anchor="b" anchorCtr="0">
            <a:spAutoFit/>
          </a:bodyPr>
          <a:lstStyle>
            <a:lvl1pPr algn="l" defTabSz="914355" rtl="0" eaLnBrk="1" latinLnBrk="0" hangingPunct="1">
              <a:lnSpc>
                <a:spcPct val="90000"/>
              </a:lnSpc>
              <a:spcBef>
                <a:spcPct val="0"/>
              </a:spcBef>
              <a:buNone/>
              <a:defRPr sz="2800" kern="1200">
                <a:solidFill>
                  <a:schemeClr val="accent2"/>
                </a:solidFill>
                <a:latin typeface="+mj-lt"/>
                <a:ea typeface="+mj-ea"/>
                <a:cs typeface="+mj-cs"/>
              </a:defRPr>
            </a:lvl1pPr>
          </a:lstStyle>
          <a:p>
            <a:pPr marL="12700">
              <a:lnSpc>
                <a:spcPct val="100000"/>
              </a:lnSpc>
              <a:spcBef>
                <a:spcPts val="100"/>
              </a:spcBef>
            </a:pPr>
            <a:r>
              <a:rPr lang="nb-NO" sz="3600" dirty="0">
                <a:solidFill>
                  <a:srgbClr val="251D57"/>
                </a:solidFill>
              </a:rPr>
              <a:t>Strategiske drivere i 2025</a:t>
            </a:r>
          </a:p>
        </p:txBody>
      </p:sp>
      <p:sp>
        <p:nvSpPr>
          <p:cNvPr id="12" name="object 10">
            <a:extLst>
              <a:ext uri="{FF2B5EF4-FFF2-40B4-BE49-F238E27FC236}">
                <a16:creationId xmlns:a16="http://schemas.microsoft.com/office/drawing/2014/main" id="{89FCB942-D59D-21FA-37FF-EBD90E21228C}"/>
              </a:ext>
            </a:extLst>
          </p:cNvPr>
          <p:cNvSpPr txBox="1"/>
          <p:nvPr/>
        </p:nvSpPr>
        <p:spPr>
          <a:xfrm>
            <a:off x="707299" y="1551237"/>
            <a:ext cx="5948874" cy="239617"/>
          </a:xfrm>
          <a:prstGeom prst="rect">
            <a:avLst/>
          </a:prstGeom>
        </p:spPr>
        <p:txBody>
          <a:bodyPr vert="horz" wrap="square" lIns="0" tIns="12700" rIns="0" bIns="0" rtlCol="0">
            <a:spAutoFit/>
          </a:bodyPr>
          <a:lstStyle/>
          <a:p>
            <a:pPr marL="12700" marR="5080">
              <a:lnSpc>
                <a:spcPct val="107200"/>
              </a:lnSpc>
              <a:spcBef>
                <a:spcPts val="100"/>
              </a:spcBef>
            </a:pPr>
            <a:r>
              <a:rPr lang="nb-NO" sz="1400" dirty="0">
                <a:latin typeface="TitilliumWeb-Light"/>
                <a:cs typeface="TitilliumWeb-Light"/>
              </a:rPr>
              <a:t>FinAuts strategi er gjeldende for perioden 2024-2027.</a:t>
            </a:r>
          </a:p>
        </p:txBody>
      </p:sp>
      <p:grpSp>
        <p:nvGrpSpPr>
          <p:cNvPr id="31" name="Group 30">
            <a:extLst>
              <a:ext uri="{FF2B5EF4-FFF2-40B4-BE49-F238E27FC236}">
                <a16:creationId xmlns:a16="http://schemas.microsoft.com/office/drawing/2014/main" id="{7846F212-EB27-BA8B-1926-76A36AD8422F}"/>
              </a:ext>
            </a:extLst>
          </p:cNvPr>
          <p:cNvGrpSpPr/>
          <p:nvPr/>
        </p:nvGrpSpPr>
        <p:grpSpPr>
          <a:xfrm>
            <a:off x="8389335" y="2067036"/>
            <a:ext cx="1422940" cy="252000"/>
            <a:chOff x="9437715" y="1959348"/>
            <a:chExt cx="1422940" cy="252000"/>
          </a:xfrm>
        </p:grpSpPr>
        <p:sp>
          <p:nvSpPr>
            <p:cNvPr id="28" name="Oval 27">
              <a:extLst>
                <a:ext uri="{FF2B5EF4-FFF2-40B4-BE49-F238E27FC236}">
                  <a16:creationId xmlns:a16="http://schemas.microsoft.com/office/drawing/2014/main" id="{5BD5340F-7BF8-C877-85A7-86B40F97A438}"/>
                </a:ext>
              </a:extLst>
            </p:cNvPr>
            <p:cNvSpPr/>
            <p:nvPr/>
          </p:nvSpPr>
          <p:spPr>
            <a:xfrm>
              <a:off x="10609290" y="1959349"/>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9" name="Oval 28">
              <a:extLst>
                <a:ext uri="{FF2B5EF4-FFF2-40B4-BE49-F238E27FC236}">
                  <a16:creationId xmlns:a16="http://schemas.microsoft.com/office/drawing/2014/main" id="{867AF875-0016-0DA3-5521-97211BB551F4}"/>
                </a:ext>
              </a:extLst>
            </p:cNvPr>
            <p:cNvSpPr/>
            <p:nvPr/>
          </p:nvSpPr>
          <p:spPr>
            <a:xfrm>
              <a:off x="9437715" y="1959349"/>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0" name="Rectangle 29">
              <a:extLst>
                <a:ext uri="{FF2B5EF4-FFF2-40B4-BE49-F238E27FC236}">
                  <a16:creationId xmlns:a16="http://schemas.microsoft.com/office/drawing/2014/main" id="{DD445983-74B7-BE2D-F7B3-2D6E49B2F160}"/>
                </a:ext>
              </a:extLst>
            </p:cNvPr>
            <p:cNvSpPr/>
            <p:nvPr/>
          </p:nvSpPr>
          <p:spPr>
            <a:xfrm>
              <a:off x="9567339" y="1959348"/>
              <a:ext cx="1164161" cy="252000"/>
            </a:xfrm>
            <a:prstGeom prst="rect">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b-NO" b="1" dirty="0">
                  <a:latin typeface="Open Sans" panose="020B0606030504020204" pitchFamily="34" charset="0"/>
                  <a:ea typeface="Open Sans" panose="020B0606030504020204" pitchFamily="34" charset="0"/>
                  <a:cs typeface="Open Sans" panose="020B0606030504020204" pitchFamily="34" charset="0"/>
                </a:rPr>
                <a:t>Les mer om strategi</a:t>
              </a:r>
            </a:p>
          </p:txBody>
        </p:sp>
      </p:grpSp>
      <p:graphicFrame>
        <p:nvGraphicFramePr>
          <p:cNvPr id="5" name="Table 4">
            <a:extLst>
              <a:ext uri="{FF2B5EF4-FFF2-40B4-BE49-F238E27FC236}">
                <a16:creationId xmlns:a16="http://schemas.microsoft.com/office/drawing/2014/main" id="{DD7A9101-2A46-D6AB-38F4-E13C11CAF6AD}"/>
              </a:ext>
            </a:extLst>
          </p:cNvPr>
          <p:cNvGraphicFramePr>
            <a:graphicFrameLocks noGrp="1"/>
          </p:cNvGraphicFramePr>
          <p:nvPr/>
        </p:nvGraphicFramePr>
        <p:xfrm>
          <a:off x="707299" y="2546784"/>
          <a:ext cx="10824300" cy="2894096"/>
        </p:xfrm>
        <a:graphic>
          <a:graphicData uri="http://schemas.openxmlformats.org/drawingml/2006/table">
            <a:tbl>
              <a:tblPr firstRow="1" bandRow="1">
                <a:tableStyleId>{5C22544A-7EE6-4342-B048-85BDC9FD1C3A}</a:tableStyleId>
              </a:tblPr>
              <a:tblGrid>
                <a:gridCol w="2164860">
                  <a:extLst>
                    <a:ext uri="{9D8B030D-6E8A-4147-A177-3AD203B41FA5}">
                      <a16:colId xmlns:a16="http://schemas.microsoft.com/office/drawing/2014/main" val="391164723"/>
                    </a:ext>
                  </a:extLst>
                </a:gridCol>
                <a:gridCol w="2164860">
                  <a:extLst>
                    <a:ext uri="{9D8B030D-6E8A-4147-A177-3AD203B41FA5}">
                      <a16:colId xmlns:a16="http://schemas.microsoft.com/office/drawing/2014/main" val="3654201199"/>
                    </a:ext>
                  </a:extLst>
                </a:gridCol>
                <a:gridCol w="2164860">
                  <a:extLst>
                    <a:ext uri="{9D8B030D-6E8A-4147-A177-3AD203B41FA5}">
                      <a16:colId xmlns:a16="http://schemas.microsoft.com/office/drawing/2014/main" val="1533089967"/>
                    </a:ext>
                  </a:extLst>
                </a:gridCol>
                <a:gridCol w="2164860">
                  <a:extLst>
                    <a:ext uri="{9D8B030D-6E8A-4147-A177-3AD203B41FA5}">
                      <a16:colId xmlns:a16="http://schemas.microsoft.com/office/drawing/2014/main" val="1112015154"/>
                    </a:ext>
                  </a:extLst>
                </a:gridCol>
                <a:gridCol w="2164860">
                  <a:extLst>
                    <a:ext uri="{9D8B030D-6E8A-4147-A177-3AD203B41FA5}">
                      <a16:colId xmlns:a16="http://schemas.microsoft.com/office/drawing/2014/main" val="2372854697"/>
                    </a:ext>
                  </a:extLst>
                </a:gridCol>
              </a:tblGrid>
              <a:tr h="365397">
                <a:tc gridSpan="5">
                  <a:txBody>
                    <a:bodyPr/>
                    <a:lstStyle/>
                    <a:p>
                      <a:pPr marL="0" marR="0" lvl="0" indent="0" algn="ctr" defTabSz="914355" rtl="0" eaLnBrk="1" fontAlgn="auto" latinLnBrk="0" hangingPunct="1">
                        <a:lnSpc>
                          <a:spcPct val="100000"/>
                        </a:lnSpc>
                        <a:spcBef>
                          <a:spcPts val="0"/>
                        </a:spcBef>
                        <a:spcAft>
                          <a:spcPts val="0"/>
                        </a:spcAft>
                        <a:buClrTx/>
                        <a:buSzTx/>
                        <a:buFontTx/>
                        <a:buNone/>
                        <a:tabLst/>
                        <a:defRPr/>
                      </a:pPr>
                      <a:r>
                        <a:rPr lang="nb-NO" sz="1400" b="1" i="0" noProof="0" dirty="0">
                          <a:solidFill>
                            <a:srgbClr val="FFFFFF"/>
                          </a:solidFill>
                          <a:latin typeface="Titillium Web SemiBold" pitchFamily="2" charset="77"/>
                          <a:cs typeface="Titillium Web"/>
                        </a:rPr>
                        <a:t>Strategiens</a:t>
                      </a:r>
                      <a:r>
                        <a:rPr lang="nb-NO" sz="1400" b="1" i="0" spc="-5" noProof="0" dirty="0">
                          <a:solidFill>
                            <a:srgbClr val="FFFFFF"/>
                          </a:solidFill>
                          <a:latin typeface="Titillium Web SemiBold" pitchFamily="2" charset="77"/>
                          <a:cs typeface="Titillium Web"/>
                        </a:rPr>
                        <a:t> </a:t>
                      </a:r>
                      <a:r>
                        <a:rPr lang="nb-NO" sz="1400" b="1" i="0" noProof="0" dirty="0">
                          <a:solidFill>
                            <a:srgbClr val="FFFFFF"/>
                          </a:solidFill>
                          <a:latin typeface="Titillium Web SemiBold" pitchFamily="2" charset="77"/>
                          <a:cs typeface="Titillium Web"/>
                        </a:rPr>
                        <a:t>drivere</a:t>
                      </a:r>
                      <a:r>
                        <a:rPr lang="nb-NO" sz="1400" b="1" i="0" spc="-5" noProof="0" dirty="0">
                          <a:solidFill>
                            <a:srgbClr val="FFFFFF"/>
                          </a:solidFill>
                          <a:latin typeface="Titillium Web SemiBold" pitchFamily="2" charset="77"/>
                          <a:cs typeface="Titillium Web"/>
                        </a:rPr>
                        <a:t> </a:t>
                      </a:r>
                      <a:r>
                        <a:rPr lang="nb-NO" sz="1400" b="1" i="0" noProof="0" dirty="0">
                          <a:solidFill>
                            <a:srgbClr val="FFFFFF"/>
                          </a:solidFill>
                          <a:latin typeface="Titillium Web SemiBold" pitchFamily="2" charset="77"/>
                          <a:cs typeface="Titillium Web"/>
                        </a:rPr>
                        <a:t>er</a:t>
                      </a:r>
                      <a:r>
                        <a:rPr lang="nb-NO" sz="1400" b="1" i="0" spc="-5" noProof="0" dirty="0">
                          <a:solidFill>
                            <a:srgbClr val="FFFFFF"/>
                          </a:solidFill>
                          <a:latin typeface="Titillium Web SemiBold" pitchFamily="2" charset="77"/>
                          <a:cs typeface="Titillium Web"/>
                        </a:rPr>
                        <a:t> </a:t>
                      </a:r>
                      <a:r>
                        <a:rPr lang="nb-NO" sz="1400" b="1" i="0" noProof="0" dirty="0">
                          <a:solidFill>
                            <a:srgbClr val="FFFFFF"/>
                          </a:solidFill>
                          <a:latin typeface="Titillium Web SemiBold" pitchFamily="2" charset="77"/>
                          <a:cs typeface="Titillium Web"/>
                        </a:rPr>
                        <a:t>ledetråder</a:t>
                      </a:r>
                      <a:r>
                        <a:rPr lang="nb-NO" sz="1400" b="1" i="0" spc="-5" noProof="0" dirty="0">
                          <a:solidFill>
                            <a:srgbClr val="FFFFFF"/>
                          </a:solidFill>
                          <a:latin typeface="Titillium Web SemiBold" pitchFamily="2" charset="77"/>
                          <a:cs typeface="Titillium Web"/>
                        </a:rPr>
                        <a:t> </a:t>
                      </a:r>
                      <a:r>
                        <a:rPr lang="nb-NO" sz="1400" b="1" i="0" noProof="0" dirty="0">
                          <a:solidFill>
                            <a:srgbClr val="FFFFFF"/>
                          </a:solidFill>
                          <a:latin typeface="Titillium Web SemiBold" pitchFamily="2" charset="77"/>
                          <a:cs typeface="Titillium Web"/>
                        </a:rPr>
                        <a:t>for</a:t>
                      </a:r>
                      <a:r>
                        <a:rPr lang="nb-NO" sz="1400" b="1" i="0" spc="-5" noProof="0" dirty="0">
                          <a:solidFill>
                            <a:srgbClr val="FFFFFF"/>
                          </a:solidFill>
                          <a:latin typeface="Titillium Web SemiBold" pitchFamily="2" charset="77"/>
                          <a:cs typeface="Titillium Web"/>
                        </a:rPr>
                        <a:t> </a:t>
                      </a:r>
                      <a:r>
                        <a:rPr lang="nb-NO" sz="1400" b="1" i="0" noProof="0" dirty="0">
                          <a:solidFill>
                            <a:srgbClr val="FFFFFF"/>
                          </a:solidFill>
                          <a:latin typeface="Titillium Web SemiBold" pitchFamily="2" charset="77"/>
                          <a:cs typeface="Titillium Web"/>
                        </a:rPr>
                        <a:t>FinAuts</a:t>
                      </a:r>
                      <a:r>
                        <a:rPr lang="nb-NO" sz="1400" b="1" i="0" spc="-5" noProof="0" dirty="0">
                          <a:solidFill>
                            <a:srgbClr val="FFFFFF"/>
                          </a:solidFill>
                          <a:latin typeface="Titillium Web SemiBold" pitchFamily="2" charset="77"/>
                          <a:cs typeface="Titillium Web"/>
                        </a:rPr>
                        <a:t> </a:t>
                      </a:r>
                      <a:r>
                        <a:rPr lang="nb-NO" sz="1400" b="1" i="0" spc="-10" noProof="0" dirty="0">
                          <a:solidFill>
                            <a:srgbClr val="FFFFFF"/>
                          </a:solidFill>
                          <a:latin typeface="Titillium Web SemiBold" pitchFamily="2" charset="77"/>
                          <a:cs typeface="Titillium Web"/>
                        </a:rPr>
                        <a:t>utviklingsarbeid</a:t>
                      </a:r>
                    </a:p>
                  </a:txBody>
                  <a:tcPr anchor="ctr"/>
                </a:tc>
                <a:tc hMerge="1">
                  <a:txBody>
                    <a:bodyPr/>
                    <a:lstStyle/>
                    <a:p>
                      <a:endParaRPr lang="en-NO"/>
                    </a:p>
                  </a:txBody>
                  <a:tcPr/>
                </a:tc>
                <a:tc hMerge="1">
                  <a:txBody>
                    <a:bodyPr/>
                    <a:lstStyle/>
                    <a:p>
                      <a:endParaRPr lang="en-NO"/>
                    </a:p>
                  </a:txBody>
                  <a:tcPr/>
                </a:tc>
                <a:tc hMerge="1">
                  <a:txBody>
                    <a:bodyPr/>
                    <a:lstStyle/>
                    <a:p>
                      <a:endParaRPr lang="en-NO"/>
                    </a:p>
                  </a:txBody>
                  <a:tcPr/>
                </a:tc>
                <a:tc hMerge="1">
                  <a:txBody>
                    <a:bodyPr/>
                    <a:lstStyle/>
                    <a:p>
                      <a:endParaRPr lang="en-NO"/>
                    </a:p>
                  </a:txBody>
                  <a:tcPr/>
                </a:tc>
                <a:extLst>
                  <a:ext uri="{0D108BD9-81ED-4DB2-BD59-A6C34878D82A}">
                    <a16:rowId xmlns:a16="http://schemas.microsoft.com/office/drawing/2014/main" val="2900505077"/>
                  </a:ext>
                </a:extLst>
              </a:tr>
              <a:tr h="365397">
                <a:tc>
                  <a:txBody>
                    <a:bodyPr/>
                    <a:lstStyle/>
                    <a:p>
                      <a:pPr algn="l"/>
                      <a:r>
                        <a:rPr lang="nb-NO" sz="1000" b="1" i="0" noProof="0"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Lav forutsigbarhet og omskiftelige omgivelser</a:t>
                      </a:r>
                    </a:p>
                  </a:txBody>
                  <a:tcPr marL="432000" marR="72000" marT="0" marB="0" anchor="ctr">
                    <a:solidFill>
                      <a:srgbClr val="BDBCD1">
                        <a:alpha val="50000"/>
                      </a:srgbClr>
                    </a:solidFill>
                  </a:tcPr>
                </a:tc>
                <a:tc>
                  <a:txBody>
                    <a:bodyPr/>
                    <a:lstStyle/>
                    <a:p>
                      <a:pPr algn="l"/>
                      <a:r>
                        <a:rPr lang="nb-NO" sz="1000" b="1" i="0" noProof="0"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Regelverksutvikling</a:t>
                      </a:r>
                    </a:p>
                  </a:txBody>
                  <a:tcPr marL="432000" marR="72000" marT="0" marB="0" anchor="ctr">
                    <a:solidFill>
                      <a:srgbClr val="BDBCD1">
                        <a:alpha val="50000"/>
                      </a:srgbClr>
                    </a:solidFill>
                  </a:tcPr>
                </a:tc>
                <a:tc>
                  <a:txBody>
                    <a:bodyPr/>
                    <a:lstStyle/>
                    <a:p>
                      <a:pPr algn="l"/>
                      <a:r>
                        <a:rPr lang="nb-NO" sz="1000" b="1" i="0" noProof="0"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Teknologisk utvikling</a:t>
                      </a:r>
                    </a:p>
                  </a:txBody>
                  <a:tcPr marL="432000" marR="72000" marT="0" marB="0" anchor="ctr">
                    <a:solidFill>
                      <a:srgbClr val="BDBCD1">
                        <a:alpha val="50000"/>
                      </a:srgbClr>
                    </a:solidFill>
                  </a:tcPr>
                </a:tc>
                <a:tc>
                  <a:txBody>
                    <a:bodyPr/>
                    <a:lstStyle/>
                    <a:p>
                      <a:pPr algn="l"/>
                      <a:r>
                        <a:rPr lang="nb-NO" sz="1000" b="1" i="0" noProof="0"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Bærekraft</a:t>
                      </a:r>
                    </a:p>
                  </a:txBody>
                  <a:tcPr marL="432000" marR="72000" marT="0" marB="0" anchor="ctr">
                    <a:solidFill>
                      <a:srgbClr val="BDBCD1">
                        <a:alpha val="50000"/>
                      </a:srgbClr>
                    </a:solidFill>
                  </a:tcPr>
                </a:tc>
                <a:tc>
                  <a:txBody>
                    <a:bodyPr/>
                    <a:lstStyle/>
                    <a:p>
                      <a:pPr algn="l"/>
                      <a:r>
                        <a:rPr lang="nb-NO" sz="1000" b="1" i="0" noProof="0" dirty="0">
                          <a:solidFill>
                            <a:srgbClr val="251D57"/>
                          </a:solidFill>
                          <a:latin typeface="Open Sans SemiBold" panose="020B0606030504020204" pitchFamily="34" charset="0"/>
                          <a:ea typeface="Open Sans SemiBold" panose="020B0606030504020204" pitchFamily="34" charset="0"/>
                          <a:cs typeface="Open Sans SemiBold" panose="020B0606030504020204" pitchFamily="34" charset="0"/>
                        </a:rPr>
                        <a:t>Merverdi for FinAuts medlemmer</a:t>
                      </a:r>
                    </a:p>
                  </a:txBody>
                  <a:tcPr marL="432000" marR="72000" marT="0" marB="0" anchor="ctr">
                    <a:solidFill>
                      <a:srgbClr val="BDBCD1">
                        <a:alpha val="50000"/>
                      </a:srgbClr>
                    </a:solidFill>
                  </a:tcPr>
                </a:tc>
                <a:extLst>
                  <a:ext uri="{0D108BD9-81ED-4DB2-BD59-A6C34878D82A}">
                    <a16:rowId xmlns:a16="http://schemas.microsoft.com/office/drawing/2014/main" val="1566599095"/>
                  </a:ext>
                </a:extLst>
              </a:tr>
              <a:tr h="2163302">
                <a:tc>
                  <a:txBody>
                    <a:bodyPr/>
                    <a:lstStyle/>
                    <a:p>
                      <a:r>
                        <a:rPr lang="nb-NO" sz="900" noProof="0" dirty="0">
                          <a:latin typeface="Open Sans" panose="020B0606030504020204" pitchFamily="34" charset="0"/>
                          <a:ea typeface="Open Sans" panose="020B0606030504020204" pitchFamily="34" charset="0"/>
                          <a:cs typeface="Open Sans" panose="020B0606030504020204" pitchFamily="34" charset="0"/>
                        </a:rPr>
                        <a:t>I en verden med lav forutsigbarhet og omskiftelige omgivelser er det et økende behov for rådgivning og kunnskap knyttet til at forbrukere skal treffe trygge og robuste økonomiske beslutninger for sine husholdninger.</a:t>
                      </a:r>
                    </a:p>
                    <a:p>
                      <a:endParaRPr lang="nb-NO" sz="900" noProof="0" dirty="0">
                        <a:latin typeface="Open Sans" panose="020B0606030504020204" pitchFamily="34" charset="0"/>
                        <a:ea typeface="Open Sans" panose="020B0606030504020204" pitchFamily="34" charset="0"/>
                        <a:cs typeface="Open Sans" panose="020B0606030504020204" pitchFamily="34" charset="0"/>
                      </a:endParaRPr>
                    </a:p>
                    <a:p>
                      <a:r>
                        <a:rPr lang="nb-NO" sz="900" noProof="0" dirty="0">
                          <a:latin typeface="Open Sans" panose="020B0606030504020204" pitchFamily="34" charset="0"/>
                          <a:ea typeface="Open Sans" panose="020B0606030504020204" pitchFamily="34" charset="0"/>
                          <a:cs typeface="Open Sans" panose="020B0606030504020204" pitchFamily="34" charset="0"/>
                        </a:rPr>
                        <a:t>FinAut forblir et viktig verktøy for </a:t>
                      </a:r>
                      <a:br>
                        <a:rPr lang="nb-NO" sz="900" noProof="0" dirty="0">
                          <a:latin typeface="Open Sans" panose="020B0606030504020204" pitchFamily="34" charset="0"/>
                          <a:ea typeface="Open Sans" panose="020B0606030504020204" pitchFamily="34" charset="0"/>
                          <a:cs typeface="Open Sans" panose="020B0606030504020204" pitchFamily="34" charset="0"/>
                        </a:rPr>
                      </a:br>
                      <a:r>
                        <a:rPr lang="nb-NO" sz="900" noProof="0" dirty="0">
                          <a:latin typeface="Open Sans" panose="020B0606030504020204" pitchFamily="34" charset="0"/>
                          <a:ea typeface="Open Sans" panose="020B0606030504020204" pitchFamily="34" charset="0"/>
                          <a:cs typeface="Open Sans" panose="020B0606030504020204" pitchFamily="34" charset="0"/>
                        </a:rPr>
                        <a:t>å bygge tillit og styrke næringens omdømme gjennom trygg rådgivning.</a:t>
                      </a:r>
                    </a:p>
                  </a:txBody>
                  <a:tcPr marT="108000">
                    <a:noFill/>
                  </a:tcPr>
                </a:tc>
                <a:tc>
                  <a:txBody>
                    <a:bodyPr/>
                    <a:lstStyle/>
                    <a:p>
                      <a:r>
                        <a:rPr lang="nb-NO" sz="900" noProof="0" dirty="0">
                          <a:latin typeface="Open Sans" panose="020B0606030504020204" pitchFamily="34" charset="0"/>
                          <a:ea typeface="Open Sans" panose="020B0606030504020204" pitchFamily="34" charset="0"/>
                          <a:cs typeface="Open Sans" panose="020B0606030504020204" pitchFamily="34" charset="0"/>
                        </a:rPr>
                        <a:t>Økt forbrukerbeskyttelse og regulatoriske krav til dokumentert kompetanse påvirker hvilke områder det er aktuelt for FinAut å definere kompetansekrav og tilby autorisasjonsordninger.</a:t>
                      </a:r>
                    </a:p>
                    <a:p>
                      <a:endParaRPr lang="nb-NO" sz="900" noProof="0" dirty="0">
                        <a:latin typeface="Open Sans" panose="020B0606030504020204" pitchFamily="34" charset="0"/>
                        <a:ea typeface="Open Sans" panose="020B0606030504020204" pitchFamily="34" charset="0"/>
                        <a:cs typeface="Open Sans" panose="020B0606030504020204" pitchFamily="34" charset="0"/>
                      </a:endParaRPr>
                    </a:p>
                    <a:p>
                      <a:r>
                        <a:rPr lang="nb-NO" sz="900" noProof="0" dirty="0">
                          <a:latin typeface="Open Sans" panose="020B0606030504020204" pitchFamily="34" charset="0"/>
                          <a:ea typeface="Open Sans" panose="020B0606030504020204" pitchFamily="34" charset="0"/>
                          <a:cs typeface="Open Sans" panose="020B0606030504020204" pitchFamily="34" charset="0"/>
                        </a:rPr>
                        <a:t>Regelverket for kunstig intelligens </a:t>
                      </a:r>
                      <a:br>
                        <a:rPr lang="nb-NO" sz="900" noProof="0" dirty="0">
                          <a:latin typeface="Open Sans" panose="020B0606030504020204" pitchFamily="34" charset="0"/>
                          <a:ea typeface="Open Sans" panose="020B0606030504020204" pitchFamily="34" charset="0"/>
                          <a:cs typeface="Open Sans" panose="020B0606030504020204" pitchFamily="34" charset="0"/>
                        </a:rPr>
                      </a:br>
                      <a:r>
                        <a:rPr lang="nb-NO" sz="900" noProof="0" dirty="0">
                          <a:latin typeface="Open Sans" panose="020B0606030504020204" pitchFamily="34" charset="0"/>
                          <a:ea typeface="Open Sans" panose="020B0606030504020204" pitchFamily="34" charset="0"/>
                          <a:cs typeface="Open Sans" panose="020B0606030504020204" pitchFamily="34" charset="0"/>
                        </a:rPr>
                        <a:t>og EUs AI </a:t>
                      </a:r>
                      <a:r>
                        <a:rPr lang="nb-NO" sz="900" noProof="0" dirty="0" err="1">
                          <a:latin typeface="Open Sans" panose="020B0606030504020204" pitchFamily="34" charset="0"/>
                          <a:ea typeface="Open Sans" panose="020B0606030504020204" pitchFamily="34" charset="0"/>
                          <a:cs typeface="Open Sans" panose="020B0606030504020204" pitchFamily="34" charset="0"/>
                        </a:rPr>
                        <a:t>Act</a:t>
                      </a:r>
                      <a:r>
                        <a:rPr lang="nb-NO" sz="900" noProof="0" dirty="0">
                          <a:latin typeface="Open Sans" panose="020B0606030504020204" pitchFamily="34" charset="0"/>
                          <a:ea typeface="Open Sans" panose="020B0606030504020204" pitchFamily="34" charset="0"/>
                          <a:cs typeface="Open Sans" panose="020B0606030504020204" pitchFamily="34" charset="0"/>
                        </a:rPr>
                        <a:t> vil påvirke autorisasjon og oppfølging av digitale rådgivningsløsninger.</a:t>
                      </a:r>
                    </a:p>
                    <a:p>
                      <a:endParaRPr lang="nb-NO" sz="900" noProof="0" dirty="0">
                        <a:latin typeface="Open Sans" panose="020B0606030504020204" pitchFamily="34" charset="0"/>
                        <a:ea typeface="Open Sans" panose="020B0606030504020204" pitchFamily="34" charset="0"/>
                        <a:cs typeface="Open Sans" panose="020B0606030504020204" pitchFamily="34" charset="0"/>
                      </a:endParaRPr>
                    </a:p>
                  </a:txBody>
                  <a:tcPr marT="108000">
                    <a:solidFill>
                      <a:srgbClr val="BDBCD1">
                        <a:alpha val="30000"/>
                      </a:srgbClr>
                    </a:solidFill>
                  </a:tcPr>
                </a:tc>
                <a:tc>
                  <a:txBody>
                    <a:bodyPr/>
                    <a:lstStyle/>
                    <a:p>
                      <a:r>
                        <a:rPr lang="nb-NO" sz="900" noProof="0" dirty="0">
                          <a:latin typeface="Open Sans" panose="020B0606030504020204" pitchFamily="34" charset="0"/>
                          <a:ea typeface="Open Sans" panose="020B0606030504020204" pitchFamily="34" charset="0"/>
                          <a:cs typeface="Open Sans" panose="020B0606030504020204" pitchFamily="34" charset="0"/>
                        </a:rPr>
                        <a:t>Forbrukernes tillit til digitale rådgivningsløsninger bør styrkes. Ved slutten av 2025 var det autorisert sytten </a:t>
                      </a:r>
                      <a:r>
                        <a:rPr lang="nb-NO" sz="900" noProof="0" dirty="0" err="1">
                          <a:latin typeface="Open Sans" panose="020B0606030504020204" pitchFamily="34" charset="0"/>
                          <a:ea typeface="Open Sans" panose="020B0606030504020204" pitchFamily="34" charset="0"/>
                          <a:cs typeface="Open Sans" panose="020B0606030504020204" pitchFamily="34" charset="0"/>
                        </a:rPr>
                        <a:t>robotrådgivere</a:t>
                      </a:r>
                      <a:r>
                        <a:rPr lang="nb-NO" sz="900" noProof="0" dirty="0">
                          <a:latin typeface="Open Sans" panose="020B0606030504020204" pitchFamily="34" charset="0"/>
                          <a:ea typeface="Open Sans" panose="020B0606030504020204" pitchFamily="34" charset="0"/>
                          <a:cs typeface="Open Sans" panose="020B0606030504020204" pitchFamily="34" charset="0"/>
                        </a:rPr>
                        <a:t>.</a:t>
                      </a:r>
                    </a:p>
                    <a:p>
                      <a:endParaRPr lang="nb-NO" sz="900" noProof="0" dirty="0">
                        <a:latin typeface="Open Sans" panose="020B0606030504020204" pitchFamily="34" charset="0"/>
                        <a:ea typeface="Open Sans" panose="020B0606030504020204" pitchFamily="34" charset="0"/>
                        <a:cs typeface="Open Sans" panose="020B0606030504020204" pitchFamily="34" charset="0"/>
                      </a:endParaRPr>
                    </a:p>
                    <a:p>
                      <a:r>
                        <a:rPr lang="nb-NO" sz="900" noProof="0" dirty="0">
                          <a:latin typeface="Open Sans" panose="020B0606030504020204" pitchFamily="34" charset="0"/>
                          <a:ea typeface="Open Sans" panose="020B0606030504020204" pitchFamily="34" charset="0"/>
                          <a:cs typeface="Open Sans" panose="020B0606030504020204" pitchFamily="34" charset="0"/>
                        </a:rPr>
                        <a:t>Rådgivernes kompetansebehov endres med tiltagende digitalisert rådgivningsstøtte. Rådgivere må kunne benytte verktøy, tolke resultater og forklare bakgrunnen for digitale råd.</a:t>
                      </a:r>
                    </a:p>
                  </a:txBody>
                  <a:tcPr marT="108000">
                    <a:noFill/>
                  </a:tcPr>
                </a:tc>
                <a:tc>
                  <a:txBody>
                    <a:bodyPr/>
                    <a:lstStyle/>
                    <a:p>
                      <a:r>
                        <a:rPr lang="nb-NO" sz="900" noProof="0">
                          <a:latin typeface="Open Sans" panose="020B0606030504020204" pitchFamily="34" charset="0"/>
                          <a:ea typeface="Open Sans" panose="020B0606030504020204" pitchFamily="34" charset="0"/>
                          <a:cs typeface="Open Sans" panose="020B0606030504020204" pitchFamily="34" charset="0"/>
                        </a:rPr>
                        <a:t>Trygg rådgivning skal hjelpe forbrukere med å ta informerte valg basert på deres egne bærekrafts-preferanser.</a:t>
                      </a:r>
                    </a:p>
                    <a:p>
                      <a:endParaRPr lang="nb-NO" sz="900" noProof="0">
                        <a:latin typeface="Open Sans" panose="020B0606030504020204" pitchFamily="34" charset="0"/>
                        <a:ea typeface="Open Sans" panose="020B0606030504020204" pitchFamily="34" charset="0"/>
                        <a:cs typeface="Open Sans" panose="020B0606030504020204" pitchFamily="34" charset="0"/>
                      </a:endParaRPr>
                    </a:p>
                    <a:p>
                      <a:r>
                        <a:rPr lang="nb-NO" sz="900" noProof="0">
                          <a:latin typeface="Open Sans" panose="020B0606030504020204" pitchFamily="34" charset="0"/>
                          <a:ea typeface="Open Sans" panose="020B0606030504020204" pitchFamily="34" charset="0"/>
                          <a:cs typeface="Open Sans" panose="020B0606030504020204" pitchFamily="34" charset="0"/>
                        </a:rPr>
                        <a:t>Fagområdene utlån, forsikringer, investeringsrådgivning og inkasso har tilpassede kompetansekrav knyttet til bærekraft.</a:t>
                      </a:r>
                    </a:p>
                  </a:txBody>
                  <a:tcPr marT="108000">
                    <a:solidFill>
                      <a:srgbClr val="BDBCD1">
                        <a:alpha val="30000"/>
                      </a:srgbClr>
                    </a:solidFill>
                  </a:tcPr>
                </a:tc>
                <a:tc>
                  <a:txBody>
                    <a:bodyPr/>
                    <a:lstStyle/>
                    <a:p>
                      <a:r>
                        <a:rPr lang="nb-NO" sz="900" noProof="0">
                          <a:latin typeface="Open Sans" panose="020B0606030504020204" pitchFamily="34" charset="0"/>
                          <a:ea typeface="Open Sans" panose="020B0606030504020204" pitchFamily="34" charset="0"/>
                          <a:cs typeface="Open Sans" panose="020B0606030504020204" pitchFamily="34" charset="0"/>
                        </a:rPr>
                        <a:t>Medlemsbedriftene i FinAut spenner fra store til små aktører innenfor bank, forsikring, rådgivning, formidling og inkasso. </a:t>
                      </a:r>
                    </a:p>
                    <a:p>
                      <a:endParaRPr lang="nb-NO" sz="900" noProof="0">
                        <a:latin typeface="Open Sans" panose="020B0606030504020204" pitchFamily="34" charset="0"/>
                        <a:ea typeface="Open Sans" panose="020B0606030504020204" pitchFamily="34" charset="0"/>
                        <a:cs typeface="Open Sans" panose="020B0606030504020204" pitchFamily="34" charset="0"/>
                      </a:endParaRPr>
                    </a:p>
                    <a:p>
                      <a:r>
                        <a:rPr lang="nb-NO" sz="900" noProof="0">
                          <a:latin typeface="Open Sans" panose="020B0606030504020204" pitchFamily="34" charset="0"/>
                          <a:ea typeface="Open Sans" panose="020B0606030504020204" pitchFamily="34" charset="0"/>
                          <a:cs typeface="Open Sans" panose="020B0606030504020204" pitchFamily="34" charset="0"/>
                        </a:rPr>
                        <a:t>Fellesløsninger gir medlemmene merverdi ved å spare tid og kostnader, samtidig som det gir trygghet for at rådgivere, uansett type medlemsbedrift, har relevant kompetanse.</a:t>
                      </a:r>
                    </a:p>
                  </a:txBody>
                  <a:tcPr marT="108000">
                    <a:noFill/>
                  </a:tcPr>
                </a:tc>
                <a:extLst>
                  <a:ext uri="{0D108BD9-81ED-4DB2-BD59-A6C34878D82A}">
                    <a16:rowId xmlns:a16="http://schemas.microsoft.com/office/drawing/2014/main" val="1167062328"/>
                  </a:ext>
                </a:extLst>
              </a:tr>
            </a:tbl>
          </a:graphicData>
        </a:graphic>
      </p:graphicFrame>
      <p:sp>
        <p:nvSpPr>
          <p:cNvPr id="15" name="Oval 14">
            <a:extLst>
              <a:ext uri="{FF2B5EF4-FFF2-40B4-BE49-F238E27FC236}">
                <a16:creationId xmlns:a16="http://schemas.microsoft.com/office/drawing/2014/main" id="{150A2F14-2B12-7DAD-F79A-7E76DC0060D3}"/>
              </a:ext>
            </a:extLst>
          </p:cNvPr>
          <p:cNvSpPr/>
          <p:nvPr/>
        </p:nvSpPr>
        <p:spPr>
          <a:xfrm>
            <a:off x="764585" y="2960176"/>
            <a:ext cx="284136" cy="284136"/>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1000" b="1">
                <a:latin typeface="Open Sans ExtraBold" panose="020B0606030504020204" pitchFamily="34" charset="0"/>
                <a:ea typeface="Open Sans ExtraBold" panose="020B0606030504020204" pitchFamily="34" charset="0"/>
                <a:cs typeface="Open Sans ExtraBold" panose="020B0606030504020204" pitchFamily="34" charset="0"/>
              </a:rPr>
              <a:t>1</a:t>
            </a:r>
          </a:p>
        </p:txBody>
      </p:sp>
      <p:sp>
        <p:nvSpPr>
          <p:cNvPr id="16" name="Oval 15">
            <a:extLst>
              <a:ext uri="{FF2B5EF4-FFF2-40B4-BE49-F238E27FC236}">
                <a16:creationId xmlns:a16="http://schemas.microsoft.com/office/drawing/2014/main" id="{6AB19221-CB1F-54AF-737B-84C7A8D5B587}"/>
              </a:ext>
            </a:extLst>
          </p:cNvPr>
          <p:cNvSpPr/>
          <p:nvPr/>
        </p:nvSpPr>
        <p:spPr>
          <a:xfrm>
            <a:off x="2960178" y="2960176"/>
            <a:ext cx="284136" cy="284136"/>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1000" b="1">
                <a:latin typeface="Open Sans ExtraBold" panose="020B0606030504020204" pitchFamily="34" charset="0"/>
                <a:ea typeface="Open Sans ExtraBold" panose="020B0606030504020204" pitchFamily="34" charset="0"/>
                <a:cs typeface="Open Sans ExtraBold" panose="020B0606030504020204" pitchFamily="34" charset="0"/>
              </a:rPr>
              <a:t>2</a:t>
            </a:r>
          </a:p>
        </p:txBody>
      </p:sp>
      <p:sp>
        <p:nvSpPr>
          <p:cNvPr id="17" name="Oval 16">
            <a:extLst>
              <a:ext uri="{FF2B5EF4-FFF2-40B4-BE49-F238E27FC236}">
                <a16:creationId xmlns:a16="http://schemas.microsoft.com/office/drawing/2014/main" id="{BF8C992D-A6FF-56E3-125A-90718343B835}"/>
              </a:ext>
            </a:extLst>
          </p:cNvPr>
          <p:cNvSpPr/>
          <p:nvPr/>
        </p:nvSpPr>
        <p:spPr>
          <a:xfrm>
            <a:off x="5124775" y="2960176"/>
            <a:ext cx="284136" cy="284136"/>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1000" b="1">
                <a:latin typeface="Open Sans ExtraBold" panose="020B0606030504020204" pitchFamily="34" charset="0"/>
                <a:ea typeface="Open Sans ExtraBold" panose="020B0606030504020204" pitchFamily="34" charset="0"/>
                <a:cs typeface="Open Sans ExtraBold" panose="020B0606030504020204" pitchFamily="34" charset="0"/>
              </a:rPr>
              <a:t>3</a:t>
            </a:r>
          </a:p>
        </p:txBody>
      </p:sp>
      <p:sp>
        <p:nvSpPr>
          <p:cNvPr id="18" name="Oval 17">
            <a:extLst>
              <a:ext uri="{FF2B5EF4-FFF2-40B4-BE49-F238E27FC236}">
                <a16:creationId xmlns:a16="http://schemas.microsoft.com/office/drawing/2014/main" id="{E28AB9FD-808D-03D7-ACFD-6390278DEB2A}"/>
              </a:ext>
            </a:extLst>
          </p:cNvPr>
          <p:cNvSpPr/>
          <p:nvPr/>
        </p:nvSpPr>
        <p:spPr>
          <a:xfrm>
            <a:off x="7289372" y="2960176"/>
            <a:ext cx="284136" cy="284136"/>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1000" b="1">
                <a:latin typeface="Open Sans ExtraBold" panose="020B0606030504020204" pitchFamily="34" charset="0"/>
                <a:ea typeface="Open Sans ExtraBold" panose="020B0606030504020204" pitchFamily="34" charset="0"/>
                <a:cs typeface="Open Sans ExtraBold" panose="020B0606030504020204" pitchFamily="34" charset="0"/>
              </a:rPr>
              <a:t>4</a:t>
            </a:r>
          </a:p>
        </p:txBody>
      </p:sp>
      <p:sp>
        <p:nvSpPr>
          <p:cNvPr id="19" name="Oval 18">
            <a:extLst>
              <a:ext uri="{FF2B5EF4-FFF2-40B4-BE49-F238E27FC236}">
                <a16:creationId xmlns:a16="http://schemas.microsoft.com/office/drawing/2014/main" id="{11C142BF-2BB4-C398-FAF5-218472E4EBA7}"/>
              </a:ext>
            </a:extLst>
          </p:cNvPr>
          <p:cNvSpPr/>
          <p:nvPr/>
        </p:nvSpPr>
        <p:spPr>
          <a:xfrm>
            <a:off x="9448803" y="2960176"/>
            <a:ext cx="284136" cy="284136"/>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1000" b="1">
                <a:latin typeface="Open Sans ExtraBold" panose="020B0606030504020204" pitchFamily="34" charset="0"/>
                <a:ea typeface="Open Sans ExtraBold" panose="020B0606030504020204" pitchFamily="34" charset="0"/>
                <a:cs typeface="Open Sans ExtraBold" panose="020B0606030504020204" pitchFamily="34" charset="0"/>
              </a:rPr>
              <a:t>5</a:t>
            </a:r>
          </a:p>
        </p:txBody>
      </p:sp>
      <p:sp>
        <p:nvSpPr>
          <p:cNvPr id="4" name="Rectangle 3">
            <a:hlinkClick r:id="rId4"/>
            <a:extLst>
              <a:ext uri="{FF2B5EF4-FFF2-40B4-BE49-F238E27FC236}">
                <a16:creationId xmlns:a16="http://schemas.microsoft.com/office/drawing/2014/main" id="{37F620C2-C0C4-6CD6-D90E-E0A2647B92BF}"/>
              </a:ext>
            </a:extLst>
          </p:cNvPr>
          <p:cNvSpPr/>
          <p:nvPr/>
        </p:nvSpPr>
        <p:spPr>
          <a:xfrm>
            <a:off x="8389335" y="2066402"/>
            <a:ext cx="1422940"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Plassholder for bunntekst 1">
            <a:extLst>
              <a:ext uri="{FF2B5EF4-FFF2-40B4-BE49-F238E27FC236}">
                <a16:creationId xmlns:a16="http://schemas.microsoft.com/office/drawing/2014/main" id="{1D84BC95-8FC7-5648-D29B-02B995DEEAB0}"/>
              </a:ext>
            </a:extLst>
          </p:cNvPr>
          <p:cNvSpPr>
            <a:spLocks noGrp="1"/>
          </p:cNvSpPr>
          <p:nvPr>
            <p:ph type="ftr" sz="quarter" idx="11"/>
          </p:nvPr>
        </p:nvSpPr>
        <p:spPr/>
        <p:txBody>
          <a:bodyPr/>
          <a:lstStyle/>
          <a:p>
            <a:r>
              <a:rPr lang="nb-NO"/>
              <a:t>Årsrapport 2025</a:t>
            </a:r>
          </a:p>
        </p:txBody>
      </p:sp>
    </p:spTree>
    <p:extLst>
      <p:ext uri="{BB962C8B-B14F-4D97-AF65-F5344CB8AC3E}">
        <p14:creationId xmlns:p14="http://schemas.microsoft.com/office/powerpoint/2010/main" val="1971586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FEB25-F169-988F-9EE2-B2525F53F385}"/>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BA737591-9E00-73FE-7972-998BF22B77F4}"/>
              </a:ext>
            </a:extLst>
          </p:cNvPr>
          <p:cNvSpPr>
            <a:spLocks noGrp="1"/>
          </p:cNvSpPr>
          <p:nvPr>
            <p:ph type="ftr" sz="quarter" idx="11"/>
          </p:nvPr>
        </p:nvSpPr>
        <p:spPr/>
        <p:txBody>
          <a:bodyPr/>
          <a:lstStyle/>
          <a:p>
            <a:r>
              <a:rPr lang="nb-NO"/>
              <a:t>Årsrapport 2025</a:t>
            </a:r>
          </a:p>
        </p:txBody>
      </p:sp>
      <p:sp>
        <p:nvSpPr>
          <p:cNvPr id="3" name="Slide Number Placeholder 2">
            <a:extLst>
              <a:ext uri="{FF2B5EF4-FFF2-40B4-BE49-F238E27FC236}">
                <a16:creationId xmlns:a16="http://schemas.microsoft.com/office/drawing/2014/main" id="{EA1AD90F-C277-42C6-8C74-1BB2EED83F2F}"/>
              </a:ext>
            </a:extLst>
          </p:cNvPr>
          <p:cNvSpPr>
            <a:spLocks noGrp="1"/>
          </p:cNvSpPr>
          <p:nvPr>
            <p:ph type="sldNum" sz="quarter" idx="12"/>
          </p:nvPr>
        </p:nvSpPr>
        <p:spPr/>
        <p:txBody>
          <a:bodyPr/>
          <a:lstStyle/>
          <a:p>
            <a:fld id="{1FACAE68-2C15-43EA-AAC8-8A98AD9E38DC}" type="slidenum">
              <a:rPr lang="nb-NO" smtClean="0"/>
              <a:t>8</a:t>
            </a:fld>
            <a:endParaRPr lang="nb-NO"/>
          </a:p>
        </p:txBody>
      </p:sp>
      <p:sp>
        <p:nvSpPr>
          <p:cNvPr id="6" name="object 2">
            <a:extLst>
              <a:ext uri="{FF2B5EF4-FFF2-40B4-BE49-F238E27FC236}">
                <a16:creationId xmlns:a16="http://schemas.microsoft.com/office/drawing/2014/main" id="{D1E2C5A9-05D6-A793-E5C1-14D24376C266}"/>
              </a:ext>
            </a:extLst>
          </p:cNvPr>
          <p:cNvSpPr txBox="1">
            <a:spLocks noGrp="1"/>
          </p:cNvSpPr>
          <p:nvPr>
            <p:ph type="title"/>
          </p:nvPr>
        </p:nvSpPr>
        <p:spPr>
          <a:xfrm>
            <a:off x="3981132" y="802014"/>
            <a:ext cx="4229735" cy="443711"/>
          </a:xfrm>
          <a:prstGeom prst="rect">
            <a:avLst/>
          </a:prstGeom>
        </p:spPr>
        <p:txBody>
          <a:bodyPr vert="horz" wrap="square" lIns="0" tIns="12700" rIns="0" bIns="0" rtlCol="0">
            <a:spAutoFit/>
          </a:bodyPr>
          <a:lstStyle/>
          <a:p>
            <a:pPr marL="12700" algn="ctr">
              <a:lnSpc>
                <a:spcPct val="100000"/>
              </a:lnSpc>
              <a:spcBef>
                <a:spcPts val="100"/>
              </a:spcBef>
            </a:pPr>
            <a:r>
              <a:rPr lang="nb-NO" dirty="0">
                <a:solidFill>
                  <a:srgbClr val="007D84"/>
                </a:solidFill>
              </a:rPr>
              <a:t>FinAuts </a:t>
            </a:r>
            <a:r>
              <a:rPr lang="nb-NO" spc="-10" dirty="0">
                <a:solidFill>
                  <a:srgbClr val="007D84"/>
                </a:solidFill>
              </a:rPr>
              <a:t>grunnmur</a:t>
            </a:r>
          </a:p>
        </p:txBody>
      </p:sp>
      <p:sp>
        <p:nvSpPr>
          <p:cNvPr id="8" name="object 52">
            <a:extLst>
              <a:ext uri="{FF2B5EF4-FFF2-40B4-BE49-F238E27FC236}">
                <a16:creationId xmlns:a16="http://schemas.microsoft.com/office/drawing/2014/main" id="{EC6F2DA5-773D-5D6D-2A0B-C915D1AE1C24}"/>
              </a:ext>
            </a:extLst>
          </p:cNvPr>
          <p:cNvSpPr txBox="1"/>
          <p:nvPr/>
        </p:nvSpPr>
        <p:spPr>
          <a:xfrm>
            <a:off x="3035934" y="1295589"/>
            <a:ext cx="6120130" cy="228268"/>
          </a:xfrm>
          <a:prstGeom prst="rect">
            <a:avLst/>
          </a:prstGeom>
        </p:spPr>
        <p:txBody>
          <a:bodyPr vert="horz" wrap="square" lIns="0" tIns="12700" rIns="0" bIns="0" rtlCol="0">
            <a:spAutoFit/>
          </a:bodyPr>
          <a:lstStyle/>
          <a:p>
            <a:pPr marL="12700">
              <a:lnSpc>
                <a:spcPct val="100000"/>
              </a:lnSpc>
              <a:spcBef>
                <a:spcPts val="100"/>
              </a:spcBef>
            </a:pPr>
            <a:r>
              <a:rPr lang="nb-NO" sz="1400">
                <a:latin typeface="TitilliumWeb-Light"/>
                <a:cs typeface="TitilliumWeb-Light"/>
              </a:rPr>
              <a:t>FinAut</a:t>
            </a:r>
            <a:r>
              <a:rPr lang="nb-NO" sz="1400" spc="-10">
                <a:latin typeface="TitilliumWeb-Light"/>
                <a:cs typeface="TitilliumWeb-Light"/>
              </a:rPr>
              <a:t> </a:t>
            </a:r>
            <a:r>
              <a:rPr lang="nb-NO" sz="1400">
                <a:latin typeface="TitilliumWeb-Light"/>
                <a:cs typeface="TitilliumWeb-Light"/>
              </a:rPr>
              <a:t>arbeider</a:t>
            </a:r>
            <a:r>
              <a:rPr lang="nb-NO" sz="1400" spc="-10">
                <a:latin typeface="TitilliumWeb-Light"/>
                <a:cs typeface="TitilliumWeb-Light"/>
              </a:rPr>
              <a:t> </a:t>
            </a:r>
            <a:r>
              <a:rPr lang="nb-NO" sz="1400">
                <a:latin typeface="TitilliumWeb-Light"/>
                <a:cs typeface="TitilliumWeb-Light"/>
              </a:rPr>
              <a:t>i</a:t>
            </a:r>
            <a:r>
              <a:rPr lang="nb-NO" sz="1400" spc="-10">
                <a:latin typeface="TitilliumWeb-Light"/>
                <a:cs typeface="TitilliumWeb-Light"/>
              </a:rPr>
              <a:t> </a:t>
            </a:r>
            <a:r>
              <a:rPr lang="nb-NO" sz="1400">
                <a:latin typeface="TitilliumWeb-Light"/>
                <a:cs typeface="TitilliumWeb-Light"/>
              </a:rPr>
              <a:t>en</a:t>
            </a:r>
            <a:r>
              <a:rPr lang="nb-NO" sz="1400" spc="-10">
                <a:latin typeface="TitilliumWeb-Light"/>
                <a:cs typeface="TitilliumWeb-Light"/>
              </a:rPr>
              <a:t> </a:t>
            </a:r>
            <a:r>
              <a:rPr lang="nb-NO" sz="1400">
                <a:latin typeface="TitilliumWeb-Light"/>
                <a:cs typeface="TitilliumWeb-Light"/>
              </a:rPr>
              <a:t>verden</a:t>
            </a:r>
            <a:r>
              <a:rPr lang="nb-NO" sz="1400" spc="-10">
                <a:latin typeface="TitilliumWeb-Light"/>
                <a:cs typeface="TitilliumWeb-Light"/>
              </a:rPr>
              <a:t> </a:t>
            </a:r>
            <a:r>
              <a:rPr lang="nb-NO" sz="1400">
                <a:latin typeface="TitilliumWeb-Light"/>
                <a:cs typeface="TitilliumWeb-Light"/>
              </a:rPr>
              <a:t>preget</a:t>
            </a:r>
            <a:r>
              <a:rPr lang="nb-NO" sz="1400" spc="-10">
                <a:latin typeface="TitilliumWeb-Light"/>
                <a:cs typeface="TitilliumWeb-Light"/>
              </a:rPr>
              <a:t> </a:t>
            </a:r>
            <a:r>
              <a:rPr lang="nb-NO" sz="1400">
                <a:latin typeface="TitilliumWeb-Light"/>
                <a:cs typeface="TitilliumWeb-Light"/>
              </a:rPr>
              <a:t>av</a:t>
            </a:r>
            <a:r>
              <a:rPr lang="nb-NO" sz="1400" spc="-10">
                <a:latin typeface="TitilliumWeb-Light"/>
                <a:cs typeface="TitilliumWeb-Light"/>
              </a:rPr>
              <a:t> </a:t>
            </a:r>
            <a:r>
              <a:rPr lang="nb-NO" sz="1400">
                <a:latin typeface="TitilliumWeb-Light"/>
                <a:cs typeface="TitilliumWeb-Light"/>
              </a:rPr>
              <a:t>stor</a:t>
            </a:r>
            <a:r>
              <a:rPr lang="nb-NO" sz="1400" spc="-10">
                <a:latin typeface="TitilliumWeb-Light"/>
                <a:cs typeface="TitilliumWeb-Light"/>
              </a:rPr>
              <a:t> </a:t>
            </a:r>
            <a:r>
              <a:rPr lang="nb-NO" sz="1400">
                <a:latin typeface="TitilliumWeb-Light"/>
                <a:cs typeface="TitilliumWeb-Light"/>
              </a:rPr>
              <a:t>forandring,</a:t>
            </a:r>
            <a:r>
              <a:rPr lang="nb-NO" sz="1400" spc="-10">
                <a:latin typeface="TitilliumWeb-Light"/>
                <a:cs typeface="TitilliumWeb-Light"/>
              </a:rPr>
              <a:t> </a:t>
            </a:r>
            <a:r>
              <a:rPr lang="nb-NO" sz="1400">
                <a:latin typeface="TitilliumWeb-Light"/>
                <a:cs typeface="TitilliumWeb-Light"/>
              </a:rPr>
              <a:t>men</a:t>
            </a:r>
            <a:r>
              <a:rPr lang="nb-NO" sz="1400" spc="-10">
                <a:latin typeface="TitilliumWeb-Light"/>
                <a:cs typeface="TitilliumWeb-Light"/>
              </a:rPr>
              <a:t> </a:t>
            </a:r>
            <a:r>
              <a:rPr lang="nb-NO" sz="1400">
                <a:latin typeface="TitilliumWeb-Light"/>
                <a:cs typeface="TitilliumWeb-Light"/>
              </a:rPr>
              <a:t>fundamentet</a:t>
            </a:r>
            <a:r>
              <a:rPr lang="nb-NO" sz="1400" spc="-10">
                <a:latin typeface="TitilliumWeb-Light"/>
                <a:cs typeface="TitilliumWeb-Light"/>
              </a:rPr>
              <a:t> </a:t>
            </a:r>
            <a:r>
              <a:rPr lang="nb-NO" sz="1400">
                <a:latin typeface="TitilliumWeb-Light"/>
                <a:cs typeface="TitilliumWeb-Light"/>
              </a:rPr>
              <a:t>ligger</a:t>
            </a:r>
            <a:r>
              <a:rPr lang="nb-NO" sz="1400" spc="-5">
                <a:latin typeface="TitilliumWeb-Light"/>
                <a:cs typeface="TitilliumWeb-Light"/>
              </a:rPr>
              <a:t> </a:t>
            </a:r>
            <a:r>
              <a:rPr lang="nb-NO" sz="1400" spc="-10">
                <a:latin typeface="TitilliumWeb-Light"/>
                <a:cs typeface="TitilliumWeb-Light"/>
              </a:rPr>
              <a:t>fast.</a:t>
            </a:r>
            <a:endParaRPr lang="nb-NO" sz="1400">
              <a:latin typeface="TitilliumWeb-Light"/>
              <a:cs typeface="TitilliumWeb-Light"/>
            </a:endParaRPr>
          </a:p>
        </p:txBody>
      </p:sp>
      <p:graphicFrame>
        <p:nvGraphicFramePr>
          <p:cNvPr id="9" name="Table 8">
            <a:extLst>
              <a:ext uri="{FF2B5EF4-FFF2-40B4-BE49-F238E27FC236}">
                <a16:creationId xmlns:a16="http://schemas.microsoft.com/office/drawing/2014/main" id="{BD4BE0A7-E66C-1449-E6AE-7388FD124A8C}"/>
              </a:ext>
            </a:extLst>
          </p:cNvPr>
          <p:cNvGraphicFramePr>
            <a:graphicFrameLocks noGrp="1"/>
          </p:cNvGraphicFramePr>
          <p:nvPr/>
        </p:nvGraphicFramePr>
        <p:xfrm>
          <a:off x="939800" y="2006600"/>
          <a:ext cx="10325100" cy="3873500"/>
        </p:xfrm>
        <a:graphic>
          <a:graphicData uri="http://schemas.openxmlformats.org/drawingml/2006/table">
            <a:tbl>
              <a:tblPr firstRow="1" bandRow="1">
                <a:tableStyleId>{5C22544A-7EE6-4342-B048-85BDC9FD1C3A}</a:tableStyleId>
              </a:tblPr>
              <a:tblGrid>
                <a:gridCol w="3441700">
                  <a:extLst>
                    <a:ext uri="{9D8B030D-6E8A-4147-A177-3AD203B41FA5}">
                      <a16:colId xmlns:a16="http://schemas.microsoft.com/office/drawing/2014/main" val="348941569"/>
                    </a:ext>
                  </a:extLst>
                </a:gridCol>
                <a:gridCol w="3441700">
                  <a:extLst>
                    <a:ext uri="{9D8B030D-6E8A-4147-A177-3AD203B41FA5}">
                      <a16:colId xmlns:a16="http://schemas.microsoft.com/office/drawing/2014/main" val="222422637"/>
                    </a:ext>
                  </a:extLst>
                </a:gridCol>
                <a:gridCol w="3441700">
                  <a:extLst>
                    <a:ext uri="{9D8B030D-6E8A-4147-A177-3AD203B41FA5}">
                      <a16:colId xmlns:a16="http://schemas.microsoft.com/office/drawing/2014/main" val="3549842232"/>
                    </a:ext>
                  </a:extLst>
                </a:gridCol>
              </a:tblGrid>
              <a:tr h="477616">
                <a:tc>
                  <a:txBody>
                    <a:bodyPr/>
                    <a:lstStyle/>
                    <a:p>
                      <a:pPr algn="ctr"/>
                      <a:r>
                        <a:rPr lang="nb-NO" noProof="0">
                          <a:solidFill>
                            <a:srgbClr val="251D57"/>
                          </a:solidFill>
                          <a:latin typeface="+mj-lt"/>
                        </a:rPr>
                        <a:t>Selvregulering</a:t>
                      </a:r>
                    </a:p>
                  </a:txBody>
                  <a:tcPr anchor="ctr">
                    <a:noFill/>
                  </a:tcPr>
                </a:tc>
                <a:tc>
                  <a:txBody>
                    <a:bodyPr/>
                    <a:lstStyle/>
                    <a:p>
                      <a:pPr algn="ctr"/>
                      <a:r>
                        <a:rPr lang="nb-NO" noProof="0">
                          <a:solidFill>
                            <a:srgbClr val="251D57"/>
                          </a:solidFill>
                          <a:latin typeface="+mj-lt"/>
                        </a:rPr>
                        <a:t>Integrert kompetanse</a:t>
                      </a:r>
                    </a:p>
                  </a:txBody>
                  <a:tcPr anchor="ctr">
                    <a:noFill/>
                  </a:tcPr>
                </a:tc>
                <a:tc>
                  <a:txBody>
                    <a:bodyPr/>
                    <a:lstStyle/>
                    <a:p>
                      <a:pPr algn="ctr"/>
                      <a:r>
                        <a:rPr lang="nb-NO" noProof="0">
                          <a:solidFill>
                            <a:srgbClr val="251D57"/>
                          </a:solidFill>
                          <a:latin typeface="+mj-lt"/>
                        </a:rPr>
                        <a:t>Relevans</a:t>
                      </a:r>
                    </a:p>
                  </a:txBody>
                  <a:tcPr anchor="ctr">
                    <a:noFill/>
                  </a:tcPr>
                </a:tc>
                <a:extLst>
                  <a:ext uri="{0D108BD9-81ED-4DB2-BD59-A6C34878D82A}">
                    <a16:rowId xmlns:a16="http://schemas.microsoft.com/office/drawing/2014/main" val="2807180961"/>
                  </a:ext>
                </a:extLst>
              </a:tr>
              <a:tr h="3395884">
                <a:tc>
                  <a:txBody>
                    <a:bodyPr/>
                    <a:lstStyle/>
                    <a:p>
                      <a:r>
                        <a:rPr lang="nb-NO" sz="1000" noProof="0">
                          <a:latin typeface="Open Sans" panose="020B0606030504020204" pitchFamily="34" charset="0"/>
                          <a:ea typeface="Open Sans" panose="020B0606030504020204" pitchFamily="34" charset="0"/>
                          <a:cs typeface="Open Sans" panose="020B0606030504020204" pitchFamily="34" charset="0"/>
                        </a:rPr>
                        <a:t>Næringens selvregulering har som mål å gjøre myndighetsregulering overflødig, bl.a. gjennom bransjenormer som God skikk og gjennom praktisering av etikk i rådgivningen.</a:t>
                      </a:r>
                    </a:p>
                  </a:txBody>
                  <a:tcPr marL="180000" marR="180000" marT="180000" marB="180000">
                    <a:noFill/>
                  </a:tcPr>
                </a:tc>
                <a:tc>
                  <a:txBody>
                    <a:bodyPr/>
                    <a:lstStyle/>
                    <a:p>
                      <a:r>
                        <a:rPr lang="nb-NO" sz="1000" noProof="0" dirty="0">
                          <a:latin typeface="Open Sans" panose="020B0606030504020204" pitchFamily="34" charset="0"/>
                          <a:ea typeface="Open Sans" panose="020B0606030504020204" pitchFamily="34" charset="0"/>
                          <a:cs typeface="Open Sans" panose="020B0606030504020204" pitchFamily="34" charset="0"/>
                        </a:rPr>
                        <a:t>Gode kundeopplevelser forutsetter integrert kompetanse. I alle FinAuts autorisasjonsordninger prøves fagkompetanse, kompetanse i etikk, God skikk og kommunikasjonsferdigheter. Trygg rådgivning bygger på summen av disse.</a:t>
                      </a:r>
                    </a:p>
                  </a:txBody>
                  <a:tcPr marL="180000" marR="180000" marT="180000" marB="180000">
                    <a:noFill/>
                  </a:tcPr>
                </a:tc>
                <a:tc>
                  <a:txBody>
                    <a:bodyPr/>
                    <a:lstStyle/>
                    <a:p>
                      <a:r>
                        <a:rPr lang="nb-NO" sz="1000" noProof="0">
                          <a:latin typeface="Open Sans" panose="020B0606030504020204" pitchFamily="34" charset="0"/>
                          <a:ea typeface="Open Sans" panose="020B0606030504020204" pitchFamily="34" charset="0"/>
                          <a:cs typeface="Open Sans" panose="020B0606030504020204" pitchFamily="34" charset="0"/>
                        </a:rPr>
                        <a:t>Næringens dugnadsarbeid sikrer at utvikling og forankring skjer parallelt. Alle interessenter involveres: medlemsbedrifter, eiere, myndigheter, Finansforbundet, opplæringsleverandører samt FinTech-miljøer.</a:t>
                      </a:r>
                    </a:p>
                  </a:txBody>
                  <a:tcPr marL="180000" marR="180000" marT="180000" marB="180000">
                    <a:noFill/>
                  </a:tcPr>
                </a:tc>
                <a:extLst>
                  <a:ext uri="{0D108BD9-81ED-4DB2-BD59-A6C34878D82A}">
                    <a16:rowId xmlns:a16="http://schemas.microsoft.com/office/drawing/2014/main" val="789469744"/>
                  </a:ext>
                </a:extLst>
              </a:tr>
            </a:tbl>
          </a:graphicData>
        </a:graphic>
      </p:graphicFrame>
      <p:pic>
        <p:nvPicPr>
          <p:cNvPr id="14" name="Picture 13" descr="A diagram of a triangle  Description automatically generated">
            <a:extLst>
              <a:ext uri="{FF2B5EF4-FFF2-40B4-BE49-F238E27FC236}">
                <a16:creationId xmlns:a16="http://schemas.microsoft.com/office/drawing/2014/main" id="{EC9A408B-F9EF-77B0-0B76-BC30A294378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704751" y="3581790"/>
            <a:ext cx="2782497" cy="2173082"/>
          </a:xfrm>
          <a:prstGeom prst="rect">
            <a:avLst/>
          </a:prstGeom>
        </p:spPr>
      </p:pic>
      <p:grpSp>
        <p:nvGrpSpPr>
          <p:cNvPr id="28" name="Group 27">
            <a:extLst>
              <a:ext uri="{FF2B5EF4-FFF2-40B4-BE49-F238E27FC236}">
                <a16:creationId xmlns:a16="http://schemas.microsoft.com/office/drawing/2014/main" id="{9D0A4B17-0B89-3C0A-D48A-C71C2E174B5F}"/>
              </a:ext>
            </a:extLst>
          </p:cNvPr>
          <p:cNvGrpSpPr/>
          <p:nvPr/>
        </p:nvGrpSpPr>
        <p:grpSpPr>
          <a:xfrm>
            <a:off x="8350029" y="3542831"/>
            <a:ext cx="2296086" cy="2212041"/>
            <a:chOff x="8454244" y="3630706"/>
            <a:chExt cx="2296086" cy="2212041"/>
          </a:xfrm>
        </p:grpSpPr>
        <p:sp>
          <p:nvSpPr>
            <p:cNvPr id="21" name="Oval 20">
              <a:extLst>
                <a:ext uri="{FF2B5EF4-FFF2-40B4-BE49-F238E27FC236}">
                  <a16:creationId xmlns:a16="http://schemas.microsoft.com/office/drawing/2014/main" id="{ACDD4A4E-3B89-F5F9-8260-FB06E620C538}"/>
                </a:ext>
              </a:extLst>
            </p:cNvPr>
            <p:cNvSpPr/>
            <p:nvPr/>
          </p:nvSpPr>
          <p:spPr>
            <a:xfrm>
              <a:off x="9247621" y="3630706"/>
              <a:ext cx="709332" cy="709332"/>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dirty="0">
                  <a:latin typeface="Titillium Web" pitchFamily="2" charset="77"/>
                </a:rPr>
                <a:t>172</a:t>
              </a:r>
            </a:p>
            <a:p>
              <a:pPr algn="ctr"/>
              <a:r>
                <a:rPr lang="nb-NO" sz="700" dirty="0"/>
                <a:t>Medlems-</a:t>
              </a:r>
              <a:br>
                <a:rPr lang="nb-NO" sz="700" dirty="0"/>
              </a:br>
              <a:r>
                <a:rPr lang="nb-NO" sz="700" dirty="0"/>
                <a:t>bedrifter</a:t>
              </a:r>
              <a:endParaRPr lang="en-NO" sz="700" dirty="0"/>
            </a:p>
          </p:txBody>
        </p:sp>
        <p:sp>
          <p:nvSpPr>
            <p:cNvPr id="22" name="Oval 21">
              <a:extLst>
                <a:ext uri="{FF2B5EF4-FFF2-40B4-BE49-F238E27FC236}">
                  <a16:creationId xmlns:a16="http://schemas.microsoft.com/office/drawing/2014/main" id="{6C96CB48-52A6-2873-F2B2-FE786E018B9B}"/>
                </a:ext>
              </a:extLst>
            </p:cNvPr>
            <p:cNvSpPr/>
            <p:nvPr/>
          </p:nvSpPr>
          <p:spPr>
            <a:xfrm>
              <a:off x="9247621" y="5133415"/>
              <a:ext cx="709332" cy="709332"/>
            </a:xfrm>
            <a:prstGeom prst="ellipse">
              <a:avLst/>
            </a:prstGeom>
            <a:solidFill>
              <a:srgbClr val="8368A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dirty="0">
                  <a:latin typeface="Titillium Web" pitchFamily="2" charset="77"/>
                </a:rPr>
                <a:t>855</a:t>
              </a:r>
            </a:p>
            <a:p>
              <a:pPr algn="ctr"/>
              <a:r>
                <a:rPr lang="nb-NO" sz="700" dirty="0"/>
                <a:t>testledere</a:t>
              </a:r>
              <a:endParaRPr lang="en-NO" sz="700" dirty="0"/>
            </a:p>
          </p:txBody>
        </p:sp>
        <p:sp>
          <p:nvSpPr>
            <p:cNvPr id="23" name="Oval 22">
              <a:extLst>
                <a:ext uri="{FF2B5EF4-FFF2-40B4-BE49-F238E27FC236}">
                  <a16:creationId xmlns:a16="http://schemas.microsoft.com/office/drawing/2014/main" id="{D3E02B84-3553-0766-F726-0D33785692F4}"/>
                </a:ext>
              </a:extLst>
            </p:cNvPr>
            <p:cNvSpPr/>
            <p:nvPr/>
          </p:nvSpPr>
          <p:spPr>
            <a:xfrm>
              <a:off x="8454244" y="4797238"/>
              <a:ext cx="709332" cy="709332"/>
            </a:xfrm>
            <a:prstGeom prst="ellipse">
              <a:avLst/>
            </a:prstGeom>
            <a:solidFill>
              <a:srgbClr val="00808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dirty="0">
                  <a:latin typeface="Titillium Web" pitchFamily="2" charset="77"/>
                </a:rPr>
                <a:t>473</a:t>
              </a:r>
            </a:p>
            <a:p>
              <a:pPr algn="ctr"/>
              <a:r>
                <a:rPr lang="nb-NO" sz="700" dirty="0"/>
                <a:t>sensorer</a:t>
              </a:r>
              <a:endParaRPr lang="en-NO" sz="700" dirty="0"/>
            </a:p>
          </p:txBody>
        </p:sp>
        <p:sp>
          <p:nvSpPr>
            <p:cNvPr id="24" name="Oval 23">
              <a:extLst>
                <a:ext uri="{FF2B5EF4-FFF2-40B4-BE49-F238E27FC236}">
                  <a16:creationId xmlns:a16="http://schemas.microsoft.com/office/drawing/2014/main" id="{7FE141D1-6123-D5E9-704B-CF14B16103D0}"/>
                </a:ext>
              </a:extLst>
            </p:cNvPr>
            <p:cNvSpPr/>
            <p:nvPr/>
          </p:nvSpPr>
          <p:spPr>
            <a:xfrm>
              <a:off x="8454244" y="3950073"/>
              <a:ext cx="709332" cy="709332"/>
            </a:xfrm>
            <a:prstGeom prst="ellipse">
              <a:avLst/>
            </a:prstGeom>
            <a:solidFill>
              <a:srgbClr val="251D57"/>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dirty="0">
                  <a:latin typeface="Titillium Web" pitchFamily="2" charset="77"/>
                </a:rPr>
                <a:t>229</a:t>
              </a:r>
            </a:p>
            <a:p>
              <a:pPr algn="ctr"/>
              <a:r>
                <a:rPr lang="nb-NO" sz="700" dirty="0" err="1"/>
                <a:t>Compliance</a:t>
              </a:r>
              <a:r>
                <a:rPr lang="nb-NO" sz="700" dirty="0"/>
                <a:t>-</a:t>
              </a:r>
              <a:br>
                <a:rPr lang="nb-NO" sz="700" dirty="0"/>
              </a:br>
              <a:r>
                <a:rPr lang="nb-NO" sz="700" dirty="0"/>
                <a:t>ansvarlige</a:t>
              </a:r>
              <a:endParaRPr lang="en-NO" sz="700" dirty="0"/>
            </a:p>
          </p:txBody>
        </p:sp>
        <p:sp>
          <p:nvSpPr>
            <p:cNvPr id="25" name="Oval 24">
              <a:extLst>
                <a:ext uri="{FF2B5EF4-FFF2-40B4-BE49-F238E27FC236}">
                  <a16:creationId xmlns:a16="http://schemas.microsoft.com/office/drawing/2014/main" id="{A2CB7688-278C-1E10-680F-AA307A2FCDF4}"/>
                </a:ext>
              </a:extLst>
            </p:cNvPr>
            <p:cNvSpPr/>
            <p:nvPr/>
          </p:nvSpPr>
          <p:spPr>
            <a:xfrm>
              <a:off x="10040998" y="4797238"/>
              <a:ext cx="709332" cy="709332"/>
            </a:xfrm>
            <a:prstGeom prst="ellipse">
              <a:avLst/>
            </a:prstGeom>
            <a:solidFill>
              <a:srgbClr val="6085C7"/>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dirty="0">
                  <a:latin typeface="Titillium Web" pitchFamily="2" charset="77"/>
                </a:rPr>
                <a:t>49</a:t>
              </a:r>
            </a:p>
            <a:p>
              <a:pPr algn="ctr"/>
              <a:r>
                <a:rPr lang="nb-NO" sz="600" dirty="0"/>
                <a:t>Medlemmer</a:t>
              </a:r>
              <a:br>
                <a:rPr lang="nb-NO" sz="600" dirty="0"/>
              </a:br>
              <a:r>
                <a:rPr lang="nb-NO" sz="600" dirty="0"/>
                <a:t>i råd og organer</a:t>
              </a:r>
              <a:endParaRPr lang="en-NO" sz="600" dirty="0"/>
            </a:p>
          </p:txBody>
        </p:sp>
        <p:sp>
          <p:nvSpPr>
            <p:cNvPr id="26" name="Oval 25">
              <a:extLst>
                <a:ext uri="{FF2B5EF4-FFF2-40B4-BE49-F238E27FC236}">
                  <a16:creationId xmlns:a16="http://schemas.microsoft.com/office/drawing/2014/main" id="{409160A8-2E4A-9CB1-4577-808A3291FEDB}"/>
                </a:ext>
              </a:extLst>
            </p:cNvPr>
            <p:cNvSpPr/>
            <p:nvPr/>
          </p:nvSpPr>
          <p:spPr>
            <a:xfrm>
              <a:off x="10040998" y="3950073"/>
              <a:ext cx="709332" cy="709332"/>
            </a:xfrm>
            <a:prstGeom prst="ellipse">
              <a:avLst/>
            </a:prstGeom>
            <a:solidFill>
              <a:srgbClr val="86C8C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b="1" dirty="0">
                  <a:latin typeface="Titillium Web" pitchFamily="2" charset="77"/>
                </a:rPr>
                <a:t>367</a:t>
              </a:r>
            </a:p>
            <a:p>
              <a:pPr algn="ctr"/>
              <a:r>
                <a:rPr lang="en-GB" sz="600" dirty="0"/>
                <a:t>b</a:t>
              </a:r>
              <a:r>
                <a:rPr lang="en-NO" sz="600" dirty="0"/>
                <a:t>edrifts-ansvarlige</a:t>
              </a:r>
            </a:p>
          </p:txBody>
        </p:sp>
        <p:sp>
          <p:nvSpPr>
            <p:cNvPr id="27" name="TextBox 26">
              <a:extLst>
                <a:ext uri="{FF2B5EF4-FFF2-40B4-BE49-F238E27FC236}">
                  <a16:creationId xmlns:a16="http://schemas.microsoft.com/office/drawing/2014/main" id="{4168FF24-9F4F-A477-94EB-1755ECCEABA9}"/>
                </a:ext>
              </a:extLst>
            </p:cNvPr>
            <p:cNvSpPr txBox="1"/>
            <p:nvPr/>
          </p:nvSpPr>
          <p:spPr>
            <a:xfrm>
              <a:off x="9038671" y="4615703"/>
              <a:ext cx="1127232" cy="246221"/>
            </a:xfrm>
            <a:prstGeom prst="rect">
              <a:avLst/>
            </a:prstGeom>
            <a:noFill/>
          </p:spPr>
          <p:txBody>
            <a:bodyPr wrap="none" rtlCol="0">
              <a:spAutoFit/>
            </a:bodyPr>
            <a:lstStyle/>
            <a:p>
              <a:pPr algn="ctr"/>
              <a:r>
                <a:rPr lang="en-NO" sz="1000">
                  <a:latin typeface="+mj-lt"/>
                </a:rPr>
                <a:t>Dugnadsarbeidet</a:t>
              </a:r>
            </a:p>
          </p:txBody>
        </p:sp>
      </p:grpSp>
      <p:pic>
        <p:nvPicPr>
          <p:cNvPr id="10" name="object 16">
            <a:extLst>
              <a:ext uri="{FF2B5EF4-FFF2-40B4-BE49-F238E27FC236}">
                <a16:creationId xmlns:a16="http://schemas.microsoft.com/office/drawing/2014/main" id="{B9003961-0E97-2019-F11A-B7E074FF1D3D}"/>
              </a:ext>
            </a:extLst>
          </p:cNvPr>
          <p:cNvPicPr/>
          <p:nvPr/>
        </p:nvPicPr>
        <p:blipFill>
          <a:blip r:embed="rId3" cstate="screen">
            <a:extLst>
              <a:ext uri="{28A0092B-C50C-407E-A947-70E740481C1C}">
                <a14:useLocalDpi xmlns:a14="http://schemas.microsoft.com/office/drawing/2010/main"/>
              </a:ext>
            </a:extLst>
          </a:blip>
          <a:stretch>
            <a:fillRect/>
          </a:stretch>
        </p:blipFill>
        <p:spPr>
          <a:xfrm>
            <a:off x="1422721" y="4021448"/>
            <a:ext cx="2273288" cy="1505202"/>
          </a:xfrm>
          <a:prstGeom prst="rect">
            <a:avLst/>
          </a:prstGeom>
        </p:spPr>
      </p:pic>
    </p:spTree>
    <p:extLst>
      <p:ext uri="{BB962C8B-B14F-4D97-AF65-F5344CB8AC3E}">
        <p14:creationId xmlns:p14="http://schemas.microsoft.com/office/powerpoint/2010/main" val="78683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2CC7BA-033B-1177-A08D-93311A2EE213}"/>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665C13CC-7238-3ACE-E437-641942878841}"/>
              </a:ext>
            </a:extLst>
          </p:cNvPr>
          <p:cNvSpPr>
            <a:spLocks noGrp="1"/>
          </p:cNvSpPr>
          <p:nvPr>
            <p:ph type="ftr" sz="quarter" idx="11"/>
          </p:nvPr>
        </p:nvSpPr>
        <p:spPr/>
        <p:txBody>
          <a:bodyPr/>
          <a:lstStyle/>
          <a:p>
            <a:r>
              <a:rPr lang="nb-NO"/>
              <a:t>Årsrapport 2025</a:t>
            </a:r>
          </a:p>
        </p:txBody>
      </p:sp>
      <p:sp>
        <p:nvSpPr>
          <p:cNvPr id="3" name="Slide Number Placeholder 2">
            <a:extLst>
              <a:ext uri="{FF2B5EF4-FFF2-40B4-BE49-F238E27FC236}">
                <a16:creationId xmlns:a16="http://schemas.microsoft.com/office/drawing/2014/main" id="{96609C11-F91B-43E0-C864-0B6B6E9CDE22}"/>
              </a:ext>
            </a:extLst>
          </p:cNvPr>
          <p:cNvSpPr>
            <a:spLocks noGrp="1"/>
          </p:cNvSpPr>
          <p:nvPr>
            <p:ph type="sldNum" sz="quarter" idx="12"/>
          </p:nvPr>
        </p:nvSpPr>
        <p:spPr/>
        <p:txBody>
          <a:bodyPr/>
          <a:lstStyle/>
          <a:p>
            <a:fld id="{1FACAE68-2C15-43EA-AAC8-8A98AD9E38DC}" type="slidenum">
              <a:rPr lang="nb-NO" smtClean="0"/>
              <a:t>9</a:t>
            </a:fld>
            <a:endParaRPr lang="nb-NO"/>
          </a:p>
        </p:txBody>
      </p:sp>
      <p:sp>
        <p:nvSpPr>
          <p:cNvPr id="52" name="Title 51">
            <a:extLst>
              <a:ext uri="{FF2B5EF4-FFF2-40B4-BE49-F238E27FC236}">
                <a16:creationId xmlns:a16="http://schemas.microsoft.com/office/drawing/2014/main" id="{08150290-F7A7-126B-4E40-92EFCAAEE442}"/>
              </a:ext>
            </a:extLst>
          </p:cNvPr>
          <p:cNvSpPr>
            <a:spLocks noGrp="1"/>
          </p:cNvSpPr>
          <p:nvPr>
            <p:ph type="title"/>
          </p:nvPr>
        </p:nvSpPr>
        <p:spPr>
          <a:xfrm>
            <a:off x="838201" y="670711"/>
            <a:ext cx="10515600" cy="398571"/>
          </a:xfrm>
        </p:spPr>
        <p:txBody>
          <a:bodyPr/>
          <a:lstStyle/>
          <a:p>
            <a:pPr algn="ctr"/>
            <a:r>
              <a:rPr lang="nb-NO" noProof="0"/>
              <a:t>Organisasjon</a:t>
            </a:r>
          </a:p>
        </p:txBody>
      </p:sp>
      <p:grpSp>
        <p:nvGrpSpPr>
          <p:cNvPr id="54" name="Group 53">
            <a:extLst>
              <a:ext uri="{FF2B5EF4-FFF2-40B4-BE49-F238E27FC236}">
                <a16:creationId xmlns:a16="http://schemas.microsoft.com/office/drawing/2014/main" id="{183B7C4A-96B3-B6CA-ABEB-78E61CE92A1C}"/>
              </a:ext>
            </a:extLst>
          </p:cNvPr>
          <p:cNvGrpSpPr/>
          <p:nvPr/>
        </p:nvGrpSpPr>
        <p:grpSpPr>
          <a:xfrm>
            <a:off x="5004546" y="5604086"/>
            <a:ext cx="2139498" cy="252000"/>
            <a:chOff x="843186" y="4880445"/>
            <a:chExt cx="2139498" cy="252000"/>
          </a:xfrm>
        </p:grpSpPr>
        <p:sp>
          <p:nvSpPr>
            <p:cNvPr id="56" name="Oval 55">
              <a:extLst>
                <a:ext uri="{FF2B5EF4-FFF2-40B4-BE49-F238E27FC236}">
                  <a16:creationId xmlns:a16="http://schemas.microsoft.com/office/drawing/2014/main" id="{DD28D715-7595-B78F-E6DB-C72399814E5D}"/>
                </a:ext>
              </a:extLst>
            </p:cNvPr>
            <p:cNvSpPr/>
            <p:nvPr/>
          </p:nvSpPr>
          <p:spPr>
            <a:xfrm>
              <a:off x="2731319" y="4880446"/>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57" name="Oval 56">
              <a:extLst>
                <a:ext uri="{FF2B5EF4-FFF2-40B4-BE49-F238E27FC236}">
                  <a16:creationId xmlns:a16="http://schemas.microsoft.com/office/drawing/2014/main" id="{5164818C-8502-5152-9666-559C771CDB1A}"/>
                </a:ext>
              </a:extLst>
            </p:cNvPr>
            <p:cNvSpPr/>
            <p:nvPr/>
          </p:nvSpPr>
          <p:spPr>
            <a:xfrm>
              <a:off x="843186" y="4880446"/>
              <a:ext cx="251365" cy="251365"/>
            </a:xfrm>
            <a:prstGeom prst="ellipse">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58" name="Rectangle 57">
              <a:extLst>
                <a:ext uri="{FF2B5EF4-FFF2-40B4-BE49-F238E27FC236}">
                  <a16:creationId xmlns:a16="http://schemas.microsoft.com/office/drawing/2014/main" id="{A3791EE5-2569-038F-2728-BA036D212DF9}"/>
                </a:ext>
              </a:extLst>
            </p:cNvPr>
            <p:cNvSpPr/>
            <p:nvPr/>
          </p:nvSpPr>
          <p:spPr>
            <a:xfrm>
              <a:off x="972809" y="4880445"/>
              <a:ext cx="1880252" cy="252000"/>
            </a:xfrm>
            <a:prstGeom prst="rect">
              <a:avLst/>
            </a:prstGeom>
            <a:solidFill>
              <a:srgbClr val="9095C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NO" b="1">
                  <a:latin typeface="Open Sans" panose="020B0606030504020204" pitchFamily="34" charset="0"/>
                  <a:ea typeface="Open Sans" panose="020B0606030504020204" pitchFamily="34" charset="0"/>
                  <a:cs typeface="Open Sans" panose="020B0606030504020204" pitchFamily="34" charset="0"/>
                </a:rPr>
                <a:t>Se alle mandater og medlemmer</a:t>
              </a:r>
            </a:p>
          </p:txBody>
        </p:sp>
      </p:grpSp>
      <p:sp>
        <p:nvSpPr>
          <p:cNvPr id="4" name="Rectangle 3">
            <a:hlinkClick r:id="rId2"/>
            <a:extLst>
              <a:ext uri="{FF2B5EF4-FFF2-40B4-BE49-F238E27FC236}">
                <a16:creationId xmlns:a16="http://schemas.microsoft.com/office/drawing/2014/main" id="{893B930B-DB75-F0A0-2A1A-E83759AAD8ED}"/>
              </a:ext>
            </a:extLst>
          </p:cNvPr>
          <p:cNvSpPr/>
          <p:nvPr/>
        </p:nvSpPr>
        <p:spPr>
          <a:xfrm>
            <a:off x="5004546" y="5603453"/>
            <a:ext cx="2139498" cy="251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O"/>
          </a:p>
        </p:txBody>
      </p:sp>
      <p:pic>
        <p:nvPicPr>
          <p:cNvPr id="221" name="Bilde 220" descr="Et bilde som inneholder tekst, diagram, line, Font  KI-generert innhold kan være feil.">
            <a:extLst>
              <a:ext uri="{FF2B5EF4-FFF2-40B4-BE49-F238E27FC236}">
                <a16:creationId xmlns:a16="http://schemas.microsoft.com/office/drawing/2014/main" id="{DD605943-EC37-3235-D8A8-38E6EF45017C}"/>
              </a:ext>
            </a:extLst>
          </p:cNvPr>
          <p:cNvPicPr>
            <a:picLocks noChangeAspect="1"/>
          </p:cNvPicPr>
          <p:nvPr/>
        </p:nvPicPr>
        <p:blipFill>
          <a:blip r:embed="rId3"/>
          <a:stretch>
            <a:fillRect/>
          </a:stretch>
        </p:blipFill>
        <p:spPr>
          <a:xfrm>
            <a:off x="1013298" y="1416617"/>
            <a:ext cx="10116766" cy="3822106"/>
          </a:xfrm>
          <a:prstGeom prst="rect">
            <a:avLst/>
          </a:prstGeom>
          <a:ln>
            <a:solidFill>
              <a:schemeClr val="bg1"/>
            </a:solidFill>
          </a:ln>
        </p:spPr>
      </p:pic>
    </p:spTree>
    <p:extLst>
      <p:ext uri="{BB962C8B-B14F-4D97-AF65-F5344CB8AC3E}">
        <p14:creationId xmlns:p14="http://schemas.microsoft.com/office/powerpoint/2010/main" val="3428470607"/>
      </p:ext>
    </p:extLst>
  </p:cSld>
  <p:clrMapOvr>
    <a:masterClrMapping/>
  </p:clrMapOvr>
</p:sld>
</file>

<file path=ppt/theme/theme1.xml><?xml version="1.0" encoding="utf-8"?>
<a:theme xmlns:a="http://schemas.openxmlformats.org/drawingml/2006/main" name="LILLA">
  <a:themeElements>
    <a:clrScheme name="FinAut">
      <a:dk1>
        <a:sysClr val="windowText" lastClr="000000"/>
      </a:dk1>
      <a:lt1>
        <a:sysClr val="window" lastClr="FFFFFF"/>
      </a:lt1>
      <a:dk2>
        <a:srgbClr val="241E54"/>
      </a:dk2>
      <a:lt2>
        <a:srgbClr val="E7E6E6"/>
      </a:lt2>
      <a:accent1>
        <a:srgbClr val="241E54"/>
      </a:accent1>
      <a:accent2>
        <a:srgbClr val="66559A"/>
      </a:accent2>
      <a:accent3>
        <a:srgbClr val="BFC3C6"/>
      </a:accent3>
      <a:accent4>
        <a:srgbClr val="007E84"/>
      </a:accent4>
      <a:accent5>
        <a:srgbClr val="7C699F"/>
      </a:accent5>
      <a:accent6>
        <a:srgbClr val="9195C1"/>
      </a:accent6>
      <a:hlink>
        <a:srgbClr val="0563C1"/>
      </a:hlink>
      <a:folHlink>
        <a:srgbClr val="954F72"/>
      </a:folHlink>
    </a:clrScheme>
    <a:fontScheme name="FinAut">
      <a:majorFont>
        <a:latin typeface="Titillium Web SemiBold"/>
        <a:ea typeface=""/>
        <a:cs typeface=""/>
      </a:majorFont>
      <a:minorFont>
        <a:latin typeface="Titillium Web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nAut_Malsider_Trygg-Raadgivning" id="{454F19CA-88A4-D44C-81C6-37D5F673C41C}" vid="{43E1D1F8-7C22-E84A-A1AB-24309A06C01A}"/>
    </a:ext>
  </a:extLst>
</a:theme>
</file>

<file path=ppt/theme/theme2.xml><?xml version="1.0" encoding="utf-8"?>
<a:theme xmlns:a="http://schemas.openxmlformats.org/drawingml/2006/main" name="TURKIS">
  <a:themeElements>
    <a:clrScheme name="FinAut">
      <a:dk1>
        <a:sysClr val="windowText" lastClr="000000"/>
      </a:dk1>
      <a:lt1>
        <a:sysClr val="window" lastClr="FFFFFF"/>
      </a:lt1>
      <a:dk2>
        <a:srgbClr val="241E54"/>
      </a:dk2>
      <a:lt2>
        <a:srgbClr val="E7E6E6"/>
      </a:lt2>
      <a:accent1>
        <a:srgbClr val="241E54"/>
      </a:accent1>
      <a:accent2>
        <a:srgbClr val="66559A"/>
      </a:accent2>
      <a:accent3>
        <a:srgbClr val="BFC3C6"/>
      </a:accent3>
      <a:accent4>
        <a:srgbClr val="007E84"/>
      </a:accent4>
      <a:accent5>
        <a:srgbClr val="7C699F"/>
      </a:accent5>
      <a:accent6>
        <a:srgbClr val="9195C1"/>
      </a:accent6>
      <a:hlink>
        <a:srgbClr val="0563C1"/>
      </a:hlink>
      <a:folHlink>
        <a:srgbClr val="954F72"/>
      </a:folHlink>
    </a:clrScheme>
    <a:fontScheme name="FinAut">
      <a:majorFont>
        <a:latin typeface="Titillium Web SemiBold"/>
        <a:ea typeface=""/>
        <a:cs typeface=""/>
      </a:majorFont>
      <a:minorFont>
        <a:latin typeface="Titillium Web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nAut_Malsider_Trygg-Raadgivning" id="{454F19CA-88A4-D44C-81C6-37D5F673C41C}" vid="{CFF1DB5A-5641-474D-B24B-E7810C4E7C10}"/>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FinAut_Malsider_Trygg-Raadgivning_</Template>
  <TotalTime>6497</TotalTime>
  <Words>5503</Words>
  <Application>Microsoft Office PowerPoint</Application>
  <PresentationFormat>Widescreen</PresentationFormat>
  <Paragraphs>771</Paragraphs>
  <Slides>40</Slides>
  <Notes>5</Notes>
  <HiddenSlides>0</HiddenSlides>
  <MMClips>0</MMClips>
  <ScaleCrop>false</ScaleCrop>
  <HeadingPairs>
    <vt:vector size="6" baseType="variant">
      <vt:variant>
        <vt:lpstr>Brukte skrifter</vt:lpstr>
      </vt:variant>
      <vt:variant>
        <vt:i4>14</vt:i4>
      </vt:variant>
      <vt:variant>
        <vt:lpstr>Tema</vt:lpstr>
      </vt:variant>
      <vt:variant>
        <vt:i4>2</vt:i4>
      </vt:variant>
      <vt:variant>
        <vt:lpstr>Lysbildetitler</vt:lpstr>
      </vt:variant>
      <vt:variant>
        <vt:i4>40</vt:i4>
      </vt:variant>
    </vt:vector>
  </HeadingPairs>
  <TitlesOfParts>
    <vt:vector size="56" baseType="lpstr">
      <vt:lpstr>Arial</vt:lpstr>
      <vt:lpstr>Arial,Sans-Serif</vt:lpstr>
      <vt:lpstr>Calibri</vt:lpstr>
      <vt:lpstr>Open Sans</vt:lpstr>
      <vt:lpstr>Open Sans ExtraBold</vt:lpstr>
      <vt:lpstr>Open Sans Light</vt:lpstr>
      <vt:lpstr>Open Sans SemiBold</vt:lpstr>
      <vt:lpstr>OpenSans-BoldItalic</vt:lpstr>
      <vt:lpstr>Segoe UI</vt:lpstr>
      <vt:lpstr>Titillium Web</vt:lpstr>
      <vt:lpstr>Titillium Web Light</vt:lpstr>
      <vt:lpstr>Titillium Web SemiBold</vt:lpstr>
      <vt:lpstr>TitilliumWeb-Light</vt:lpstr>
      <vt:lpstr>TitilliumWeb-SemiBold</vt:lpstr>
      <vt:lpstr>LILLA</vt:lpstr>
      <vt:lpstr>TURKIS</vt:lpstr>
      <vt:lpstr>Årsrapport</vt:lpstr>
      <vt:lpstr>PowerPoint-presentasjon</vt:lpstr>
      <vt:lpstr>Merverdi for finansnæringen og trygghet for forbrukere</vt:lpstr>
      <vt:lpstr>Innhold</vt:lpstr>
      <vt:lpstr>PowerPoint-presentasjon</vt:lpstr>
      <vt:lpstr>Visjon, misjon og rolle</vt:lpstr>
      <vt:lpstr>PowerPoint-presentasjon</vt:lpstr>
      <vt:lpstr>FinAuts grunnmur</vt:lpstr>
      <vt:lpstr>Organisasjon</vt:lpstr>
      <vt:lpstr>Medlemmer</vt:lpstr>
      <vt:lpstr>Dugnadsarbeid</vt:lpstr>
      <vt:lpstr>FinAut i tall</vt:lpstr>
      <vt:lpstr>FinAut i tall</vt:lpstr>
      <vt:lpstr>PowerPoint-presentasjon</vt:lpstr>
      <vt:lpstr>PowerPoint-presentasjon</vt:lpstr>
      <vt:lpstr>PowerPoint-presentasjon</vt:lpstr>
      <vt:lpstr>Kunnskapsprøvene</vt:lpstr>
      <vt:lpstr>Kompetanseoppdateringer</vt:lpstr>
      <vt:lpstr>Robotrådgivere gir økt tilgang til personlige råd</vt:lpstr>
      <vt:lpstr>PowerPoint-presentasjon</vt:lpstr>
      <vt:lpstr>God skikk</vt:lpstr>
      <vt:lpstr>Bransjenormen God skikk ved rådgivning og annen kundebehandling</vt:lpstr>
      <vt:lpstr>Korte animasjonsfilmer om God skikk</vt:lpstr>
      <vt:lpstr>Bransjenormen God skikk for inkasso</vt:lpstr>
      <vt:lpstr>Grove eller gjentagende brudd på God skikk </vt:lpstr>
      <vt:lpstr>Medlemsbedriftenes etterlevelse</vt:lpstr>
      <vt:lpstr>Kontaktmøter med myndigheter</vt:lpstr>
      <vt:lpstr>PowerPoint-presentasjon</vt:lpstr>
      <vt:lpstr>Kontaktmøter med medlemsbedrifter</vt:lpstr>
      <vt:lpstr>Arrangementer</vt:lpstr>
      <vt:lpstr>PowerPoint-presentasjon</vt:lpstr>
      <vt:lpstr>PowerPoint-presentasjon</vt:lpstr>
      <vt:lpstr>PowerPoint-presentasjon</vt:lpstr>
      <vt:lpstr>PowerPoint-presentasjon</vt:lpstr>
      <vt:lpstr>Forbruker- og finanstrender </vt:lpstr>
      <vt:lpstr>PowerPoint-presentasjon</vt:lpstr>
      <vt:lpstr>PowerPoint-presentasjon</vt:lpstr>
      <vt:lpstr>Resultatregnskap</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Tonje Kulseng-Hanssen</dc:creator>
  <cp:lastModifiedBy>Vibeke Nokling</cp:lastModifiedBy>
  <cp:revision>169</cp:revision>
  <dcterms:created xsi:type="dcterms:W3CDTF">2023-08-17T07:39:56Z</dcterms:created>
  <dcterms:modified xsi:type="dcterms:W3CDTF">2026-04-17T12:18:46Z</dcterms:modified>
</cp:coreProperties>
</file>

<file path=docProps/custom.xml><?xml version="1.0" encoding="utf-8"?>
<Properties xmlns="http://schemas.openxmlformats.org/officeDocument/2006/custom-properties" xmlns:vt="http://schemas.openxmlformats.org/officeDocument/2006/docPropsVTypes"/>
</file>